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drawingml.chart+xml" PartName="/ppt/charts/chart1.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5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Lst>
  <p:sldSz cy="6858000" cx="9144000"/>
  <p:notesSz cx="6858000" cy="9144000"/>
  <p:embeddedFontLst>
    <p:embeddedFont>
      <p:font typeface="Arial Narrow"/>
      <p:regular r:id="rId61"/>
      <p:bold r:id="rId62"/>
      <p:italic r:id="rId63"/>
      <p:boldItalic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65" roundtripDataSignature="AMtx7mhCVuhUf6MUeoPty7O4+gDBQj3H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16004E2-ACA8-4D75-85B6-2C82E9FC8B2E}">
  <a:tblStyle styleId="{216004E2-ACA8-4D75-85B6-2C82E9FC8B2E}"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accent6"/>
              </a:solidFill>
              <a:prstDash val="solid"/>
              <a:round/>
              <a:headEnd len="sm" w="sm" type="none"/>
              <a:tailEnd len="sm" w="sm" type="none"/>
            </a:ln>
          </a:top>
          <a:bottom>
            <a:ln cap="flat" cmpd="sng" w="12700">
              <a:solidFill>
                <a:schemeClr val="accent6"/>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tcStyle>
        <a:fill>
          <a:solidFill>
            <a:schemeClr val="accent6">
              <a:alpha val="20000"/>
            </a:schemeClr>
          </a:solidFill>
        </a:fill>
      </a:tcStyle>
    </a:band1H>
    <a:band2H>
      <a:tcTxStyle b="off" i="off"/>
    </a:band2H>
    <a:band1V>
      <a:tcTxStyle b="off" i="off"/>
      <a:tcStyle>
        <a:fill>
          <a:solidFill>
            <a:schemeClr val="accent6">
              <a:alpha val="20000"/>
            </a:schemeClr>
          </a:solidFill>
        </a:fill>
      </a:tcStyle>
    </a:band1V>
    <a:band2V>
      <a:tcTxStyle b="off" i="off"/>
    </a:band2V>
    <a:lastCol>
      <a:tcTxStyle b="on" i="off"/>
    </a:lastCol>
    <a:firstCol>
      <a:tcTxStyle b="on" i="off"/>
    </a:firstCol>
    <a:lastRow>
      <a:tcTxStyle b="on" i="off"/>
      <a:tcStyle>
        <a:tcBdr>
          <a:top>
            <a:ln cap="flat" cmpd="sng" w="12700">
              <a:solidFill>
                <a:schemeClr val="accent6"/>
              </a:solidFill>
              <a:prstDash val="solid"/>
              <a:round/>
              <a:headEnd len="sm" w="sm" type="none"/>
              <a:tailEnd len="sm" w="sm" type="none"/>
            </a:ln>
          </a:top>
        </a:tcBdr>
        <a:fill>
          <a:solidFill>
            <a:srgbClr val="FFFFFF">
              <a:alpha val="0"/>
            </a:srgbClr>
          </a:solidFill>
        </a:fill>
      </a:tcStyle>
    </a:lastRow>
    <a:seCell>
      <a:tcTxStyle b="off" i="off"/>
    </a:seCell>
    <a:swCell>
      <a:tcTxStyle b="off" i="off"/>
    </a:swCell>
    <a:firstRow>
      <a:tcTxStyle b="on" i="off"/>
      <a:tcStyle>
        <a:tcBdr>
          <a:bottom>
            <a:ln cap="flat" cmpd="sng" w="12700">
              <a:solidFill>
                <a:schemeClr val="accent6"/>
              </a:solidFill>
              <a:prstDash val="solid"/>
              <a:round/>
              <a:headEnd len="sm" w="sm" type="none"/>
              <a:tailEnd len="sm" w="sm" type="none"/>
            </a:ln>
          </a:bottom>
        </a:tcBdr>
        <a:fill>
          <a:solidFill>
            <a:srgbClr val="FFFFFF">
              <a:alpha val="0"/>
            </a:srgbClr>
          </a:solidFill>
        </a:fill>
      </a:tcStyle>
    </a:firstRow>
    <a:neCell>
      <a:tcTxStyle b="off" i="off"/>
    </a:neCell>
    <a:nwCell>
      <a:tcTxStyle b="off" i="off"/>
    </a:nwCell>
  </a:tblStyle>
  <a:tblStyle styleId="{2CFC646C-9F65-485B-990F-8053644DA093}" styleName="Table_1">
    <a:wholeTbl>
      <a:tcTxStyle>
        <a:font>
          <a:latin typeface="Arial"/>
          <a:ea typeface="Arial"/>
          <a:cs typeface="Arial"/>
        </a:font>
        <a:srgbClr val="2E75B5"/>
      </a:tcTxStyle>
      <a:tcStyle>
        <a:tcBdr>
          <a:left>
            <a:ln cap="flat" cmpd="sng" w="6350">
              <a:solidFill>
                <a:srgbClr val="FFFFFF"/>
              </a:solidFill>
              <a:prstDash val="solid"/>
              <a:round/>
              <a:headEnd len="sm" w="sm" type="none"/>
              <a:tailEnd len="sm" w="sm" type="none"/>
            </a:ln>
          </a:left>
          <a:right>
            <a:ln cap="flat" cmpd="sng" w="6350">
              <a:solidFill>
                <a:srgbClr val="FFFFFF"/>
              </a:solidFill>
              <a:prstDash val="solid"/>
              <a:round/>
              <a:headEnd len="sm" w="sm" type="none"/>
              <a:tailEnd len="sm" w="sm" type="none"/>
            </a:ln>
          </a:right>
          <a:top>
            <a:ln cap="flat" cmpd="sng" w="6350">
              <a:solidFill>
                <a:srgbClr val="FFFFFF"/>
              </a:solidFill>
              <a:prstDash val="solid"/>
              <a:round/>
              <a:headEnd len="sm" w="sm" type="none"/>
              <a:tailEnd len="sm" w="sm" type="none"/>
            </a:ln>
          </a:top>
          <a:bottom>
            <a:ln cap="flat" cmpd="sng" w="6350">
              <a:solidFill>
                <a:srgbClr val="FFFFFF"/>
              </a:solidFill>
              <a:prstDash val="solid"/>
              <a:round/>
              <a:headEnd len="sm" w="sm" type="none"/>
              <a:tailEnd len="sm" w="sm" type="none"/>
            </a:ln>
          </a:bottom>
          <a:insideH>
            <a:ln cap="flat" cmpd="sng" w="6350">
              <a:solidFill>
                <a:srgbClr val="FFFFFF"/>
              </a:solidFill>
              <a:prstDash val="solid"/>
              <a:round/>
              <a:headEnd len="sm" w="sm" type="none"/>
              <a:tailEnd len="sm" w="sm" type="none"/>
            </a:ln>
          </a:insideH>
          <a:insideV>
            <a:ln cap="flat" cmpd="sng" w="6350">
              <a:solidFill>
                <a:srgbClr val="FFFFFF"/>
              </a:solidFill>
              <a:prstDash val="solid"/>
              <a:round/>
              <a:headEnd len="sm" w="sm" type="none"/>
              <a:tailEnd len="sm" w="sm" type="none"/>
            </a:ln>
          </a:insideV>
        </a:tcBdr>
        <a:fill>
          <a:solidFill>
            <a:srgbClr val="DEEBF6"/>
          </a:solidFill>
        </a:fill>
      </a:tcStyle>
    </a:wholeTbl>
    <a:band1H>
      <a:tcTxStyle/>
      <a:tcStyle>
        <a:fill>
          <a:solidFill>
            <a:srgbClr val="DEEBF6"/>
          </a:solidFill>
        </a:fill>
      </a:tcStyle>
    </a:band1H>
    <a:band2H>
      <a:tcTxStyle/>
    </a:band2H>
    <a:band1V>
      <a:tcTxStyle/>
      <a:tcStyle>
        <a:fill>
          <a:solidFill>
            <a:srgbClr val="DEEBF6"/>
          </a:solidFill>
        </a:fill>
      </a:tcStyle>
    </a:band1V>
    <a:band2V>
      <a:tcTxStyle/>
    </a:band2V>
    <a:lastCol>
      <a:tcTxStyle b="on"/>
    </a:lastCol>
    <a:firstCol>
      <a:tcTxStyle b="on"/>
    </a:firstCol>
    <a:lastRow>
      <a:tcTxStyle b="on"/>
      <a:tcStyle>
        <a:tcBdr>
          <a:top>
            <a:ln cap="flat" cmpd="sng" w="6350">
              <a:solidFill>
                <a:srgbClr val="5B9BD5"/>
              </a:solidFill>
              <a:prstDash val="solid"/>
              <a:round/>
              <a:headEnd len="sm" w="sm" type="none"/>
              <a:tailEnd len="sm" w="sm" type="none"/>
            </a:ln>
          </a:top>
        </a:tcBdr>
      </a:tcStyle>
    </a:lastRow>
    <a:seCell>
      <a:tcTxStyle/>
    </a:seCell>
    <a:swCell>
      <a:tcTxStyle/>
    </a:swCell>
    <a:firstRow>
      <a:tcTxStyle b="on">
        <a:srgbClr val="FFFFFF"/>
      </a:tcTxStyle>
      <a:tcStyle>
        <a:tcBdr>
          <a:left>
            <a:ln cap="flat" cmpd="sng" w="6350">
              <a:solidFill>
                <a:srgbClr val="5B9BD5"/>
              </a:solidFill>
              <a:prstDash val="solid"/>
              <a:round/>
              <a:headEnd len="sm" w="sm" type="none"/>
              <a:tailEnd len="sm" w="sm" type="none"/>
            </a:ln>
          </a:left>
          <a:right>
            <a:ln cap="flat" cmpd="sng" w="6350">
              <a:solidFill>
                <a:srgbClr val="5B9BD5"/>
              </a:solidFill>
              <a:prstDash val="solid"/>
              <a:round/>
              <a:headEnd len="sm" w="sm" type="none"/>
              <a:tailEnd len="sm" w="sm" type="none"/>
            </a:ln>
          </a:right>
          <a:top>
            <a:ln cap="flat" cmpd="sng" w="6350">
              <a:solidFill>
                <a:srgbClr val="5B9BD5"/>
              </a:solidFill>
              <a:prstDash val="solid"/>
              <a:round/>
              <a:headEnd len="sm" w="sm" type="none"/>
              <a:tailEnd len="sm" w="sm" type="none"/>
            </a:ln>
          </a:top>
          <a:bottom>
            <a:ln cap="flat" cmpd="sng" w="6350">
              <a:solidFill>
                <a:srgbClr val="5B9BD5"/>
              </a:solidFill>
              <a:prstDash val="solid"/>
              <a:round/>
              <a:headEnd len="sm" w="sm" type="none"/>
              <a:tailEnd len="sm" w="sm" type="none"/>
            </a:ln>
          </a:bottom>
          <a:insideH>
            <a:ln cap="flat" cmpd="sng">
              <a:solidFill>
                <a:srgbClr val="000000"/>
              </a:solidFill>
              <a:prstDash val="solid"/>
              <a:round/>
              <a:headEnd len="sm" w="sm" type="none"/>
              <a:tailEnd len="sm" w="sm" type="none"/>
            </a:ln>
          </a:insideH>
          <a:insideV>
            <a:ln cap="flat" cmpd="sng">
              <a:solidFill>
                <a:srgbClr val="000000"/>
              </a:solidFill>
              <a:prstDash val="solid"/>
              <a:round/>
              <a:headEnd len="sm" w="sm" type="none"/>
              <a:tailEnd len="sm" w="sm" type="none"/>
            </a:ln>
          </a:insideV>
        </a:tcBdr>
        <a:fill>
          <a:solidFill>
            <a:srgbClr val="5B9BD5"/>
          </a:solidFill>
        </a:fill>
      </a:tcStyle>
    </a:firstRow>
    <a:neCell>
      <a:tcTxStyle/>
    </a:neCell>
    <a:nwCell>
      <a:tcTxStyle/>
    </a:nwCell>
  </a:tblStyle>
  <a:tblStyle styleId="{5ABF08B4-FC2D-409C-87A0-EA75341DFC94}" styleName="Table_2">
    <a:wholeTbl>
      <a:tcTxStyle b="off" i="off">
        <a:font>
          <a:latin typeface="Arial"/>
          <a:ea typeface="Arial"/>
          <a:cs typeface="Arial"/>
        </a:font>
        <a:srgbClr val="2E75B5"/>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DEEBF6"/>
          </a:solidFill>
        </a:fill>
      </a:tcStyle>
    </a:wholeTbl>
    <a:band1H>
      <a:tcTxStyle b="off" i="off"/>
      <a:tcStyle>
        <a:fill>
          <a:solidFill>
            <a:srgbClr val="D6E6F4"/>
          </a:solidFill>
        </a:fill>
      </a:tcStyle>
    </a:band1H>
    <a:band2H>
      <a:tcTxStyle b="off" i="off"/>
    </a:band2H>
    <a:band1V>
      <a:tcTxStyle b="off" i="off"/>
      <a:tcStyle>
        <a:fill>
          <a:solidFill>
            <a:srgbClr val="D6E6F4"/>
          </a:solidFill>
        </a:fill>
      </a:tcStyle>
    </a:band1V>
    <a:band2V>
      <a:tcTxStyle b="off" i="off"/>
    </a:band2V>
    <a:lastCol>
      <a:tcTxStyle b="on" i="off"/>
    </a:lastCol>
    <a:firstCol>
      <a:tcTxStyle b="on" i="off"/>
    </a:firstCol>
    <a:lastRow>
      <a:tcTxStyle b="on" i="off"/>
    </a:lastRow>
    <a:seCell>
      <a:tcTxStyle b="off" i="off"/>
    </a:seCell>
    <a:swCell>
      <a:tcTxStyle b="off" i="off"/>
    </a:swCell>
    <a:firstRow>
      <a:tcTxStyle b="on" i="off"/>
    </a:firstRow>
    <a:neCell>
      <a:tcTxStyle b="off" i="off"/>
    </a:neCell>
    <a:nwCell>
      <a:tcTxStyle b="off" i="off"/>
    </a:nwCell>
  </a:tblStyle>
  <a:tblStyle styleId="{3B4C1783-0681-483C-868B-69CED2FDC60D}" styleName="Table_3">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b="off" i="off"/>
      <a:tcStyle>
        <a:fill>
          <a:solidFill>
            <a:srgbClr val="CFD7E7"/>
          </a:solidFill>
        </a:fill>
      </a:tcStyle>
    </a:band1H>
    <a:band2H>
      <a:tcTxStyle b="off" i="off"/>
    </a:band2H>
    <a:band1V>
      <a:tcTxStyle b="off" i="off"/>
      <a:tcStyle>
        <a:fill>
          <a:solidFill>
            <a:srgbClr val="CFD7E7"/>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83ABD658-55A7-4522-94A6-92945510EAD0}" styleName="Table_4">
    <a:wholeTbl>
      <a:tcTxStyle b="off" i="off">
        <a:font>
          <a:latin typeface="Arial"/>
          <a:ea typeface="Arial"/>
          <a:cs typeface="Arial"/>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ECF0F5"/>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328BC5A8-0B29-42C0-BB23-C8B45214940F}" styleName="Table_5">
    <a:wholeTbl>
      <a:tcTxStyle>
        <a:font>
          <a:latin typeface="Arial"/>
          <a:ea typeface="Arial"/>
          <a:cs typeface="Arial"/>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FFFFFF"/>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95F49811-1D1D-4737-9763-1AA10CF5C940}" styleName="Table_6">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tcStyle>
        <a:fill>
          <a:solidFill>
            <a:schemeClr val="accent1">
              <a:alpha val="20000"/>
            </a:schemeClr>
          </a:solidFill>
        </a:fill>
      </a:tcStyle>
    </a:band1H>
    <a:band2H>
      <a:tcTxStyle b="off" i="off"/>
    </a:band2H>
    <a:band1V>
      <a:tcTxStyle b="off" i="off"/>
      <a:tcStyle>
        <a:fill>
          <a:solidFill>
            <a:schemeClr val="accent1">
              <a:alpha val="20000"/>
            </a:schemeClr>
          </a:solidFill>
        </a:fill>
      </a:tcStyle>
    </a:band1V>
    <a:band2V>
      <a:tcTxStyle b="off" i="off"/>
    </a:band2V>
    <a:lastCol>
      <a:tcTxStyle b="on" i="off"/>
    </a:lastCol>
    <a:firstCol>
      <a:tcTxStyle b="on" i="off"/>
    </a:firstCol>
    <a:lastRow>
      <a:tcTxStyle b="on" i="off"/>
      <a:tcStyle>
        <a:tcBdr>
          <a:top>
            <a:ln cap="flat" cmpd="sng" w="12700">
              <a:solidFill>
                <a:schemeClr val="accent1"/>
              </a:solidFill>
              <a:prstDash val="solid"/>
              <a:round/>
              <a:headEnd len="sm" w="sm" type="none"/>
              <a:tailEnd len="sm" w="sm" type="none"/>
            </a:ln>
          </a:top>
        </a:tcBdr>
        <a:fill>
          <a:solidFill>
            <a:srgbClr val="FFFFFF">
              <a:alpha val="0"/>
            </a:srgbClr>
          </a:solidFill>
        </a:fill>
      </a:tcStyle>
    </a:lastRow>
    <a:seCell>
      <a:tcTxStyle b="off" i="off"/>
    </a:seCell>
    <a:swCell>
      <a:tcTxStyle b="off" i="off"/>
    </a:swCell>
    <a:firstRow>
      <a:tcTxStyle b="on" i="off"/>
      <a:tcStyle>
        <a:tcBdr>
          <a:bottom>
            <a:ln cap="flat" cmpd="sng" w="12700">
              <a:solidFill>
                <a:schemeClr val="accent1"/>
              </a:solidFill>
              <a:prstDash val="solid"/>
              <a:round/>
              <a:headEnd len="sm" w="sm" type="none"/>
              <a:tailEnd len="sm" w="sm" type="none"/>
            </a:ln>
          </a:bottom>
        </a:tcBdr>
        <a:fill>
          <a:solidFill>
            <a:srgbClr val="FFFFFF">
              <a:alpha val="0"/>
            </a:srgbClr>
          </a:solidFill>
        </a:fill>
      </a:tcStyle>
    </a:firstRow>
    <a:neCell>
      <a:tcTxStyle b="off" i="off"/>
    </a:neCell>
    <a:nwCell>
      <a:tcTxStyle b="off" i="off"/>
    </a:nwCell>
  </a:tblStyle>
  <a:tblStyle styleId="{3BA7BAC9-48E9-44FA-8B1F-C384FE10558F}" styleName="Table_7">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ArialNarrow-bold.fntdata"/><Relationship Id="rId61" Type="http://schemas.openxmlformats.org/officeDocument/2006/relationships/font" Target="fonts/ArialNarrow-regular.fntdata"/><Relationship Id="rId20" Type="http://schemas.openxmlformats.org/officeDocument/2006/relationships/slide" Target="slides/slide13.xml"/><Relationship Id="rId64" Type="http://schemas.openxmlformats.org/officeDocument/2006/relationships/font" Target="fonts/ArialNarrow-boldItalic.fntdata"/><Relationship Id="rId63" Type="http://schemas.openxmlformats.org/officeDocument/2006/relationships/font" Target="fonts/ArialNarrow-italic.fntdata"/><Relationship Id="rId22" Type="http://schemas.openxmlformats.org/officeDocument/2006/relationships/slide" Target="slides/slide15.xml"/><Relationship Id="rId21" Type="http://schemas.openxmlformats.org/officeDocument/2006/relationships/slide" Target="slides/slide14.xml"/><Relationship Id="rId65" Type="http://customschemas.google.com/relationships/presentationmetadata" Target="metadata"/><Relationship Id="rId24" Type="http://schemas.openxmlformats.org/officeDocument/2006/relationships/slide" Target="slides/slide17.xml"/><Relationship Id="rId23" Type="http://schemas.openxmlformats.org/officeDocument/2006/relationships/slide" Target="slides/slide16.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Sheet1!$A$2</c:f>
              <c:strCache>
                <c:ptCount val="1"/>
                <c:pt idx="0">
                  <c:v>TIPOLOGIE DI DEBITO</c:v>
                </c:pt>
              </c:strCache>
            </c:strRef>
          </c:tx>
          <c:spPr>
            <a:solidFill>
              <a:srgbClr val="00FF00"/>
            </a:solidFill>
            <a:ln w="12765">
              <a:solidFill>
                <a:schemeClr val="tx1"/>
              </a:solidFill>
              <a:prstDash val="solid"/>
            </a:ln>
          </c:spPr>
          <c:dPt>
            <c:idx val="0"/>
            <c:bubble3D val="0"/>
            <c:spPr>
              <a:solidFill>
                <a:srgbClr val="FF0000"/>
              </a:solidFill>
              <a:ln w="12765">
                <a:solidFill>
                  <a:schemeClr val="tx1"/>
                </a:solidFill>
                <a:prstDash val="solid"/>
              </a:ln>
            </c:spPr>
            <c:extLst>
              <c:ext xmlns:c16="http://schemas.microsoft.com/office/drawing/2014/chart" uri="{C3380CC4-5D6E-409C-BE32-E72D297353CC}">
                <c16:uniqueId val="{00000001-E858-6242-A44B-A73BF5366817}"/>
              </c:ext>
            </c:extLst>
          </c:dPt>
          <c:dPt>
            <c:idx val="1"/>
            <c:bubble3D val="0"/>
            <c:spPr>
              <a:solidFill>
                <a:srgbClr val="00FFFF"/>
              </a:solidFill>
              <a:ln w="12765">
                <a:solidFill>
                  <a:schemeClr val="tx1"/>
                </a:solidFill>
                <a:prstDash val="solid"/>
              </a:ln>
            </c:spPr>
            <c:extLst>
              <c:ext xmlns:c16="http://schemas.microsoft.com/office/drawing/2014/chart" uri="{C3380CC4-5D6E-409C-BE32-E72D297353CC}">
                <c16:uniqueId val="{00000003-E858-6242-A44B-A73BF5366817}"/>
              </c:ext>
            </c:extLst>
          </c:dPt>
          <c:dPt>
            <c:idx val="2"/>
            <c:bubble3D val="0"/>
            <c:spPr>
              <a:solidFill>
                <a:srgbClr val="FFFF00"/>
              </a:solidFill>
              <a:ln w="12765">
                <a:solidFill>
                  <a:schemeClr val="tx1"/>
                </a:solidFill>
                <a:prstDash val="solid"/>
              </a:ln>
            </c:spPr>
            <c:extLst>
              <c:ext xmlns:c16="http://schemas.microsoft.com/office/drawing/2014/chart" uri="{C3380CC4-5D6E-409C-BE32-E72D297353CC}">
                <c16:uniqueId val="{00000005-E858-6242-A44B-A73BF5366817}"/>
              </c:ext>
            </c:extLst>
          </c:dPt>
          <c:dPt>
            <c:idx val="3"/>
            <c:bubble3D val="0"/>
            <c:extLst>
              <c:ext xmlns:c16="http://schemas.microsoft.com/office/drawing/2014/chart" uri="{C3380CC4-5D6E-409C-BE32-E72D297353CC}">
                <c16:uniqueId val="{00000006-E858-6242-A44B-A73BF5366817}"/>
              </c:ext>
            </c:extLst>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Sheet1!$B$1:$E$1</c:f>
              <c:strCache>
                <c:ptCount val="4"/>
                <c:pt idx="0">
                  <c:v>IRREGOLARITA'</c:v>
                </c:pt>
                <c:pt idx="1">
                  <c:v>ERRORI AMM.VI</c:v>
                </c:pt>
                <c:pt idx="2">
                  <c:v>ALTRI CREDITI</c:v>
                </c:pt>
                <c:pt idx="3">
                  <c:v>SANZIONI PLURIENNALI</c:v>
                </c:pt>
              </c:strCache>
            </c:strRef>
          </c:cat>
          <c:val>
            <c:numRef>
              <c:f>Sheet1!$B$2:$E$2</c:f>
              <c:numCache>
                <c:formatCode>General</c:formatCode>
                <c:ptCount val="4"/>
                <c:pt idx="0">
                  <c:v>31.5</c:v>
                </c:pt>
                <c:pt idx="1">
                  <c:v>1</c:v>
                </c:pt>
                <c:pt idx="2">
                  <c:v>11</c:v>
                </c:pt>
                <c:pt idx="3">
                  <c:v>1.5</c:v>
                </c:pt>
              </c:numCache>
            </c:numRef>
          </c:val>
          <c:extLst>
            <c:ext xmlns:c16="http://schemas.microsoft.com/office/drawing/2014/chart" uri="{C3380CC4-5D6E-409C-BE32-E72D297353CC}">
              <c16:uniqueId val="{00000007-E858-6242-A44B-A73BF5366817}"/>
            </c:ext>
          </c:extLst>
        </c:ser>
        <c:dLbls>
          <c:showLegendKey val="0"/>
          <c:showVal val="0"/>
          <c:showCatName val="0"/>
          <c:showSerName val="0"/>
          <c:showPercent val="1"/>
          <c:showBubbleSize val="0"/>
          <c:showLeaderLines val="1"/>
        </c:dLbls>
        <c:firstSliceAng val="20"/>
      </c:pieChart>
      <c:spPr>
        <a:noFill/>
        <a:ln w="25530">
          <a:noFill/>
        </a:ln>
      </c:spPr>
    </c:plotArea>
    <c:legend>
      <c:legendPos val="r"/>
      <c:overlay val="0"/>
    </c:legend>
    <c:plotVisOnly val="1"/>
    <c:dispBlanksAs val="zero"/>
    <c:showDLblsOverMax val="0"/>
  </c:chart>
  <c:spPr>
    <a:noFill/>
    <a:ln>
      <a:noFill/>
    </a:ln>
  </c:spPr>
  <c:txPr>
    <a:bodyPr/>
    <a:lstStyle/>
    <a:p>
      <a:pPr>
        <a:defRPr sz="1859" b="1" i="0" u="none" strike="noStrike" baseline="0">
          <a:solidFill>
            <a:schemeClr val="tx1"/>
          </a:solidFill>
          <a:latin typeface="Arial"/>
          <a:ea typeface="Arial"/>
          <a:cs typeface="Arial"/>
        </a:defRPr>
      </a:pPr>
      <a:endParaRPr lang="it-IT"/>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19" name="Google Shape;11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03" name="Google Shape;203;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10" name="Google Shape;210;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38" name="Google Shape;23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43" name="Google Shape;243;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48" name="Google Shape;248;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60" name="Google Shape;260;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77" name="Google Shape;277;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88" name="Google Shape;28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98" name="Google Shape;298;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327" name="Google Shape;327;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27" name="Google Shape;127;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333" name="Google Shape;333;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349" name="Google Shape;349;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356" name="Google Shape;356;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364" name="Google Shape;364;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382" name="Google Shape;382;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391" name="Google Shape;391;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400" name="Google Shape;400;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408" name="Google Shape;408;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416" name="Google Shape;416;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429" name="Google Shape;429;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35" name="Google Shape;135;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439" name="Google Shape;439;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457" name="Google Shape;457;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472" name="Google Shape;472;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486" name="Google Shape;486;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493" name="Google Shape;493;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517" name="Google Shape;517;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544" name="Google Shape;544;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568" name="Google Shape;568;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574" name="Google Shape;574;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98" name="Google Shape;598;p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599" name="Google Shape;599;p4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44" name="Google Shape;144;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614" name="Google Shape;614;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625" name="Google Shape;625;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640" name="Google Shape;640;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661" name="Google Shape;661;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673" name="Google Shape;673;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684" name="Google Shape;684;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07" name="Google Shape;707;p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708" name="Google Shape;708;p5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27" name="Google Shape;727;p5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728" name="Google Shape;728;p5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p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759" name="Google Shape;759;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p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806" name="Google Shape;806;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54" name="Google Shape;154;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5" name="Google Shape;815;p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816" name="Google Shape;816;p5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9" name="Google Shape;839;p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840" name="Google Shape;840;p5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p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862" name="Google Shape;862;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p5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871" name="Google Shape;871;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74" name="Google Shape;17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82" name="Google Shape;182;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89" name="Google Shape;189;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96" name="Google Shape;196;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mailto:info@arcea.it" TargetMode="External"/><Relationship Id="rId3" Type="http://schemas.openxmlformats.org/officeDocument/2006/relationships/hyperlink" Target="http://www.arcea.it/" TargetMode="External"/><Relationship Id="rId4" Type="http://schemas.openxmlformats.org/officeDocument/2006/relationships/image" Target="../media/image10.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mailto:info@arcea.it" TargetMode="External"/><Relationship Id="rId3" Type="http://schemas.openxmlformats.org/officeDocument/2006/relationships/hyperlink" Target="http://www.arcea.it/" TargetMode="External"/><Relationship Id="rId4" Type="http://schemas.openxmlformats.org/officeDocument/2006/relationships/image" Target="../media/image10.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a contenuto">
  <p:cSld name="1_Diapositiva contenuto">
    <p:spTree>
      <p:nvGrpSpPr>
        <p:cNvPr id="13" name="Shape 13"/>
        <p:cNvGrpSpPr/>
        <p:nvPr/>
      </p:nvGrpSpPr>
      <p:grpSpPr>
        <a:xfrm>
          <a:off x="0" y="0"/>
          <a:ext cx="0" cy="0"/>
          <a:chOff x="0" y="0"/>
          <a:chExt cx="0" cy="0"/>
        </a:xfrm>
      </p:grpSpPr>
      <p:pic>
        <p:nvPicPr>
          <p:cNvPr descr="C:\Users\giuseppe.arcidiacono\Documents\arcea_cartella_aperta.jpg" id="14" name="Google Shape;14;p61"/>
          <p:cNvPicPr preferRelativeResize="0"/>
          <p:nvPr/>
        </p:nvPicPr>
        <p:blipFill rotWithShape="1">
          <a:blip r:embed="rId2">
            <a:alphaModFix/>
          </a:blip>
          <a:srcRect b="68738" l="53937" r="0" t="20322"/>
          <a:stretch/>
        </p:blipFill>
        <p:spPr>
          <a:xfrm>
            <a:off x="2124075" y="119063"/>
            <a:ext cx="4913313" cy="828675"/>
          </a:xfrm>
          <a:prstGeom prst="rect">
            <a:avLst/>
          </a:prstGeom>
          <a:noFill/>
          <a:ln>
            <a:noFill/>
          </a:ln>
        </p:spPr>
      </p:pic>
      <p:pic>
        <p:nvPicPr>
          <p:cNvPr id="15" name="Google Shape;15;p61"/>
          <p:cNvPicPr preferRelativeResize="0"/>
          <p:nvPr/>
        </p:nvPicPr>
        <p:blipFill rotWithShape="1">
          <a:blip r:embed="rId3">
            <a:alphaModFix/>
          </a:blip>
          <a:srcRect b="0" l="0" r="0" t="0"/>
          <a:stretch/>
        </p:blipFill>
        <p:spPr>
          <a:xfrm>
            <a:off x="19050" y="3741738"/>
            <a:ext cx="9144000" cy="315118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64" name="Shape 64"/>
        <p:cNvGrpSpPr/>
        <p:nvPr/>
      </p:nvGrpSpPr>
      <p:grpSpPr>
        <a:xfrm>
          <a:off x="0" y="0"/>
          <a:ext cx="0" cy="0"/>
          <a:chOff x="0" y="0"/>
          <a:chExt cx="0" cy="0"/>
        </a:xfrm>
      </p:grpSpPr>
      <p:sp>
        <p:nvSpPr>
          <p:cNvPr id="65" name="Google Shape;65;p7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1" sz="4000"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6" name="Google Shape;66;p7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67" name="Google Shape;67;p7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7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7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70" name="Shape 70"/>
        <p:cNvGrpSpPr/>
        <p:nvPr/>
      </p:nvGrpSpPr>
      <p:grpSpPr>
        <a:xfrm>
          <a:off x="0" y="0"/>
          <a:ext cx="0" cy="0"/>
          <a:chOff x="0" y="0"/>
          <a:chExt cx="0" cy="0"/>
        </a:xfrm>
      </p:grpSpPr>
      <p:sp>
        <p:nvSpPr>
          <p:cNvPr id="71" name="Google Shape;71;p7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2" name="Google Shape;72;p7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73" name="Google Shape;73;p7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74" name="Google Shape;74;p7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7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7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77" name="Shape 77"/>
        <p:cNvGrpSpPr/>
        <p:nvPr/>
      </p:nvGrpSpPr>
      <p:grpSpPr>
        <a:xfrm>
          <a:off x="0" y="0"/>
          <a:ext cx="0" cy="0"/>
          <a:chOff x="0" y="0"/>
          <a:chExt cx="0" cy="0"/>
        </a:xfrm>
      </p:grpSpPr>
      <p:sp>
        <p:nvSpPr>
          <p:cNvPr id="78" name="Google Shape;78;p7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9" name="Google Shape;79;p7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80" name="Google Shape;80;p7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81" name="Google Shape;81;p7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82" name="Google Shape;82;p7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83" name="Google Shape;83;p7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7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7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86" name="Shape 86"/>
        <p:cNvGrpSpPr/>
        <p:nvPr/>
      </p:nvGrpSpPr>
      <p:grpSpPr>
        <a:xfrm>
          <a:off x="0" y="0"/>
          <a:ext cx="0" cy="0"/>
          <a:chOff x="0" y="0"/>
          <a:chExt cx="0" cy="0"/>
        </a:xfrm>
      </p:grpSpPr>
      <p:sp>
        <p:nvSpPr>
          <p:cNvPr id="87" name="Google Shape;87;p7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8" name="Google Shape;88;p7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7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7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91" name="Shape 91"/>
        <p:cNvGrpSpPr/>
        <p:nvPr/>
      </p:nvGrpSpPr>
      <p:grpSpPr>
        <a:xfrm>
          <a:off x="0" y="0"/>
          <a:ext cx="0" cy="0"/>
          <a:chOff x="0" y="0"/>
          <a:chExt cx="0" cy="0"/>
        </a:xfrm>
      </p:grpSpPr>
      <p:sp>
        <p:nvSpPr>
          <p:cNvPr id="92" name="Google Shape;92;p7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3" name="Google Shape;93;p7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94" name="Google Shape;94;p7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95" name="Google Shape;95;p7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7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7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98" name="Shape 98"/>
        <p:cNvGrpSpPr/>
        <p:nvPr/>
      </p:nvGrpSpPr>
      <p:grpSpPr>
        <a:xfrm>
          <a:off x="0" y="0"/>
          <a:ext cx="0" cy="0"/>
          <a:chOff x="0" y="0"/>
          <a:chExt cx="0" cy="0"/>
        </a:xfrm>
      </p:grpSpPr>
      <p:sp>
        <p:nvSpPr>
          <p:cNvPr id="99" name="Google Shape;99;p7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00" name="Google Shape;100;p76"/>
          <p:cNvSpPr/>
          <p:nvPr>
            <p:ph idx="2" type="pic"/>
          </p:nvPr>
        </p:nvSpPr>
        <p:spPr>
          <a:xfrm>
            <a:off x="1792288" y="612775"/>
            <a:ext cx="5486400" cy="4114800"/>
          </a:xfrm>
          <a:prstGeom prst="rect">
            <a:avLst/>
          </a:prstGeom>
          <a:noFill/>
          <a:ln>
            <a:noFill/>
          </a:ln>
        </p:spPr>
      </p:sp>
      <p:sp>
        <p:nvSpPr>
          <p:cNvPr id="101" name="Google Shape;101;p7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102" name="Google Shape;102;p7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7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7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105" name="Shape 105"/>
        <p:cNvGrpSpPr/>
        <p:nvPr/>
      </p:nvGrpSpPr>
      <p:grpSpPr>
        <a:xfrm>
          <a:off x="0" y="0"/>
          <a:ext cx="0" cy="0"/>
          <a:chOff x="0" y="0"/>
          <a:chExt cx="0" cy="0"/>
        </a:xfrm>
      </p:grpSpPr>
      <p:sp>
        <p:nvSpPr>
          <p:cNvPr id="106" name="Google Shape;106;p7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07" name="Google Shape;107;p77"/>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08" name="Google Shape;108;p7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7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7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testo verticale" type="vertTitleAndTx">
  <p:cSld name="VERTICAL_TITLE_AND_VERTICAL_TEXT">
    <p:spTree>
      <p:nvGrpSpPr>
        <p:cNvPr id="111" name="Shape 111"/>
        <p:cNvGrpSpPr/>
        <p:nvPr/>
      </p:nvGrpSpPr>
      <p:grpSpPr>
        <a:xfrm>
          <a:off x="0" y="0"/>
          <a:ext cx="0" cy="0"/>
          <a:chOff x="0" y="0"/>
          <a:chExt cx="0" cy="0"/>
        </a:xfrm>
      </p:grpSpPr>
      <p:sp>
        <p:nvSpPr>
          <p:cNvPr id="112" name="Google Shape;112;p78"/>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13" name="Google Shape;113;p78"/>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14" name="Google Shape;114;p7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7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7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contenuto">
  <p:cSld name="Diapositiva contenuto">
    <p:spTree>
      <p:nvGrpSpPr>
        <p:cNvPr id="16" name="Shape 16"/>
        <p:cNvGrpSpPr/>
        <p:nvPr/>
      </p:nvGrpSpPr>
      <p:grpSpPr>
        <a:xfrm>
          <a:off x="0" y="0"/>
          <a:ext cx="0" cy="0"/>
          <a:chOff x="0" y="0"/>
          <a:chExt cx="0" cy="0"/>
        </a:xfrm>
      </p:grpSpPr>
      <p:cxnSp>
        <p:nvCxnSpPr>
          <p:cNvPr id="17" name="Google Shape;17;p62"/>
          <p:cNvCxnSpPr/>
          <p:nvPr/>
        </p:nvCxnSpPr>
        <p:spPr>
          <a:xfrm>
            <a:off x="455613" y="6286500"/>
            <a:ext cx="8259762" cy="1588"/>
          </a:xfrm>
          <a:prstGeom prst="straightConnector1">
            <a:avLst/>
          </a:prstGeom>
          <a:noFill/>
          <a:ln cap="flat" cmpd="sng" w="19050">
            <a:solidFill>
              <a:schemeClr val="dk2"/>
            </a:solidFill>
            <a:prstDash val="solid"/>
            <a:round/>
            <a:headEnd len="sm" w="sm" type="none"/>
            <a:tailEnd len="sm" w="sm" type="none"/>
          </a:ln>
        </p:spPr>
      </p:cxnSp>
      <p:sp>
        <p:nvSpPr>
          <p:cNvPr id="18" name="Google Shape;18;p62"/>
          <p:cNvSpPr txBox="1"/>
          <p:nvPr>
            <p:ph idx="1" type="body"/>
          </p:nvPr>
        </p:nvSpPr>
        <p:spPr>
          <a:xfrm>
            <a:off x="107504" y="908720"/>
            <a:ext cx="8928992" cy="432048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9" name="Google Shape;19;p62"/>
          <p:cNvSpPr txBox="1"/>
          <p:nvPr>
            <p:ph idx="2" type="body"/>
          </p:nvPr>
        </p:nvSpPr>
        <p:spPr>
          <a:xfrm>
            <a:off x="88445" y="96085"/>
            <a:ext cx="8948051" cy="740627"/>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Google Shape;20;p6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6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6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pic>
        <p:nvPicPr>
          <p:cNvPr id="23" name="Google Shape;23;p62"/>
          <p:cNvPicPr preferRelativeResize="0"/>
          <p:nvPr/>
        </p:nvPicPr>
        <p:blipFill rotWithShape="1">
          <a:blip r:embed="rId2">
            <a:alphaModFix/>
          </a:blip>
          <a:srcRect b="0" l="0" r="0" t="0"/>
          <a:stretch/>
        </p:blipFill>
        <p:spPr>
          <a:xfrm>
            <a:off x="-10768" y="5312616"/>
            <a:ext cx="9144000" cy="157276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24" name="Shape 24"/>
        <p:cNvGrpSpPr/>
        <p:nvPr/>
      </p:nvGrpSpPr>
      <p:grpSpPr>
        <a:xfrm>
          <a:off x="0" y="0"/>
          <a:ext cx="0" cy="0"/>
          <a:chOff x="0" y="0"/>
          <a:chExt cx="0" cy="0"/>
        </a:xfrm>
      </p:grpSpPr>
      <p:sp>
        <p:nvSpPr>
          <p:cNvPr id="25" name="Google Shape;25;p66"/>
          <p:cNvSpPr txBox="1"/>
          <p:nvPr>
            <p:ph type="ctrTitle"/>
          </p:nvPr>
        </p:nvSpPr>
        <p:spPr>
          <a:xfrm>
            <a:off x="685800" y="2130425"/>
            <a:ext cx="7772400" cy="1470025"/>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26" name="Google Shape;26;p6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27" name="Google Shape;27;p6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6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6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personalizzato">
  <p:cSld name="Layout personalizzato">
    <p:spTree>
      <p:nvGrpSpPr>
        <p:cNvPr id="30" name="Shape 30"/>
        <p:cNvGrpSpPr/>
        <p:nvPr/>
      </p:nvGrpSpPr>
      <p:grpSpPr>
        <a:xfrm>
          <a:off x="0" y="0"/>
          <a:ext cx="0" cy="0"/>
          <a:chOff x="0" y="0"/>
          <a:chExt cx="0" cy="0"/>
        </a:xfrm>
      </p:grpSpPr>
      <p:pic>
        <p:nvPicPr>
          <p:cNvPr descr="C:\Users\giuseppe.arcidiacono\Documents\rollup_generico.jpg" id="31" name="Google Shape;31;p67"/>
          <p:cNvPicPr preferRelativeResize="0"/>
          <p:nvPr/>
        </p:nvPicPr>
        <p:blipFill rotWithShape="1">
          <a:blip r:embed="rId2">
            <a:alphaModFix/>
          </a:blip>
          <a:srcRect b="5901" l="45763" r="0" t="38907"/>
          <a:stretch/>
        </p:blipFill>
        <p:spPr>
          <a:xfrm>
            <a:off x="2555875" y="139700"/>
            <a:ext cx="3671888" cy="5089525"/>
          </a:xfrm>
          <a:prstGeom prst="rect">
            <a:avLst/>
          </a:prstGeom>
          <a:noFill/>
          <a:ln>
            <a:noFill/>
          </a:ln>
        </p:spPr>
      </p:pic>
      <p:pic>
        <p:nvPicPr>
          <p:cNvPr descr="C:\Users\giuseppe.arcidiacono\AppData\Local\Microsoft\Windows\Temporary Internet Files\Content.Outlook\PUDTM3NP\template_slide.jpg" id="32" name="Google Shape;32;p67"/>
          <p:cNvPicPr preferRelativeResize="0"/>
          <p:nvPr/>
        </p:nvPicPr>
        <p:blipFill rotWithShape="1">
          <a:blip r:embed="rId3">
            <a:alphaModFix/>
          </a:blip>
          <a:srcRect b="0" l="0" r="55511" t="77299"/>
          <a:stretch/>
        </p:blipFill>
        <p:spPr>
          <a:xfrm>
            <a:off x="2376488" y="5300663"/>
            <a:ext cx="4067175" cy="155733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ringraziamenti">
  <p:cSld name="Diapositiva ringraziamenti">
    <p:spTree>
      <p:nvGrpSpPr>
        <p:cNvPr id="33" name="Shape 33"/>
        <p:cNvGrpSpPr/>
        <p:nvPr/>
      </p:nvGrpSpPr>
      <p:grpSpPr>
        <a:xfrm>
          <a:off x="0" y="0"/>
          <a:ext cx="0" cy="0"/>
          <a:chOff x="0" y="0"/>
          <a:chExt cx="0" cy="0"/>
        </a:xfrm>
      </p:grpSpPr>
      <p:grpSp>
        <p:nvGrpSpPr>
          <p:cNvPr id="34" name="Google Shape;34;p68"/>
          <p:cNvGrpSpPr/>
          <p:nvPr/>
        </p:nvGrpSpPr>
        <p:grpSpPr>
          <a:xfrm>
            <a:off x="1357313" y="2820988"/>
            <a:ext cx="6429375" cy="1216025"/>
            <a:chOff x="0" y="103170"/>
            <a:chExt cx="6429420" cy="1216800"/>
          </a:xfrm>
        </p:grpSpPr>
        <p:sp>
          <p:nvSpPr>
            <p:cNvPr id="35" name="Google Shape;35;p68"/>
            <p:cNvSpPr/>
            <p:nvPr/>
          </p:nvSpPr>
          <p:spPr>
            <a:xfrm>
              <a:off x="0" y="103170"/>
              <a:ext cx="6429420" cy="1216800"/>
            </a:xfrm>
            <a:prstGeom prst="roundRect">
              <a:avLst>
                <a:gd fmla="val 16667" name="adj"/>
              </a:avLst>
            </a:prstGeom>
            <a:solidFill>
              <a:schemeClr val="dk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68"/>
            <p:cNvSpPr/>
            <p:nvPr/>
          </p:nvSpPr>
          <p:spPr>
            <a:xfrm>
              <a:off x="58737" y="161944"/>
              <a:ext cx="6311944" cy="1099250"/>
            </a:xfrm>
            <a:prstGeom prst="rect">
              <a:avLst/>
            </a:prstGeom>
            <a:noFill/>
            <a:ln>
              <a:noFill/>
            </a:ln>
          </p:spPr>
          <p:txBody>
            <a:bodyPr anchorCtr="0" anchor="ctr" bIns="106675" lIns="106675" spcFirstLastPara="1" rIns="106675" wrap="square" tIns="106675">
              <a:noAutofit/>
            </a:bodyPr>
            <a:lstStyle/>
            <a:p>
              <a:pPr indent="0" lvl="0" marL="0" marR="0" rtl="0" algn="ctr">
                <a:lnSpc>
                  <a:spcPct val="100000"/>
                </a:lnSpc>
                <a:spcBef>
                  <a:spcPts val="0"/>
                </a:spcBef>
                <a:spcAft>
                  <a:spcPts val="0"/>
                </a:spcAft>
                <a:buClr>
                  <a:srgbClr val="000000"/>
                </a:buClr>
                <a:buSzPts val="2800"/>
                <a:buFont typeface="Arial"/>
                <a:buNone/>
              </a:pPr>
              <a:r>
                <a:rPr b="0" i="0" lang="it-IT" sz="2800" u="none" cap="none" strike="noStrike">
                  <a:solidFill>
                    <a:schemeClr val="lt1"/>
                  </a:solidFill>
                  <a:latin typeface="Times New Roman"/>
                  <a:ea typeface="Times New Roman"/>
                  <a:cs typeface="Times New Roman"/>
                  <a:sym typeface="Times New Roman"/>
                </a:rPr>
                <a:t>Grazie per l’attenzione</a:t>
              </a:r>
              <a:endParaRPr b="0" i="0" sz="1400" u="none" cap="none" strike="noStrike">
                <a:solidFill>
                  <a:srgbClr val="000000"/>
                </a:solidFill>
                <a:latin typeface="Arial"/>
                <a:ea typeface="Arial"/>
                <a:cs typeface="Arial"/>
                <a:sym typeface="Arial"/>
              </a:endParaRPr>
            </a:p>
          </p:txBody>
        </p:sp>
      </p:grpSp>
      <p:sp>
        <p:nvSpPr>
          <p:cNvPr id="37" name="Google Shape;37;p68"/>
          <p:cNvSpPr txBox="1"/>
          <p:nvPr/>
        </p:nvSpPr>
        <p:spPr>
          <a:xfrm>
            <a:off x="1652588" y="5372100"/>
            <a:ext cx="5838825" cy="123031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it-IT" sz="1400" u="none" cap="none" strike="noStrike">
                <a:solidFill>
                  <a:srgbClr val="A6A6A6"/>
                </a:solidFill>
                <a:latin typeface="Calibri"/>
                <a:ea typeface="Calibri"/>
                <a:cs typeface="Calibri"/>
                <a:sym typeface="Calibri"/>
              </a:rPr>
              <a:t>ARCEA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it-IT" sz="1400" u="none" cap="none" strike="noStrike">
                <a:solidFill>
                  <a:srgbClr val="A6A6A6"/>
                </a:solidFill>
                <a:latin typeface="Calibri"/>
                <a:ea typeface="Calibri"/>
                <a:cs typeface="Calibri"/>
                <a:sym typeface="Calibri"/>
              </a:rPr>
              <a:t>Agenzia Regione Calabria per le Erogazioni in Agricoltura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it-IT" sz="1400" u="none" cap="none" strike="noStrike">
                <a:solidFill>
                  <a:srgbClr val="A6A6A6"/>
                </a:solidFill>
                <a:latin typeface="Calibri"/>
                <a:ea typeface="Calibri"/>
                <a:cs typeface="Calibri"/>
                <a:sym typeface="Calibri"/>
              </a:rPr>
              <a:t>Via E. Molè – 88100 CATANZARO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it-IT" sz="1400" u="none" cap="none" strike="noStrike">
                <a:solidFill>
                  <a:srgbClr val="A6A6A6"/>
                </a:solidFill>
                <a:latin typeface="Calibri"/>
                <a:ea typeface="Calibri"/>
                <a:cs typeface="Calibri"/>
                <a:sym typeface="Calibri"/>
              </a:rPr>
              <a:t>Tel. 0961\750564 - Fax. 0961\750338 – </a:t>
            </a:r>
            <a:r>
              <a:rPr b="1" i="0" lang="it-IT" sz="1400" u="sng" cap="none" strike="noStrike">
                <a:solidFill>
                  <a:srgbClr val="A6A6A6"/>
                </a:solidFill>
                <a:latin typeface="Calibri"/>
                <a:ea typeface="Calibri"/>
                <a:cs typeface="Calibri"/>
                <a:sym typeface="Calibri"/>
                <a:hlinkClick r:id="rId2">
                  <a:extLst>
                    <a:ext uri="{A12FA001-AC4F-418D-AE19-62706E023703}">
                      <ahyp:hlinkClr val="tx"/>
                    </a:ext>
                  </a:extLst>
                </a:hlinkClick>
              </a:rPr>
              <a:t>info@arcea.it</a:t>
            </a:r>
            <a:r>
              <a:rPr b="1" i="0" lang="it-IT" sz="1400" u="none" cap="none" strike="noStrike">
                <a:solidFill>
                  <a:srgbClr val="A6A6A6"/>
                </a:solidFill>
                <a:latin typeface="Calibri"/>
                <a:ea typeface="Calibri"/>
                <a:cs typeface="Calibri"/>
                <a:sym typeface="Calibri"/>
              </a:rPr>
              <a:t>  - </a:t>
            </a:r>
            <a:r>
              <a:rPr b="1" i="0" lang="it-IT" sz="1400" u="sng" cap="none" strike="noStrike">
                <a:solidFill>
                  <a:srgbClr val="A6A6A6"/>
                </a:solidFill>
                <a:latin typeface="Calibri"/>
                <a:ea typeface="Calibri"/>
                <a:cs typeface="Calibri"/>
                <a:sym typeface="Calibri"/>
                <a:hlinkClick r:id="rId3">
                  <a:extLst>
                    <a:ext uri="{A12FA001-AC4F-418D-AE19-62706E023703}">
                      <ahyp:hlinkClr val="tx"/>
                    </a:ext>
                  </a:extLst>
                </a:hlinkClick>
              </a:rPr>
              <a:t>http://www.arcea.it</a:t>
            </a:r>
            <a:r>
              <a:rPr b="1" i="0" lang="it-IT" sz="1400" u="none" cap="none" strike="noStrike">
                <a:solidFill>
                  <a:srgbClr val="A6A6A6"/>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A6A6A6"/>
              </a:solidFill>
              <a:latin typeface="Calibri"/>
              <a:ea typeface="Calibri"/>
              <a:cs typeface="Calibri"/>
              <a:sym typeface="Calibri"/>
            </a:endParaRPr>
          </a:p>
        </p:txBody>
      </p:sp>
      <p:pic>
        <p:nvPicPr>
          <p:cNvPr id="38" name="Google Shape;38;p68"/>
          <p:cNvPicPr preferRelativeResize="0"/>
          <p:nvPr/>
        </p:nvPicPr>
        <p:blipFill rotWithShape="1">
          <a:blip r:embed="rId4">
            <a:alphaModFix/>
          </a:blip>
          <a:srcRect b="19681" l="1462" r="5899" t="11154"/>
          <a:stretch/>
        </p:blipFill>
        <p:spPr>
          <a:xfrm>
            <a:off x="2571750" y="642938"/>
            <a:ext cx="3343275" cy="7143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chiusura">
  <p:cSld name="Diapositiva chiusura">
    <p:spTree>
      <p:nvGrpSpPr>
        <p:cNvPr id="39" name="Shape 39"/>
        <p:cNvGrpSpPr/>
        <p:nvPr/>
      </p:nvGrpSpPr>
      <p:grpSpPr>
        <a:xfrm>
          <a:off x="0" y="0"/>
          <a:ext cx="0" cy="0"/>
          <a:chOff x="0" y="0"/>
          <a:chExt cx="0" cy="0"/>
        </a:xfrm>
      </p:grpSpPr>
      <p:sp>
        <p:nvSpPr>
          <p:cNvPr id="40" name="Google Shape;40;p69"/>
          <p:cNvSpPr txBox="1"/>
          <p:nvPr/>
        </p:nvSpPr>
        <p:spPr>
          <a:xfrm>
            <a:off x="1673225" y="5372100"/>
            <a:ext cx="5797550" cy="95408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it-IT" sz="1400" u="none" cap="none" strike="noStrike">
                <a:solidFill>
                  <a:srgbClr val="A6A6A6"/>
                </a:solidFill>
                <a:latin typeface="Calibri"/>
                <a:ea typeface="Calibri"/>
                <a:cs typeface="Calibri"/>
                <a:sym typeface="Calibri"/>
              </a:rPr>
              <a:t>ARCEA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it-IT" sz="1400" u="none" cap="none" strike="noStrike">
                <a:solidFill>
                  <a:srgbClr val="A6A6A6"/>
                </a:solidFill>
                <a:latin typeface="Calibri"/>
                <a:ea typeface="Calibri"/>
                <a:cs typeface="Calibri"/>
                <a:sym typeface="Calibri"/>
              </a:rPr>
              <a:t>Agenzia Regione Calabria per le Erogazioni in Agricoltura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it-IT" sz="1400" u="none" cap="none" strike="noStrike">
                <a:solidFill>
                  <a:srgbClr val="A6A6A6"/>
                </a:solidFill>
                <a:latin typeface="Calibri"/>
                <a:ea typeface="Calibri"/>
                <a:cs typeface="Calibri"/>
                <a:sym typeface="Calibri"/>
              </a:rPr>
              <a:t>Via E. Molè – 88100 CATANZARO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it-IT" sz="1400" u="none" cap="none" strike="noStrike">
                <a:solidFill>
                  <a:srgbClr val="A6A6A6"/>
                </a:solidFill>
                <a:latin typeface="Calibri"/>
                <a:ea typeface="Calibri"/>
                <a:cs typeface="Calibri"/>
                <a:sym typeface="Calibri"/>
              </a:rPr>
              <a:t>Tel. 0961\750564 - Fax. 0961\750338 – </a:t>
            </a:r>
            <a:r>
              <a:rPr b="1" i="0" lang="it-IT" sz="1400" u="sng" cap="none" strike="noStrike">
                <a:solidFill>
                  <a:srgbClr val="A6A6A6"/>
                </a:solidFill>
                <a:latin typeface="Calibri"/>
                <a:ea typeface="Calibri"/>
                <a:cs typeface="Calibri"/>
                <a:sym typeface="Calibri"/>
                <a:hlinkClick r:id="rId2">
                  <a:extLst>
                    <a:ext uri="{A12FA001-AC4F-418D-AE19-62706E023703}">
                      <ahyp:hlinkClr val="tx"/>
                    </a:ext>
                  </a:extLst>
                </a:hlinkClick>
              </a:rPr>
              <a:t>info@arcea.it</a:t>
            </a:r>
            <a:r>
              <a:rPr b="1" i="0" lang="it-IT" sz="1400" u="none" cap="none" strike="noStrike">
                <a:solidFill>
                  <a:srgbClr val="A6A6A6"/>
                </a:solidFill>
                <a:latin typeface="Calibri"/>
                <a:ea typeface="Calibri"/>
                <a:cs typeface="Calibri"/>
                <a:sym typeface="Calibri"/>
              </a:rPr>
              <a:t>  - </a:t>
            </a:r>
            <a:r>
              <a:rPr b="1" i="0" lang="it-IT" sz="1400" u="sng" cap="none" strike="noStrike">
                <a:solidFill>
                  <a:srgbClr val="A6A6A6"/>
                </a:solidFill>
                <a:latin typeface="Calibri"/>
                <a:ea typeface="Calibri"/>
                <a:cs typeface="Calibri"/>
                <a:sym typeface="Calibri"/>
                <a:hlinkClick r:id="rId3">
                  <a:extLst>
                    <a:ext uri="{A12FA001-AC4F-418D-AE19-62706E023703}">
                      <ahyp:hlinkClr val="tx"/>
                    </a:ext>
                  </a:extLst>
                </a:hlinkClick>
              </a:rPr>
              <a:t>http://www.arcea.it</a:t>
            </a:r>
            <a:endParaRPr b="0" i="0" sz="1400" u="none" cap="none" strike="noStrike">
              <a:solidFill>
                <a:srgbClr val="A6A6A6"/>
              </a:solidFill>
              <a:latin typeface="Calibri"/>
              <a:ea typeface="Calibri"/>
              <a:cs typeface="Calibri"/>
              <a:sym typeface="Calibri"/>
            </a:endParaRPr>
          </a:p>
        </p:txBody>
      </p:sp>
      <p:pic>
        <p:nvPicPr>
          <p:cNvPr id="41" name="Google Shape;41;p69"/>
          <p:cNvPicPr preferRelativeResize="0"/>
          <p:nvPr/>
        </p:nvPicPr>
        <p:blipFill rotWithShape="1">
          <a:blip r:embed="rId4">
            <a:alphaModFix/>
          </a:blip>
          <a:srcRect b="19681" l="1462" r="5899" t="11154"/>
          <a:stretch/>
        </p:blipFill>
        <p:spPr>
          <a:xfrm>
            <a:off x="2714625" y="2857500"/>
            <a:ext cx="3343275" cy="7143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48" name="Shape 48"/>
        <p:cNvGrpSpPr/>
        <p:nvPr/>
      </p:nvGrpSpPr>
      <p:grpSpPr>
        <a:xfrm>
          <a:off x="0" y="0"/>
          <a:ext cx="0" cy="0"/>
          <a:chOff x="0" y="0"/>
          <a:chExt cx="0" cy="0"/>
        </a:xfrm>
      </p:grpSpPr>
      <p:sp>
        <p:nvSpPr>
          <p:cNvPr id="49" name="Google Shape;49;p6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0" name="Google Shape;50;p6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51" name="Google Shape;51;p6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6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6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54" name="Shape 54"/>
        <p:cNvGrpSpPr/>
        <p:nvPr/>
      </p:nvGrpSpPr>
      <p:grpSpPr>
        <a:xfrm>
          <a:off x="0" y="0"/>
          <a:ext cx="0" cy="0"/>
          <a:chOff x="0" y="0"/>
          <a:chExt cx="0" cy="0"/>
        </a:xfrm>
      </p:grpSpPr>
      <p:sp>
        <p:nvSpPr>
          <p:cNvPr id="55" name="Google Shape;55;p6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6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6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58" name="Shape 58"/>
        <p:cNvGrpSpPr/>
        <p:nvPr/>
      </p:nvGrpSpPr>
      <p:grpSpPr>
        <a:xfrm>
          <a:off x="0" y="0"/>
          <a:ext cx="0" cy="0"/>
          <a:chOff x="0" y="0"/>
          <a:chExt cx="0" cy="0"/>
        </a:xfrm>
      </p:grpSpPr>
      <p:sp>
        <p:nvSpPr>
          <p:cNvPr id="59" name="Google Shape;59;p7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0" name="Google Shape;60;p7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1" name="Google Shape;61;p7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7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7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11" Type="http://schemas.openxmlformats.org/officeDocument/2006/relationships/slideLayout" Target="../slideLayouts/slideLayout17.xml"/><Relationship Id="rId10" Type="http://schemas.openxmlformats.org/officeDocument/2006/relationships/slideLayout" Target="../slideLayouts/slideLayout16.xml"/><Relationship Id="rId12" Type="http://schemas.openxmlformats.org/officeDocument/2006/relationships/theme" Target="../theme/theme3.xml"/><Relationship Id="rId9" Type="http://schemas.openxmlformats.org/officeDocument/2006/relationships/slideLayout" Target="../slideLayouts/slideLayout15.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9pPr>
          </a:lstStyle>
          <a:p/>
        </p:txBody>
      </p:sp>
      <p:sp>
        <p:nvSpPr>
          <p:cNvPr id="11" name="Google Shape;11;p6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9pPr>
          </a:lstStyle>
          <a:p/>
        </p:txBody>
      </p:sp>
      <p:sp>
        <p:nvSpPr>
          <p:cNvPr id="12" name="Google Shape;12;p6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 name="Shape 42"/>
        <p:cNvGrpSpPr/>
        <p:nvPr/>
      </p:nvGrpSpPr>
      <p:grpSpPr>
        <a:xfrm>
          <a:off x="0" y="0"/>
          <a:ext cx="0" cy="0"/>
          <a:chOff x="0" y="0"/>
          <a:chExt cx="0" cy="0"/>
        </a:xfrm>
      </p:grpSpPr>
      <p:sp>
        <p:nvSpPr>
          <p:cNvPr id="43" name="Google Shape;43;p6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44" name="Google Shape;44;p6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5" name="Google Shape;45;p6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9pPr>
          </a:lstStyle>
          <a:p/>
        </p:txBody>
      </p:sp>
      <p:sp>
        <p:nvSpPr>
          <p:cNvPr id="46" name="Google Shape;46;p6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9pPr>
          </a:lstStyle>
          <a:p/>
        </p:txBody>
      </p:sp>
      <p:sp>
        <p:nvSpPr>
          <p:cNvPr id="47" name="Google Shape;47;p6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chart" Target="../charts/char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6.gif"/><Relationship Id="rId4" Type="http://schemas.openxmlformats.org/officeDocument/2006/relationships/image" Target="../media/image17.jpg"/><Relationship Id="rId5" Type="http://schemas.openxmlformats.org/officeDocument/2006/relationships/image" Target="../media/image13.jpg"/><Relationship Id="rId6" Type="http://schemas.openxmlformats.org/officeDocument/2006/relationships/image" Target="../media/image15.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23.png"/><Relationship Id="rId6" Type="http://schemas.openxmlformats.org/officeDocument/2006/relationships/image" Target="../media/image21.png"/><Relationship Id="rId7" Type="http://schemas.openxmlformats.org/officeDocument/2006/relationships/image" Target="../media/image19.png"/><Relationship Id="rId8" Type="http://schemas.openxmlformats.org/officeDocument/2006/relationships/image" Target="../media/image2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2.jpg"/><Relationship Id="rId4" Type="http://schemas.openxmlformats.org/officeDocument/2006/relationships/image" Target="../media/image30.png"/><Relationship Id="rId5" Type="http://schemas.openxmlformats.org/officeDocument/2006/relationships/image" Target="../media/image29.png"/><Relationship Id="rId6" Type="http://schemas.openxmlformats.org/officeDocument/2006/relationships/image" Target="../media/image32.png"/><Relationship Id="rId7" Type="http://schemas.openxmlformats.org/officeDocument/2006/relationships/image" Target="../media/image3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6.jpg"/><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33.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27.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3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
          <p:cNvSpPr txBox="1"/>
          <p:nvPr>
            <p:ph idx="4294967295" type="dt"/>
          </p:nvPr>
        </p:nvSpPr>
        <p:spPr>
          <a:xfrm>
            <a:off x="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it-IT"/>
              <a:t>27/04/2021</a:t>
            </a:r>
            <a:endParaRPr/>
          </a:p>
        </p:txBody>
      </p:sp>
      <p:sp>
        <p:nvSpPr>
          <p:cNvPr id="122" name="Google Shape;122;p1"/>
          <p:cNvSpPr txBox="1"/>
          <p:nvPr>
            <p:ph idx="4294967295" type="sldNum"/>
          </p:nvPr>
        </p:nvSpPr>
        <p:spPr>
          <a:xfrm>
            <a:off x="70104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b="0" i="0" lang="it-IT" sz="1200" u="none" cap="none" strike="noStrike">
                <a:solidFill>
                  <a:srgbClr val="898989"/>
                </a:solidFill>
                <a:latin typeface="Calibri"/>
                <a:ea typeface="Calibri"/>
                <a:cs typeface="Calibri"/>
                <a:sym typeface="Calibri"/>
              </a:rPr>
              <a:t>‹#›</a:t>
            </a:fld>
            <a:endParaRPr b="0" i="0" sz="1200" u="none" cap="none" strike="noStrike">
              <a:solidFill>
                <a:srgbClr val="898989"/>
              </a:solidFill>
              <a:latin typeface="Calibri"/>
              <a:ea typeface="Calibri"/>
              <a:cs typeface="Calibri"/>
              <a:sym typeface="Calibri"/>
            </a:endParaRPr>
          </a:p>
        </p:txBody>
      </p:sp>
      <p:sp>
        <p:nvSpPr>
          <p:cNvPr descr="http://webmail.arcea.it/?_task=mail&amp;_action=get&amp;_mbox=INBOX&amp;_uid=25519&amp;_part=2" id="123" name="Google Shape;123;p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4" name="Google Shape;124;p1"/>
          <p:cNvSpPr txBox="1"/>
          <p:nvPr/>
        </p:nvSpPr>
        <p:spPr>
          <a:xfrm>
            <a:off x="0" y="1340768"/>
            <a:ext cx="9144000" cy="2216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
              <a:buFont typeface="Arial"/>
              <a:buNone/>
            </a:pPr>
            <a:r>
              <a:t/>
            </a:r>
            <a:endParaRPr b="1" i="0" sz="600" u="none" cap="none" strike="noStrike">
              <a:solidFill>
                <a:schemeClr val="dk2"/>
              </a:solidFill>
              <a:latin typeface="Avenir"/>
              <a:ea typeface="Avenir"/>
              <a:cs typeface="Avenir"/>
              <a:sym typeface="Avenir"/>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dk2"/>
              </a:solidFill>
              <a:latin typeface="Avenir"/>
              <a:ea typeface="Avenir"/>
              <a:cs typeface="Avenir"/>
              <a:sym typeface="Avenir"/>
            </a:endParaRPr>
          </a:p>
          <a:p>
            <a:pPr indent="0" lvl="0" marL="0" marR="0" rtl="0" algn="ctr">
              <a:lnSpc>
                <a:spcPct val="100000"/>
              </a:lnSpc>
              <a:spcBef>
                <a:spcPts val="0"/>
              </a:spcBef>
              <a:spcAft>
                <a:spcPts val="0"/>
              </a:spcAft>
              <a:buClr>
                <a:srgbClr val="000000"/>
              </a:buClr>
              <a:buSzPts val="3600"/>
              <a:buFont typeface="Arial"/>
              <a:buNone/>
            </a:pPr>
            <a:r>
              <a:rPr b="1" i="0" lang="it-IT" sz="3600" u="none" cap="none" strike="noStrike">
                <a:solidFill>
                  <a:schemeClr val="dk2"/>
                </a:solidFill>
                <a:latin typeface="Avenir"/>
                <a:ea typeface="Avenir"/>
                <a:cs typeface="Avenir"/>
                <a:sym typeface="Avenir"/>
                <a:extLst>
                  <a:ext uri="http://customooxmlschemas.google.com/">
                    <go:slidesCustomData xmlns:go="http://customooxmlschemas.google.com/" textRoundtripDataId="0"/>
                  </a:ext>
                </a:extLst>
              </a:rPr>
              <a:t>LA RELAZIONE FINALE SUL </a:t>
            </a:r>
            <a:r>
              <a:rPr b="1" i="0" lang="it-IT" sz="3600" u="none" cap="none" strike="noStrike">
                <a:solidFill>
                  <a:schemeClr val="dk2"/>
                </a:solidFill>
                <a:latin typeface="Avenir"/>
                <a:ea typeface="Avenir"/>
                <a:cs typeface="Avenir"/>
                <a:sym typeface="Avenir"/>
                <a:extLst>
                  <a:ext uri="http://customooxmlschemas.google.com/">
                    <go:slidesCustomData xmlns:go="http://customooxmlschemas.google.com/" textRoundtripDataId="1"/>
                  </a:ext>
                </a:extLst>
              </a:rPr>
              <a:t>CICLO</a:t>
            </a:r>
            <a:r>
              <a:rPr b="1" i="0" lang="it-IT" sz="3600" u="none" cap="none" strike="noStrike">
                <a:solidFill>
                  <a:schemeClr val="dk2"/>
                </a:solidFill>
                <a:latin typeface="Avenir"/>
                <a:ea typeface="Avenir"/>
                <a:cs typeface="Avenir"/>
                <a:sym typeface="Avenir"/>
                <a:extLst>
                  <a:ext uri="http://customooxmlschemas.google.com/">
                    <go:slidesCustomData xmlns:go="http://customooxmlschemas.google.com/" textRoundtripDataId="2"/>
                  </a:ext>
                </a:extLst>
              </a:rPr>
              <a:t> DELLA PERFORMANCE ANNO 202</a:t>
            </a:r>
            <a:r>
              <a:rPr b="1" lang="it-IT" sz="3600">
                <a:solidFill>
                  <a:schemeClr val="dk2"/>
                </a:solidFill>
                <a:latin typeface="Avenir"/>
                <a:ea typeface="Avenir"/>
                <a:cs typeface="Avenir"/>
                <a:sym typeface="Avenir"/>
                <a:extLst>
                  <a:ext uri="http://customooxmlschemas.google.com/">
                    <go:slidesCustomData xmlns:go="http://customooxmlschemas.google.com/" textRoundtripDataId="3"/>
                  </a:ext>
                </a:extLst>
              </a:rPr>
              <a:t>3</a:t>
            </a:r>
            <a:r>
              <a:rPr b="1" i="0" lang="it-IT" sz="3600" u="none" cap="none" strike="noStrike">
                <a:solidFill>
                  <a:schemeClr val="dk2"/>
                </a:solidFill>
                <a:latin typeface="Avenir"/>
                <a:ea typeface="Avenir"/>
                <a:cs typeface="Avenir"/>
                <a:sym typeface="Avenir"/>
                <a:extLst>
                  <a:ext uri="http://customooxmlschemas.google.com/">
                    <go:slidesCustomData xmlns:go="http://customooxmlschemas.google.com/" textRoundtripDataId="4"/>
                  </a:ext>
                </a:extLst>
              </a:rPr>
              <a:t> </a:t>
            </a:r>
            <a:endParaRPr b="1" i="0" sz="600" u="none" cap="none" strike="noStrike">
              <a:solidFill>
                <a:schemeClr val="dk2"/>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it-IT"/>
              <a:t>27/04/2021</a:t>
            </a:r>
            <a:endParaRPr/>
          </a:p>
        </p:txBody>
      </p:sp>
      <p:sp>
        <p:nvSpPr>
          <p:cNvPr id="206" name="Google Shape;206;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207" name="Google Shape;207;p10"/>
          <p:cNvPicPr preferRelativeResize="0"/>
          <p:nvPr/>
        </p:nvPicPr>
        <p:blipFill rotWithShape="1">
          <a:blip r:embed="rId3">
            <a:alphaModFix/>
          </a:blip>
          <a:srcRect b="0" l="0" r="0" t="0"/>
          <a:stretch/>
        </p:blipFill>
        <p:spPr>
          <a:xfrm>
            <a:off x="539552" y="168972"/>
            <a:ext cx="7776864" cy="495051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1"/>
          <p:cNvSpPr/>
          <p:nvPr/>
        </p:nvSpPr>
        <p:spPr>
          <a:xfrm>
            <a:off x="35496" y="764705"/>
            <a:ext cx="7416824" cy="2654568"/>
          </a:xfrm>
          <a:prstGeom prst="rect">
            <a:avLst/>
          </a:prstGeom>
          <a:solidFill>
            <a:srgbClr val="DAE5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grpSp>
        <p:nvGrpSpPr>
          <p:cNvPr id="213" name="Google Shape;213;p11"/>
          <p:cNvGrpSpPr/>
          <p:nvPr/>
        </p:nvGrpSpPr>
        <p:grpSpPr>
          <a:xfrm>
            <a:off x="153140" y="1079449"/>
            <a:ext cx="7172472" cy="2133526"/>
            <a:chOff x="45635" y="1683954"/>
            <a:chExt cx="7172472" cy="2133526"/>
          </a:xfrm>
        </p:grpSpPr>
        <p:sp>
          <p:nvSpPr>
            <p:cNvPr id="214" name="Google Shape;214;p11"/>
            <p:cNvSpPr/>
            <p:nvPr/>
          </p:nvSpPr>
          <p:spPr>
            <a:xfrm>
              <a:off x="45635" y="2349923"/>
              <a:ext cx="1934690" cy="790954"/>
            </a:xfrm>
            <a:prstGeom prst="roundRect">
              <a:avLst>
                <a:gd fmla="val 10000" name="adj"/>
              </a:avLst>
            </a:prstGeom>
            <a:solidFill>
              <a:schemeClr val="lt1"/>
            </a:solidFill>
            <a:ln cap="flat" cmpd="sng" w="25400">
              <a:solidFill>
                <a:srgbClr val="4674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11"/>
            <p:cNvSpPr txBox="1"/>
            <p:nvPr/>
          </p:nvSpPr>
          <p:spPr>
            <a:xfrm>
              <a:off x="68801" y="2373089"/>
              <a:ext cx="1888358" cy="744622"/>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lt1"/>
                </a:buClr>
                <a:buSzPts val="1800"/>
                <a:buFont typeface="Times New Roman"/>
                <a:buNone/>
              </a:pPr>
              <a:r>
                <a:rPr b="0" i="0" lang="it-IT" sz="1800" u="none" cap="none" strike="noStrike">
                  <a:solidFill>
                    <a:schemeClr val="dk1"/>
                  </a:solidFill>
                  <a:latin typeface="Times New Roman"/>
                  <a:ea typeface="Times New Roman"/>
                  <a:cs typeface="Times New Roman"/>
                  <a:sym typeface="Times New Roman"/>
                </a:rPr>
                <a:t>Obiettivi strategici (3)</a:t>
              </a:r>
              <a:endParaRPr b="0" i="0" sz="1400" u="none" cap="none" strike="noStrike">
                <a:solidFill>
                  <a:schemeClr val="dk1"/>
                </a:solidFill>
                <a:latin typeface="Arial"/>
                <a:ea typeface="Arial"/>
                <a:cs typeface="Arial"/>
                <a:sym typeface="Arial"/>
              </a:endParaRPr>
            </a:p>
          </p:txBody>
        </p:sp>
        <p:sp>
          <p:nvSpPr>
            <p:cNvPr id="216" name="Google Shape;216;p11"/>
            <p:cNvSpPr/>
            <p:nvPr/>
          </p:nvSpPr>
          <p:spPr>
            <a:xfrm>
              <a:off x="1980325" y="2719356"/>
              <a:ext cx="454772" cy="52088"/>
            </a:xfrm>
            <a:custGeom>
              <a:rect b="b" l="l" r="r" t="t"/>
              <a:pathLst>
                <a:path extrusionOk="0" h="120000" w="120000">
                  <a:moveTo>
                    <a:pt x="0" y="60000"/>
                  </a:moveTo>
                  <a:lnTo>
                    <a:pt x="120000" y="60000"/>
                  </a:lnTo>
                </a:path>
              </a:pathLst>
            </a:custGeom>
            <a:noFill/>
            <a:ln cap="flat" cmpd="sng" w="25400">
              <a:solidFill>
                <a:srgbClr val="3B649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11"/>
            <p:cNvSpPr txBox="1"/>
            <p:nvPr/>
          </p:nvSpPr>
          <p:spPr>
            <a:xfrm>
              <a:off x="2196342" y="2734031"/>
              <a:ext cx="22738" cy="22738"/>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Times New Roman"/>
                <a:buNone/>
              </a:pPr>
              <a:r>
                <a:t/>
              </a:r>
              <a:endParaRPr b="0" i="0" sz="500" u="none" cap="none" strike="noStrike">
                <a:solidFill>
                  <a:schemeClr val="dk1"/>
                </a:solidFill>
                <a:latin typeface="Times New Roman"/>
                <a:ea typeface="Times New Roman"/>
                <a:cs typeface="Times New Roman"/>
                <a:sym typeface="Times New Roman"/>
              </a:endParaRPr>
            </a:p>
          </p:txBody>
        </p:sp>
        <p:sp>
          <p:nvSpPr>
            <p:cNvPr id="218" name="Google Shape;218;p11"/>
            <p:cNvSpPr/>
            <p:nvPr/>
          </p:nvSpPr>
          <p:spPr>
            <a:xfrm>
              <a:off x="2435097" y="2322628"/>
              <a:ext cx="2024239" cy="845545"/>
            </a:xfrm>
            <a:prstGeom prst="roundRect">
              <a:avLst>
                <a:gd fmla="val 10000" name="adj"/>
              </a:avLst>
            </a:prstGeom>
            <a:solidFill>
              <a:schemeClr val="lt1"/>
            </a:solidFill>
            <a:ln cap="flat" cmpd="sng" w="25400">
              <a:solidFill>
                <a:srgbClr val="4674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11"/>
            <p:cNvSpPr txBox="1"/>
            <p:nvPr/>
          </p:nvSpPr>
          <p:spPr>
            <a:xfrm>
              <a:off x="2459862" y="2347393"/>
              <a:ext cx="1974709" cy="796015"/>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lt1"/>
                </a:buClr>
                <a:buSzPts val="1800"/>
                <a:buFont typeface="Times New Roman"/>
                <a:buNone/>
              </a:pPr>
              <a:r>
                <a:rPr b="0" i="0" lang="it-IT" sz="1800" u="none" cap="none" strike="noStrike">
                  <a:solidFill>
                    <a:schemeClr val="dk1"/>
                  </a:solidFill>
                  <a:latin typeface="Times New Roman"/>
                  <a:ea typeface="Times New Roman"/>
                  <a:cs typeface="Times New Roman"/>
                  <a:sym typeface="Times New Roman"/>
                </a:rPr>
                <a:t>Obiettivi Operativi (9)</a:t>
              </a:r>
              <a:endParaRPr b="0" i="0" sz="1400" u="none" cap="none" strike="noStrike">
                <a:solidFill>
                  <a:schemeClr val="dk1"/>
                </a:solidFill>
                <a:latin typeface="Arial"/>
                <a:ea typeface="Arial"/>
                <a:cs typeface="Arial"/>
                <a:sym typeface="Arial"/>
              </a:endParaRPr>
            </a:p>
          </p:txBody>
        </p:sp>
        <p:sp>
          <p:nvSpPr>
            <p:cNvPr id="220" name="Google Shape;220;p11"/>
            <p:cNvSpPr/>
            <p:nvPr/>
          </p:nvSpPr>
          <p:spPr>
            <a:xfrm rot="-2500079">
              <a:off x="4337137" y="2398237"/>
              <a:ext cx="966045" cy="52088"/>
            </a:xfrm>
            <a:custGeom>
              <a:rect b="b" l="l" r="r" t="t"/>
              <a:pathLst>
                <a:path extrusionOk="0" h="120000" w="120000">
                  <a:moveTo>
                    <a:pt x="0" y="60000"/>
                  </a:moveTo>
                  <a:lnTo>
                    <a:pt x="120000" y="60000"/>
                  </a:lnTo>
                </a:path>
              </a:pathLst>
            </a:custGeom>
            <a:noFill/>
            <a:ln cap="flat" cmpd="sng" w="25400">
              <a:solidFill>
                <a:srgbClr val="4674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11"/>
            <p:cNvSpPr txBox="1"/>
            <p:nvPr/>
          </p:nvSpPr>
          <p:spPr>
            <a:xfrm rot="-2500079">
              <a:off x="4796008" y="2400130"/>
              <a:ext cx="48302" cy="48302"/>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Times New Roman"/>
                <a:buNone/>
              </a:pPr>
              <a:r>
                <a:t/>
              </a:r>
              <a:endParaRPr b="0" i="0" sz="500" u="none" cap="none" strike="noStrike">
                <a:solidFill>
                  <a:schemeClr val="dk1"/>
                </a:solidFill>
                <a:latin typeface="Times New Roman"/>
                <a:ea typeface="Times New Roman"/>
                <a:cs typeface="Times New Roman"/>
                <a:sym typeface="Times New Roman"/>
              </a:endParaRPr>
            </a:p>
          </p:txBody>
        </p:sp>
        <p:sp>
          <p:nvSpPr>
            <p:cNvPr id="222" name="Google Shape;222;p11"/>
            <p:cNvSpPr/>
            <p:nvPr/>
          </p:nvSpPr>
          <p:spPr>
            <a:xfrm>
              <a:off x="5180982" y="1683954"/>
              <a:ext cx="2020737" cy="838413"/>
            </a:xfrm>
            <a:prstGeom prst="roundRect">
              <a:avLst>
                <a:gd fmla="val 10000" name="adj"/>
              </a:avLst>
            </a:prstGeom>
            <a:solidFill>
              <a:schemeClr val="lt1"/>
            </a:solidFill>
            <a:ln cap="flat" cmpd="sng" w="25400">
              <a:solidFill>
                <a:srgbClr val="4674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11"/>
            <p:cNvSpPr txBox="1"/>
            <p:nvPr/>
          </p:nvSpPr>
          <p:spPr>
            <a:xfrm>
              <a:off x="5205538" y="1708510"/>
              <a:ext cx="1971625" cy="789301"/>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lt1"/>
                </a:buClr>
                <a:buSzPts val="1800"/>
                <a:buFont typeface="Times New Roman"/>
                <a:buNone/>
              </a:pPr>
              <a:r>
                <a:rPr b="0" i="0" lang="it-IT" sz="1800" u="none" cap="none" strike="noStrike">
                  <a:solidFill>
                    <a:schemeClr val="dk1"/>
                  </a:solidFill>
                  <a:latin typeface="Times New Roman"/>
                  <a:ea typeface="Times New Roman"/>
                  <a:cs typeface="Times New Roman"/>
                  <a:sym typeface="Times New Roman"/>
                </a:rPr>
                <a:t>Indicatori (</a:t>
              </a:r>
              <a:r>
                <a:rPr lang="it-IT" sz="1800">
                  <a:solidFill>
                    <a:schemeClr val="dk1"/>
                  </a:solidFill>
                  <a:latin typeface="Times New Roman"/>
                  <a:ea typeface="Times New Roman"/>
                  <a:cs typeface="Times New Roman"/>
                  <a:sym typeface="Times New Roman"/>
                </a:rPr>
                <a:t>20</a:t>
              </a:r>
              <a:r>
                <a:rPr b="0" i="0" lang="it-IT" sz="1800" u="none" cap="none" strike="noStrike">
                  <a:solidFill>
                    <a:schemeClr val="dk1"/>
                  </a:solidFill>
                  <a:latin typeface="Times New Roman"/>
                  <a:ea typeface="Times New Roman"/>
                  <a:cs typeface="Times New Roman"/>
                  <a:sym typeface="Times New Roman"/>
                </a:rPr>
                <a:t>), con Target e Fonte</a:t>
              </a:r>
              <a:endParaRPr b="0" i="0" sz="1400" u="none" cap="none" strike="noStrike">
                <a:solidFill>
                  <a:schemeClr val="dk1"/>
                </a:solidFill>
                <a:latin typeface="Arial"/>
                <a:ea typeface="Arial"/>
                <a:cs typeface="Arial"/>
                <a:sym typeface="Arial"/>
              </a:endParaRPr>
            </a:p>
          </p:txBody>
        </p:sp>
        <p:sp>
          <p:nvSpPr>
            <p:cNvPr id="224" name="Google Shape;224;p11"/>
            <p:cNvSpPr/>
            <p:nvPr/>
          </p:nvSpPr>
          <p:spPr>
            <a:xfrm rot="2521707">
              <a:off x="4334407" y="3044567"/>
              <a:ext cx="971504" cy="52088"/>
            </a:xfrm>
            <a:custGeom>
              <a:rect b="b" l="l" r="r" t="t"/>
              <a:pathLst>
                <a:path extrusionOk="0" h="120000" w="120000">
                  <a:moveTo>
                    <a:pt x="0" y="60000"/>
                  </a:moveTo>
                  <a:lnTo>
                    <a:pt x="120000" y="60000"/>
                  </a:lnTo>
                </a:path>
              </a:pathLst>
            </a:custGeom>
            <a:noFill/>
            <a:ln cap="flat" cmpd="sng" w="25400">
              <a:solidFill>
                <a:srgbClr val="4674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11"/>
            <p:cNvSpPr txBox="1"/>
            <p:nvPr/>
          </p:nvSpPr>
          <p:spPr>
            <a:xfrm rot="2521707">
              <a:off x="4795872" y="3046324"/>
              <a:ext cx="48575" cy="48575"/>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Times New Roman"/>
                <a:buNone/>
              </a:pPr>
              <a:r>
                <a:t/>
              </a:r>
              <a:endParaRPr b="0" i="0" sz="500" u="none" cap="none" strike="noStrike">
                <a:solidFill>
                  <a:schemeClr val="dk1"/>
                </a:solidFill>
                <a:latin typeface="Times New Roman"/>
                <a:ea typeface="Times New Roman"/>
                <a:cs typeface="Times New Roman"/>
                <a:sym typeface="Times New Roman"/>
              </a:endParaRPr>
            </a:p>
          </p:txBody>
        </p:sp>
        <p:sp>
          <p:nvSpPr>
            <p:cNvPr id="226" name="Google Shape;226;p11"/>
            <p:cNvSpPr/>
            <p:nvPr/>
          </p:nvSpPr>
          <p:spPr>
            <a:xfrm>
              <a:off x="5180982" y="2974164"/>
              <a:ext cx="2037125" cy="843316"/>
            </a:xfrm>
            <a:prstGeom prst="roundRect">
              <a:avLst>
                <a:gd fmla="val 10000" name="adj"/>
              </a:avLst>
            </a:prstGeom>
            <a:solidFill>
              <a:schemeClr val="lt1"/>
            </a:solidFill>
            <a:ln cap="flat" cmpd="sng" w="25400">
              <a:solidFill>
                <a:srgbClr val="4674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11"/>
            <p:cNvSpPr txBox="1"/>
            <p:nvPr/>
          </p:nvSpPr>
          <p:spPr>
            <a:xfrm>
              <a:off x="5205682" y="2998864"/>
              <a:ext cx="1987725" cy="793916"/>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lt1"/>
                </a:buClr>
                <a:buSzPts val="1800"/>
                <a:buFont typeface="Times New Roman"/>
                <a:buNone/>
              </a:pPr>
              <a:r>
                <a:rPr b="0" i="0" lang="it-IT" sz="1800" u="none" cap="none" strike="noStrike">
                  <a:solidFill>
                    <a:schemeClr val="dk1"/>
                  </a:solidFill>
                  <a:latin typeface="Times New Roman"/>
                  <a:ea typeface="Times New Roman"/>
                  <a:cs typeface="Times New Roman"/>
                  <a:sym typeface="Times New Roman"/>
                </a:rPr>
                <a:t>Strutture (5) ed Uffici (12) coinvolte e relativo peso %</a:t>
              </a:r>
              <a:endParaRPr b="0" i="0" sz="1400" u="none" cap="none" strike="noStrike">
                <a:solidFill>
                  <a:schemeClr val="dk1"/>
                </a:solidFill>
                <a:latin typeface="Arial"/>
                <a:ea typeface="Arial"/>
                <a:cs typeface="Arial"/>
                <a:sym typeface="Arial"/>
              </a:endParaRPr>
            </a:p>
          </p:txBody>
        </p:sp>
      </p:grpSp>
      <p:sp>
        <p:nvSpPr>
          <p:cNvPr id="228" name="Google Shape;228;p11"/>
          <p:cNvSpPr/>
          <p:nvPr/>
        </p:nvSpPr>
        <p:spPr>
          <a:xfrm>
            <a:off x="179512" y="4271465"/>
            <a:ext cx="2016224" cy="811543"/>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it-IT" sz="1800" u="none" cap="none" strike="noStrike">
                <a:solidFill>
                  <a:schemeClr val="dk1"/>
                </a:solidFill>
                <a:latin typeface="Times New Roman"/>
                <a:ea typeface="Times New Roman"/>
                <a:cs typeface="Times New Roman"/>
                <a:sym typeface="Times New Roman"/>
              </a:rPr>
              <a:t>Indicatori di impatto (4)</a:t>
            </a:r>
            <a:endParaRPr b="0" i="0" sz="1400" u="none" cap="none" strike="noStrike">
              <a:solidFill>
                <a:srgbClr val="000000"/>
              </a:solidFill>
              <a:latin typeface="Arial"/>
              <a:ea typeface="Arial"/>
              <a:cs typeface="Arial"/>
              <a:sym typeface="Arial"/>
            </a:endParaRPr>
          </a:p>
        </p:txBody>
      </p:sp>
      <p:cxnSp>
        <p:nvCxnSpPr>
          <p:cNvPr id="229" name="Google Shape;229;p11"/>
          <p:cNvCxnSpPr>
            <a:stCxn id="228" idx="0"/>
          </p:cNvCxnSpPr>
          <p:nvPr/>
        </p:nvCxnSpPr>
        <p:spPr>
          <a:xfrm rot="10800000">
            <a:off x="1187624" y="2564765"/>
            <a:ext cx="0" cy="1706700"/>
          </a:xfrm>
          <a:prstGeom prst="straightConnector1">
            <a:avLst/>
          </a:prstGeom>
          <a:noFill/>
          <a:ln cap="flat" cmpd="sng" w="9525">
            <a:solidFill>
              <a:srgbClr val="4A7DBA"/>
            </a:solidFill>
            <a:prstDash val="solid"/>
            <a:round/>
            <a:headEnd len="sm" w="sm" type="none"/>
            <a:tailEnd len="med" w="med" type="stealth"/>
          </a:ln>
        </p:spPr>
      </p:cxnSp>
      <p:sp>
        <p:nvSpPr>
          <p:cNvPr id="230" name="Google Shape;230;p11"/>
          <p:cNvSpPr/>
          <p:nvPr/>
        </p:nvSpPr>
        <p:spPr>
          <a:xfrm>
            <a:off x="3203848" y="4138627"/>
            <a:ext cx="3960440" cy="1077218"/>
          </a:xfrm>
          <a:prstGeom prst="rect">
            <a:avLst/>
          </a:prstGeom>
          <a:solidFill>
            <a:schemeClr val="lt1"/>
          </a:solidFill>
          <a:ln cap="flat" cmpd="sng" w="25400">
            <a:solidFill>
              <a:schemeClr val="accent1"/>
            </a:solidFill>
            <a:prstDash val="dot"/>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it-IT" sz="1600" u="none" cap="none" strike="noStrike">
                <a:solidFill>
                  <a:schemeClr val="dk1"/>
                </a:solidFill>
                <a:latin typeface="Times New Roman"/>
                <a:ea typeface="Times New Roman"/>
                <a:cs typeface="Times New Roman"/>
                <a:sym typeface="Times New Roman"/>
              </a:rPr>
              <a:t>Strumenti di rilevazione delle conseguenze derivanti dalle azioni intraprese dall’Agenzia per favorire lo sviluppo del contesto territoriale di riferimento</a:t>
            </a:r>
            <a:endParaRPr b="0" i="0" sz="1400" u="none" cap="none" strike="noStrike">
              <a:solidFill>
                <a:srgbClr val="000000"/>
              </a:solidFill>
              <a:latin typeface="Arial"/>
              <a:ea typeface="Arial"/>
              <a:cs typeface="Arial"/>
              <a:sym typeface="Arial"/>
            </a:endParaRPr>
          </a:p>
        </p:txBody>
      </p:sp>
      <p:cxnSp>
        <p:nvCxnSpPr>
          <p:cNvPr id="231" name="Google Shape;231;p11"/>
          <p:cNvCxnSpPr/>
          <p:nvPr/>
        </p:nvCxnSpPr>
        <p:spPr>
          <a:xfrm>
            <a:off x="2699792" y="6130751"/>
            <a:ext cx="432048" cy="0"/>
          </a:xfrm>
          <a:prstGeom prst="straightConnector1">
            <a:avLst/>
          </a:prstGeom>
          <a:noFill/>
          <a:ln cap="flat" cmpd="sng" w="9525">
            <a:solidFill>
              <a:srgbClr val="4A7DBA"/>
            </a:solidFill>
            <a:prstDash val="dash"/>
            <a:round/>
            <a:headEnd len="sm" w="sm" type="none"/>
            <a:tailEnd len="sm" w="sm" type="none"/>
          </a:ln>
        </p:spPr>
      </p:cxnSp>
      <p:sp>
        <p:nvSpPr>
          <p:cNvPr id="232" name="Google Shape;232;p11"/>
          <p:cNvSpPr/>
          <p:nvPr/>
        </p:nvSpPr>
        <p:spPr>
          <a:xfrm>
            <a:off x="1853444" y="0"/>
            <a:ext cx="6282444"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it-IT" sz="3200" u="none" cap="none" strike="noStrike">
                <a:solidFill>
                  <a:srgbClr val="1F497D"/>
                </a:solidFill>
                <a:latin typeface="Times New Roman"/>
                <a:ea typeface="Times New Roman"/>
                <a:cs typeface="Times New Roman"/>
                <a:sym typeface="Times New Roman"/>
              </a:rPr>
              <a:t>L’Albero della Performance </a:t>
            </a:r>
            <a:endParaRPr b="0" i="0" sz="1400" u="none" cap="none" strike="noStrike">
              <a:solidFill>
                <a:srgbClr val="000000"/>
              </a:solidFill>
              <a:latin typeface="Arial"/>
              <a:ea typeface="Arial"/>
              <a:cs typeface="Arial"/>
              <a:sym typeface="Arial"/>
            </a:endParaRPr>
          </a:p>
        </p:txBody>
      </p:sp>
      <p:cxnSp>
        <p:nvCxnSpPr>
          <p:cNvPr id="233" name="Google Shape;233;p11"/>
          <p:cNvCxnSpPr/>
          <p:nvPr/>
        </p:nvCxnSpPr>
        <p:spPr>
          <a:xfrm flipH="1" rot="10800000">
            <a:off x="2195736" y="4687689"/>
            <a:ext cx="1008112" cy="1"/>
          </a:xfrm>
          <a:prstGeom prst="straightConnector1">
            <a:avLst/>
          </a:prstGeom>
          <a:noFill/>
          <a:ln cap="flat" cmpd="sng" w="9525">
            <a:solidFill>
              <a:srgbClr val="4A7DBA"/>
            </a:solidFill>
            <a:prstDash val="dot"/>
            <a:round/>
            <a:headEnd len="sm" w="sm" type="none"/>
            <a:tailEnd len="sm" w="sm" type="none"/>
          </a:ln>
        </p:spPr>
      </p:cxnSp>
      <p:sp>
        <p:nvSpPr>
          <p:cNvPr id="234" name="Google Shape;234;p11"/>
          <p:cNvSpPr txBox="1"/>
          <p:nvPr/>
        </p:nvSpPr>
        <p:spPr>
          <a:xfrm>
            <a:off x="7668344" y="1491825"/>
            <a:ext cx="1281052" cy="1200329"/>
          </a:xfrm>
          <a:prstGeom prst="rect">
            <a:avLst/>
          </a:prstGeom>
          <a:solidFill>
            <a:schemeClr val="lt1"/>
          </a:solidFill>
          <a:ln cap="flat" cmpd="sng" w="25400">
            <a:solidFill>
              <a:schemeClr val="accent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it-IT" sz="1800" u="none" cap="none" strike="noStrike">
                <a:solidFill>
                  <a:schemeClr val="dk1"/>
                </a:solidFill>
                <a:latin typeface="Times New Roman"/>
                <a:ea typeface="Times New Roman"/>
                <a:cs typeface="Times New Roman"/>
                <a:sym typeface="Times New Roman"/>
              </a:rPr>
              <a:t>OUTPUT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it-IT" sz="1800" u="none" cap="none" strike="noStrike">
                <a:solidFill>
                  <a:schemeClr val="dk1"/>
                </a:solidFill>
                <a:latin typeface="Times New Roman"/>
                <a:ea typeface="Times New Roman"/>
                <a:cs typeface="Times New Roman"/>
                <a:sym typeface="Times New Roman"/>
              </a:rPr>
              <a:t>(Valenza soprattutto «interna»)</a:t>
            </a:r>
            <a:endParaRPr b="0" i="0" sz="1400" u="none" cap="none" strike="noStrike">
              <a:solidFill>
                <a:srgbClr val="000000"/>
              </a:solidFill>
              <a:latin typeface="Arial"/>
              <a:ea typeface="Arial"/>
              <a:cs typeface="Arial"/>
              <a:sym typeface="Arial"/>
            </a:endParaRPr>
          </a:p>
        </p:txBody>
      </p:sp>
      <p:sp>
        <p:nvSpPr>
          <p:cNvPr id="235" name="Google Shape;235;p11"/>
          <p:cNvSpPr/>
          <p:nvPr/>
        </p:nvSpPr>
        <p:spPr>
          <a:xfrm>
            <a:off x="7668344" y="4005064"/>
            <a:ext cx="1281052" cy="1200329"/>
          </a:xfrm>
          <a:prstGeom prst="rect">
            <a:avLst/>
          </a:prstGeom>
          <a:solidFill>
            <a:schemeClr val="lt1"/>
          </a:solidFill>
          <a:ln cap="flat" cmpd="sng" w="25400">
            <a:solidFill>
              <a:schemeClr val="accent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it-IT" sz="1800" u="none" cap="none" strike="noStrike">
                <a:solidFill>
                  <a:schemeClr val="dk1"/>
                </a:solidFill>
                <a:latin typeface="Times New Roman"/>
                <a:ea typeface="Times New Roman"/>
                <a:cs typeface="Times New Roman"/>
                <a:sym typeface="Times New Roman"/>
              </a:rPr>
              <a:t>OUTCOME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it-IT" sz="1800" u="none" cap="none" strike="noStrike">
                <a:solidFill>
                  <a:schemeClr val="dk1"/>
                </a:solidFill>
                <a:latin typeface="Times New Roman"/>
                <a:ea typeface="Times New Roman"/>
                <a:cs typeface="Times New Roman"/>
                <a:sym typeface="Times New Roman"/>
              </a:rPr>
              <a:t>(Valenza soprattutto «esterna»)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id="240" name="Google Shape;240;p12"/>
          <p:cNvPicPr preferRelativeResize="0"/>
          <p:nvPr/>
        </p:nvPicPr>
        <p:blipFill>
          <a:blip r:embed="rId3">
            <a:alphaModFix/>
          </a:blip>
          <a:stretch>
            <a:fillRect/>
          </a:stretch>
        </p:blipFill>
        <p:spPr>
          <a:xfrm>
            <a:off x="152400" y="152400"/>
            <a:ext cx="8770500" cy="6171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p13"/>
          <p:cNvPicPr preferRelativeResize="0"/>
          <p:nvPr/>
        </p:nvPicPr>
        <p:blipFill>
          <a:blip r:embed="rId3">
            <a:alphaModFix/>
          </a:blip>
          <a:stretch>
            <a:fillRect/>
          </a:stretch>
        </p:blipFill>
        <p:spPr>
          <a:xfrm>
            <a:off x="152400" y="152400"/>
            <a:ext cx="8346730" cy="6705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grpSp>
        <p:nvGrpSpPr>
          <p:cNvPr id="250" name="Google Shape;250;p14"/>
          <p:cNvGrpSpPr/>
          <p:nvPr/>
        </p:nvGrpSpPr>
        <p:grpSpPr>
          <a:xfrm>
            <a:off x="109050" y="1793489"/>
            <a:ext cx="8925920" cy="2822120"/>
            <a:chOff x="1089" y="885456"/>
            <a:chExt cx="8925920" cy="2550262"/>
          </a:xfrm>
        </p:grpSpPr>
        <p:sp>
          <p:nvSpPr>
            <p:cNvPr id="251" name="Google Shape;251;p14"/>
            <p:cNvSpPr/>
            <p:nvPr/>
          </p:nvSpPr>
          <p:spPr>
            <a:xfrm>
              <a:off x="1089" y="885456"/>
              <a:ext cx="4250438" cy="2550262"/>
            </a:xfrm>
            <a:prstGeom prst="rect">
              <a:avLst/>
            </a:prstGeom>
            <a:solidFill>
              <a:schemeClr val="lt1"/>
            </a:solidFill>
            <a:ln cap="flat" cmpd="sng" w="25400">
              <a:solidFill>
                <a:srgbClr val="4674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14"/>
            <p:cNvSpPr txBox="1"/>
            <p:nvPr/>
          </p:nvSpPr>
          <p:spPr>
            <a:xfrm>
              <a:off x="1089" y="885456"/>
              <a:ext cx="4250438" cy="2550262"/>
            </a:xfrm>
            <a:prstGeom prst="rect">
              <a:avLst/>
            </a:prstGeom>
            <a:noFill/>
            <a:ln>
              <a:noFill/>
            </a:ln>
          </p:spPr>
          <p:txBody>
            <a:bodyPr anchorCtr="0" anchor="t" bIns="95250" lIns="95250" spcFirstLastPara="1" rIns="95250" wrap="square" tIns="95250">
              <a:noAutofit/>
            </a:bodyPr>
            <a:lstStyle/>
            <a:p>
              <a:pPr indent="0" lvl="0" marL="0" marR="0" rtl="0" algn="l">
                <a:lnSpc>
                  <a:spcPct val="90000"/>
                </a:lnSpc>
                <a:spcBef>
                  <a:spcPts val="0"/>
                </a:spcBef>
                <a:spcAft>
                  <a:spcPts val="0"/>
                </a:spcAft>
                <a:buClr>
                  <a:schemeClr val="lt1"/>
                </a:buClr>
                <a:buSzPts val="2500"/>
                <a:buFont typeface="Times New Roman"/>
                <a:buNone/>
              </a:pPr>
              <a:r>
                <a:rPr b="1" i="0" lang="it-IT" sz="2500" u="none" cap="none" strike="noStrike">
                  <a:solidFill>
                    <a:schemeClr val="dk1"/>
                  </a:solidFill>
                  <a:latin typeface="Times New Roman"/>
                  <a:ea typeface="Times New Roman"/>
                  <a:cs typeface="Times New Roman"/>
                  <a:sym typeface="Times New Roman"/>
                </a:rPr>
                <a:t>Criticità ed opportunità di carattere generale e “strutturale”</a:t>
              </a:r>
              <a:endParaRPr b="0" i="0" sz="2500" u="none" cap="none" strike="noStrike">
                <a:solidFill>
                  <a:schemeClr val="dk1"/>
                </a:solidFill>
                <a:latin typeface="Times New Roman"/>
                <a:ea typeface="Times New Roman"/>
                <a:cs typeface="Times New Roman"/>
                <a:sym typeface="Times New Roman"/>
              </a:endParaRPr>
            </a:p>
            <a:p>
              <a:pPr indent="-228600" lvl="1" marL="228600" marR="0" rtl="0" algn="l">
                <a:lnSpc>
                  <a:spcPct val="90000"/>
                </a:lnSpc>
                <a:spcBef>
                  <a:spcPts val="875"/>
                </a:spcBef>
                <a:spcAft>
                  <a:spcPts val="0"/>
                </a:spcAft>
                <a:buClr>
                  <a:schemeClr val="dk1"/>
                </a:buClr>
                <a:buSzPts val="2000"/>
                <a:buFont typeface="Times New Roman"/>
                <a:buChar char="•"/>
              </a:pPr>
              <a:r>
                <a:rPr b="0" i="0" lang="it-IT" sz="2000" u="none" cap="none" strike="noStrike">
                  <a:solidFill>
                    <a:schemeClr val="dk1"/>
                  </a:solidFill>
                  <a:latin typeface="Times New Roman"/>
                  <a:ea typeface="Times New Roman"/>
                  <a:cs typeface="Times New Roman"/>
                  <a:sym typeface="Times New Roman"/>
                </a:rPr>
                <a:t>Dotazione organica insufficiente</a:t>
              </a:r>
              <a:endParaRPr b="0" i="0" sz="1400" u="none" cap="none" strike="noStrike">
                <a:solidFill>
                  <a:schemeClr val="dk1"/>
                </a:solidFill>
                <a:latin typeface="Arial"/>
                <a:ea typeface="Arial"/>
                <a:cs typeface="Arial"/>
                <a:sym typeface="Arial"/>
              </a:endParaRPr>
            </a:p>
            <a:p>
              <a:pPr indent="-228600" lvl="1" marL="228600" marR="0" rtl="0" algn="l">
                <a:lnSpc>
                  <a:spcPct val="90000"/>
                </a:lnSpc>
                <a:spcBef>
                  <a:spcPts val="300"/>
                </a:spcBef>
                <a:spcAft>
                  <a:spcPts val="0"/>
                </a:spcAft>
                <a:buClr>
                  <a:schemeClr val="dk1"/>
                </a:buClr>
                <a:buSzPts val="2000"/>
                <a:buFont typeface="Times New Roman"/>
                <a:buChar char="•"/>
              </a:pPr>
              <a:r>
                <a:rPr b="0" i="0" lang="it-IT" sz="2000" u="none" cap="none" strike="noStrike">
                  <a:solidFill>
                    <a:schemeClr val="dk1"/>
                  </a:solidFill>
                  <a:latin typeface="Times New Roman"/>
                  <a:ea typeface="Times New Roman"/>
                  <a:cs typeface="Times New Roman"/>
                  <a:sym typeface="Times New Roman"/>
                </a:rPr>
                <a:t>Bilancio a disposizione non proporzionato alla mission</a:t>
              </a:r>
              <a:endParaRPr b="0" i="0" sz="2000" u="none" cap="none" strike="noStrike">
                <a:solidFill>
                  <a:schemeClr val="dk1"/>
                </a:solidFill>
                <a:latin typeface="Times New Roman"/>
                <a:ea typeface="Times New Roman"/>
                <a:cs typeface="Times New Roman"/>
                <a:sym typeface="Times New Roman"/>
              </a:endParaRPr>
            </a:p>
          </p:txBody>
        </p:sp>
        <p:sp>
          <p:nvSpPr>
            <p:cNvPr id="253" name="Google Shape;253;p14"/>
            <p:cNvSpPr/>
            <p:nvPr/>
          </p:nvSpPr>
          <p:spPr>
            <a:xfrm>
              <a:off x="4676571" y="885456"/>
              <a:ext cx="4250438" cy="2550262"/>
            </a:xfrm>
            <a:prstGeom prst="rect">
              <a:avLst/>
            </a:prstGeom>
            <a:solidFill>
              <a:schemeClr val="lt1"/>
            </a:solidFill>
            <a:ln cap="flat" cmpd="sng" w="25400">
              <a:solidFill>
                <a:srgbClr val="4674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14"/>
            <p:cNvSpPr txBox="1"/>
            <p:nvPr/>
          </p:nvSpPr>
          <p:spPr>
            <a:xfrm>
              <a:off x="4676571" y="885456"/>
              <a:ext cx="4250438" cy="2550262"/>
            </a:xfrm>
            <a:prstGeom prst="rect">
              <a:avLst/>
            </a:prstGeom>
            <a:noFill/>
            <a:ln>
              <a:noFill/>
            </a:ln>
          </p:spPr>
          <p:txBody>
            <a:bodyPr anchorCtr="0" anchor="t" bIns="95250" lIns="95250" spcFirstLastPara="1" rIns="95250" wrap="square" tIns="95250">
              <a:noAutofit/>
            </a:bodyPr>
            <a:lstStyle/>
            <a:p>
              <a:pPr indent="0" lvl="0" marL="0" marR="0" rtl="0" algn="l">
                <a:lnSpc>
                  <a:spcPct val="90000"/>
                </a:lnSpc>
                <a:spcBef>
                  <a:spcPts val="0"/>
                </a:spcBef>
                <a:spcAft>
                  <a:spcPts val="0"/>
                </a:spcAft>
                <a:buClr>
                  <a:schemeClr val="lt1"/>
                </a:buClr>
                <a:buSzPts val="2500"/>
                <a:buFont typeface="Times New Roman"/>
                <a:buNone/>
              </a:pPr>
              <a:r>
                <a:rPr b="1" i="0" lang="it-IT" sz="2500" u="none" cap="none" strike="noStrike">
                  <a:solidFill>
                    <a:schemeClr val="dk1"/>
                  </a:solidFill>
                  <a:latin typeface="Times New Roman"/>
                  <a:ea typeface="Times New Roman"/>
                  <a:cs typeface="Times New Roman"/>
                  <a:sym typeface="Times New Roman"/>
                </a:rPr>
                <a:t>Criticità ed opportunità connesse a taluni obiettivi ed indicatori</a:t>
              </a:r>
              <a:endParaRPr b="0" i="0" sz="2500" u="none" cap="none" strike="noStrike">
                <a:solidFill>
                  <a:schemeClr val="dk1"/>
                </a:solidFill>
                <a:latin typeface="Times New Roman"/>
                <a:ea typeface="Times New Roman"/>
                <a:cs typeface="Times New Roman"/>
                <a:sym typeface="Times New Roman"/>
              </a:endParaRPr>
            </a:p>
            <a:p>
              <a:pPr indent="-228600" lvl="1" marL="228600" marR="0" rtl="0" algn="l">
                <a:lnSpc>
                  <a:spcPct val="90000"/>
                </a:lnSpc>
                <a:spcBef>
                  <a:spcPts val="875"/>
                </a:spcBef>
                <a:spcAft>
                  <a:spcPts val="0"/>
                </a:spcAft>
                <a:buClr>
                  <a:schemeClr val="dk1"/>
                </a:buClr>
                <a:buSzPts val="2000"/>
                <a:buFont typeface="Times New Roman"/>
                <a:buChar char="•"/>
              </a:pPr>
              <a:r>
                <a:rPr b="0" i="0" lang="it-IT" sz="2000" u="none" cap="none" strike="noStrike">
                  <a:solidFill>
                    <a:schemeClr val="dk1"/>
                  </a:solidFill>
                  <a:latin typeface="Times New Roman"/>
                  <a:ea typeface="Times New Roman"/>
                  <a:cs typeface="Times New Roman"/>
                  <a:sym typeface="Times New Roman"/>
                </a:rPr>
                <a:t>Controlli non terminati</a:t>
              </a:r>
              <a:endParaRPr b="0" i="0" sz="1400" u="none" cap="none" strike="noStrike">
                <a:solidFill>
                  <a:schemeClr val="dk1"/>
                </a:solidFill>
                <a:latin typeface="Arial"/>
                <a:ea typeface="Arial"/>
                <a:cs typeface="Arial"/>
                <a:sym typeface="Arial"/>
              </a:endParaRPr>
            </a:p>
            <a:p>
              <a:pPr indent="-228600" lvl="1" marL="228600" marR="0" rtl="0" algn="l">
                <a:lnSpc>
                  <a:spcPct val="90000"/>
                </a:lnSpc>
                <a:spcBef>
                  <a:spcPts val="300"/>
                </a:spcBef>
                <a:spcAft>
                  <a:spcPts val="0"/>
                </a:spcAft>
                <a:buClr>
                  <a:schemeClr val="dk1"/>
                </a:buClr>
                <a:buSzPts val="2000"/>
                <a:buFont typeface="Times New Roman"/>
                <a:buChar char="•"/>
              </a:pPr>
              <a:r>
                <a:rPr b="0" i="0" lang="it-IT" sz="2000" u="none" cap="none" strike="noStrike">
                  <a:solidFill>
                    <a:schemeClr val="dk1"/>
                  </a:solidFill>
                  <a:latin typeface="Times New Roman"/>
                  <a:ea typeface="Times New Roman"/>
                  <a:cs typeface="Times New Roman"/>
                  <a:sym typeface="Times New Roman"/>
                </a:rPr>
                <a:t>Miglioramento, rispetto agli anni precedenti, nei Piani di Azione implementati in relazione a sessioni di Audit interno</a:t>
              </a:r>
              <a:endParaRPr b="0" i="0" sz="1400" u="none" cap="none" strike="noStrike">
                <a:solidFill>
                  <a:schemeClr val="dk1"/>
                </a:solidFill>
                <a:latin typeface="Arial"/>
                <a:ea typeface="Arial"/>
                <a:cs typeface="Arial"/>
                <a:sym typeface="Arial"/>
              </a:endParaRPr>
            </a:p>
          </p:txBody>
        </p:sp>
      </p:grpSp>
      <p:sp>
        <p:nvSpPr>
          <p:cNvPr id="255" name="Google Shape;255;p14"/>
          <p:cNvSpPr txBox="1"/>
          <p:nvPr>
            <p:ph idx="2" type="body"/>
          </p:nvPr>
        </p:nvSpPr>
        <p:spPr>
          <a:xfrm>
            <a:off x="88445" y="96085"/>
            <a:ext cx="8948051" cy="740627"/>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1F497D"/>
              </a:buClr>
              <a:buSzPts val="3200"/>
              <a:buNone/>
            </a:pPr>
            <a:r>
              <a:rPr b="1" lang="it-IT">
                <a:solidFill>
                  <a:srgbClr val="1F497D"/>
                </a:solidFill>
              </a:rPr>
              <a:t>Le</a:t>
            </a:r>
            <a:r>
              <a:rPr lang="it-IT"/>
              <a:t> </a:t>
            </a:r>
            <a:r>
              <a:rPr b="1" lang="it-IT">
                <a:solidFill>
                  <a:srgbClr val="1F497D"/>
                </a:solidFill>
              </a:rPr>
              <a:t>criticità riscontrate</a:t>
            </a:r>
            <a:endParaRPr/>
          </a:p>
        </p:txBody>
      </p:sp>
      <p:sp>
        <p:nvSpPr>
          <p:cNvPr id="256" name="Google Shape;256;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it-IT"/>
              <a:t>27/04/2021</a:t>
            </a:r>
            <a:endParaRPr/>
          </a:p>
        </p:txBody>
      </p:sp>
      <p:sp>
        <p:nvSpPr>
          <p:cNvPr id="257" name="Google Shape;257;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grpSp>
        <p:nvGrpSpPr>
          <p:cNvPr id="262" name="Google Shape;262;p15"/>
          <p:cNvGrpSpPr/>
          <p:nvPr/>
        </p:nvGrpSpPr>
        <p:grpSpPr>
          <a:xfrm>
            <a:off x="107504" y="910829"/>
            <a:ext cx="8928992" cy="4316260"/>
            <a:chOff x="0" y="2109"/>
            <a:chExt cx="8928992" cy="4316260"/>
          </a:xfrm>
        </p:grpSpPr>
        <p:cxnSp>
          <p:nvCxnSpPr>
            <p:cNvPr id="263" name="Google Shape;263;p15"/>
            <p:cNvCxnSpPr/>
            <p:nvPr/>
          </p:nvCxnSpPr>
          <p:spPr>
            <a:xfrm>
              <a:off x="0" y="2109"/>
              <a:ext cx="8928992" cy="0"/>
            </a:xfrm>
            <a:prstGeom prst="straightConnector1">
              <a:avLst/>
            </a:prstGeom>
            <a:gradFill>
              <a:gsLst>
                <a:gs pos="0">
                  <a:srgbClr val="2D5C97"/>
                </a:gs>
                <a:gs pos="80000">
                  <a:srgbClr val="3C7AC5"/>
                </a:gs>
                <a:gs pos="100000">
                  <a:srgbClr val="397BC9"/>
                </a:gs>
              </a:gsLst>
              <a:lin ang="16200000" scaled="0"/>
            </a:gradFill>
            <a:ln cap="flat" cmpd="sng" w="9525">
              <a:solidFill>
                <a:schemeClr val="accent1"/>
              </a:solidFill>
              <a:prstDash val="solid"/>
              <a:round/>
              <a:headEnd len="sm" w="sm" type="none"/>
              <a:tailEnd len="sm" w="sm" type="none"/>
            </a:ln>
            <a:effectLst>
              <a:outerShdw blurRad="40000" rotWithShape="0" dir="5400000" dist="23000">
                <a:srgbClr val="000000">
                  <a:alpha val="33725"/>
                </a:srgbClr>
              </a:outerShdw>
            </a:effectLst>
          </p:spPr>
        </p:cxnSp>
        <p:sp>
          <p:nvSpPr>
            <p:cNvPr id="264" name="Google Shape;264;p15"/>
            <p:cNvSpPr/>
            <p:nvPr/>
          </p:nvSpPr>
          <p:spPr>
            <a:xfrm>
              <a:off x="0" y="2109"/>
              <a:ext cx="8928992" cy="143875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15"/>
            <p:cNvSpPr txBox="1"/>
            <p:nvPr/>
          </p:nvSpPr>
          <p:spPr>
            <a:xfrm>
              <a:off x="0" y="2109"/>
              <a:ext cx="8928992" cy="1438753"/>
            </a:xfrm>
            <a:prstGeom prst="rect">
              <a:avLst/>
            </a:prstGeom>
            <a:noFill/>
            <a:ln>
              <a:noFill/>
            </a:ln>
          </p:spPr>
          <p:txBody>
            <a:bodyPr anchorCtr="0" anchor="t" bIns="83800" lIns="83800" spcFirstLastPara="1" rIns="83800" wrap="square" tIns="83800">
              <a:noAutofit/>
            </a:bodyPr>
            <a:lstStyle/>
            <a:p>
              <a:pPr indent="0" lvl="0" marL="0" marR="0" rtl="0" algn="l">
                <a:lnSpc>
                  <a:spcPct val="90000"/>
                </a:lnSpc>
                <a:spcBef>
                  <a:spcPts val="0"/>
                </a:spcBef>
                <a:spcAft>
                  <a:spcPts val="0"/>
                </a:spcAft>
                <a:buClr>
                  <a:schemeClr val="dk1"/>
                </a:buClr>
                <a:buSzPts val="2200"/>
                <a:buFont typeface="Times New Roman"/>
                <a:buNone/>
              </a:pPr>
              <a:r>
                <a:rPr b="0" i="0" lang="it-IT" sz="2200" u="none" cap="none" strike="noStrike">
                  <a:solidFill>
                    <a:schemeClr val="dk1"/>
                  </a:solidFill>
                  <a:latin typeface="Times New Roman"/>
                  <a:ea typeface="Times New Roman"/>
                  <a:cs typeface="Times New Roman"/>
                  <a:sym typeface="Times New Roman"/>
                </a:rPr>
                <a:t>Gli obiettivi strategici dell’ARCEA riflettono la</a:t>
              </a:r>
              <a:r>
                <a:rPr b="0" i="1" lang="it-IT" sz="2200" u="none" cap="none" strike="noStrike">
                  <a:solidFill>
                    <a:schemeClr val="dk1"/>
                  </a:solidFill>
                  <a:latin typeface="Times New Roman"/>
                  <a:ea typeface="Times New Roman"/>
                  <a:cs typeface="Times New Roman"/>
                  <a:sym typeface="Times New Roman"/>
                </a:rPr>
                <a:t> mission</a:t>
              </a:r>
              <a:r>
                <a:rPr b="0" i="0" lang="it-IT" sz="2200" u="none" cap="none" strike="noStrike">
                  <a:solidFill>
                    <a:schemeClr val="dk1"/>
                  </a:solidFill>
                  <a:latin typeface="Times New Roman"/>
                  <a:ea typeface="Times New Roman"/>
                  <a:cs typeface="Times New Roman"/>
                  <a:sym typeface="Times New Roman"/>
                </a:rPr>
                <a:t> dell’Organismo Pagatore che si colloca in posizione di punto di </a:t>
              </a:r>
              <a:r>
                <a:rPr b="1" i="0" lang="it-IT" sz="2200" u="none" cap="none" strike="noStrike">
                  <a:solidFill>
                    <a:schemeClr val="dk1"/>
                  </a:solidFill>
                  <a:latin typeface="Times New Roman"/>
                  <a:ea typeface="Times New Roman"/>
                  <a:cs typeface="Times New Roman"/>
                  <a:sym typeface="Times New Roman"/>
                </a:rPr>
                <a:t>raccordo fra Commissione Europea, Stato membro e Regione Calabria.</a:t>
              </a:r>
              <a:endParaRPr b="1" i="0" sz="2200" u="none" cap="none" strike="noStrike">
                <a:solidFill>
                  <a:schemeClr val="dk1"/>
                </a:solidFill>
                <a:latin typeface="Times New Roman"/>
                <a:ea typeface="Times New Roman"/>
                <a:cs typeface="Times New Roman"/>
                <a:sym typeface="Times New Roman"/>
              </a:endParaRPr>
            </a:p>
          </p:txBody>
        </p:sp>
        <p:cxnSp>
          <p:nvCxnSpPr>
            <p:cNvPr id="266" name="Google Shape;266;p15"/>
            <p:cNvCxnSpPr/>
            <p:nvPr/>
          </p:nvCxnSpPr>
          <p:spPr>
            <a:xfrm>
              <a:off x="0" y="1440863"/>
              <a:ext cx="8928992" cy="0"/>
            </a:xfrm>
            <a:prstGeom prst="straightConnector1">
              <a:avLst/>
            </a:prstGeom>
            <a:gradFill>
              <a:gsLst>
                <a:gs pos="0">
                  <a:srgbClr val="2D5C97"/>
                </a:gs>
                <a:gs pos="80000">
                  <a:srgbClr val="3C7AC5"/>
                </a:gs>
                <a:gs pos="100000">
                  <a:srgbClr val="397BC9"/>
                </a:gs>
              </a:gsLst>
              <a:lin ang="16200000" scaled="0"/>
            </a:gradFill>
            <a:ln cap="flat" cmpd="sng" w="9525">
              <a:solidFill>
                <a:schemeClr val="accent1"/>
              </a:solidFill>
              <a:prstDash val="solid"/>
              <a:round/>
              <a:headEnd len="sm" w="sm" type="none"/>
              <a:tailEnd len="sm" w="sm" type="none"/>
            </a:ln>
            <a:effectLst>
              <a:outerShdw blurRad="40000" rotWithShape="0" dir="5400000" dist="23000">
                <a:srgbClr val="000000">
                  <a:alpha val="33725"/>
                </a:srgbClr>
              </a:outerShdw>
            </a:effectLst>
          </p:spPr>
        </p:cxnSp>
        <p:sp>
          <p:nvSpPr>
            <p:cNvPr id="267" name="Google Shape;267;p15"/>
            <p:cNvSpPr/>
            <p:nvPr/>
          </p:nvSpPr>
          <p:spPr>
            <a:xfrm>
              <a:off x="0" y="1440863"/>
              <a:ext cx="8928992" cy="143875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15"/>
            <p:cNvSpPr txBox="1"/>
            <p:nvPr/>
          </p:nvSpPr>
          <p:spPr>
            <a:xfrm>
              <a:off x="0" y="1440863"/>
              <a:ext cx="8928992" cy="1438753"/>
            </a:xfrm>
            <a:prstGeom prst="rect">
              <a:avLst/>
            </a:prstGeom>
            <a:noFill/>
            <a:ln>
              <a:noFill/>
            </a:ln>
          </p:spPr>
          <p:txBody>
            <a:bodyPr anchorCtr="0" anchor="t" bIns="83800" lIns="83800" spcFirstLastPara="1" rIns="83800" wrap="square" tIns="83800">
              <a:noAutofit/>
            </a:bodyPr>
            <a:lstStyle/>
            <a:p>
              <a:pPr indent="0" lvl="0" marL="0" marR="0" rtl="0" algn="l">
                <a:lnSpc>
                  <a:spcPct val="90000"/>
                </a:lnSpc>
                <a:spcBef>
                  <a:spcPts val="0"/>
                </a:spcBef>
                <a:spcAft>
                  <a:spcPts val="0"/>
                </a:spcAft>
                <a:buClr>
                  <a:schemeClr val="dk1"/>
                </a:buClr>
                <a:buSzPts val="2200"/>
                <a:buFont typeface="Times New Roman"/>
                <a:buNone/>
              </a:pPr>
              <a:r>
                <a:rPr b="0" i="0" lang="it-IT" sz="2200" u="none" cap="none" strike="noStrike">
                  <a:solidFill>
                    <a:schemeClr val="dk1"/>
                  </a:solidFill>
                  <a:latin typeface="Times New Roman"/>
                  <a:ea typeface="Times New Roman"/>
                  <a:cs typeface="Times New Roman"/>
                  <a:sym typeface="Times New Roman"/>
                </a:rPr>
                <a:t>Per tali ragioni, sono stati parzialmente confermati gli obiettivi strategici già individuati nel precedente Piano, al fine di consentirne il conseguimento in un orizzonte temporale adeguato rispetto alla loro rilevanza. </a:t>
              </a:r>
              <a:endParaRPr b="0" i="0" sz="2200" u="none" cap="none" strike="noStrike">
                <a:solidFill>
                  <a:schemeClr val="dk1"/>
                </a:solidFill>
                <a:latin typeface="Times New Roman"/>
                <a:ea typeface="Times New Roman"/>
                <a:cs typeface="Times New Roman"/>
                <a:sym typeface="Times New Roman"/>
              </a:endParaRPr>
            </a:p>
          </p:txBody>
        </p:sp>
        <p:cxnSp>
          <p:nvCxnSpPr>
            <p:cNvPr id="269" name="Google Shape;269;p15"/>
            <p:cNvCxnSpPr/>
            <p:nvPr/>
          </p:nvCxnSpPr>
          <p:spPr>
            <a:xfrm>
              <a:off x="0" y="2879616"/>
              <a:ext cx="8928992" cy="0"/>
            </a:xfrm>
            <a:prstGeom prst="straightConnector1">
              <a:avLst/>
            </a:prstGeom>
            <a:gradFill>
              <a:gsLst>
                <a:gs pos="0">
                  <a:srgbClr val="2D5C97"/>
                </a:gs>
                <a:gs pos="80000">
                  <a:srgbClr val="3C7AC5"/>
                </a:gs>
                <a:gs pos="100000">
                  <a:srgbClr val="397BC9"/>
                </a:gs>
              </a:gsLst>
              <a:lin ang="16200000" scaled="0"/>
            </a:gradFill>
            <a:ln cap="flat" cmpd="sng" w="9525">
              <a:solidFill>
                <a:schemeClr val="accent1"/>
              </a:solidFill>
              <a:prstDash val="solid"/>
              <a:round/>
              <a:headEnd len="sm" w="sm" type="none"/>
              <a:tailEnd len="sm" w="sm" type="none"/>
            </a:ln>
            <a:effectLst>
              <a:outerShdw blurRad="40000" rotWithShape="0" dir="5400000" dist="23000">
                <a:srgbClr val="000000">
                  <a:alpha val="33725"/>
                </a:srgbClr>
              </a:outerShdw>
            </a:effectLst>
          </p:spPr>
        </p:cxnSp>
        <p:sp>
          <p:nvSpPr>
            <p:cNvPr id="270" name="Google Shape;270;p15"/>
            <p:cNvSpPr/>
            <p:nvPr/>
          </p:nvSpPr>
          <p:spPr>
            <a:xfrm>
              <a:off x="0" y="2879616"/>
              <a:ext cx="8928992" cy="143875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15"/>
            <p:cNvSpPr txBox="1"/>
            <p:nvPr/>
          </p:nvSpPr>
          <p:spPr>
            <a:xfrm>
              <a:off x="0" y="2879616"/>
              <a:ext cx="8928992" cy="1438753"/>
            </a:xfrm>
            <a:prstGeom prst="rect">
              <a:avLst/>
            </a:prstGeom>
            <a:noFill/>
            <a:ln>
              <a:noFill/>
            </a:ln>
          </p:spPr>
          <p:txBody>
            <a:bodyPr anchorCtr="0" anchor="t" bIns="83800" lIns="83800" spcFirstLastPara="1" rIns="83800" wrap="square" tIns="83800">
              <a:noAutofit/>
            </a:bodyPr>
            <a:lstStyle/>
            <a:p>
              <a:pPr indent="0" lvl="0" marL="0" marR="0" rtl="0" algn="l">
                <a:lnSpc>
                  <a:spcPct val="90000"/>
                </a:lnSpc>
                <a:spcBef>
                  <a:spcPts val="0"/>
                </a:spcBef>
                <a:spcAft>
                  <a:spcPts val="0"/>
                </a:spcAft>
                <a:buClr>
                  <a:schemeClr val="dk1"/>
                </a:buClr>
                <a:buSzPts val="2200"/>
                <a:buFont typeface="Times New Roman"/>
                <a:buNone/>
              </a:pPr>
              <a:r>
                <a:rPr b="0" i="0" lang="it-IT" sz="2200" u="none" cap="none" strike="noStrike">
                  <a:solidFill>
                    <a:schemeClr val="dk1"/>
                  </a:solidFill>
                  <a:latin typeface="Times New Roman"/>
                  <a:ea typeface="Times New Roman"/>
                  <a:cs typeface="Times New Roman"/>
                  <a:sym typeface="Times New Roman"/>
                </a:rPr>
                <a:t>Nello specifico, sono stati individuati i </a:t>
              </a:r>
              <a:r>
                <a:rPr b="1" i="0" lang="it-IT" sz="2200" u="none" cap="none" strike="noStrike">
                  <a:solidFill>
                    <a:schemeClr val="dk1"/>
                  </a:solidFill>
                  <a:latin typeface="Times New Roman"/>
                  <a:ea typeface="Times New Roman"/>
                  <a:cs typeface="Times New Roman"/>
                  <a:sym typeface="Times New Roman"/>
                </a:rPr>
                <a:t>tre obiettivi strategici</a:t>
              </a:r>
              <a:r>
                <a:rPr b="0" i="0" lang="it-IT" sz="2200" u="none" cap="none" strike="noStrike">
                  <a:solidFill>
                    <a:schemeClr val="dk1"/>
                  </a:solidFill>
                  <a:latin typeface="Times New Roman"/>
                  <a:ea typeface="Times New Roman"/>
                  <a:cs typeface="Times New Roman"/>
                  <a:sym typeface="Times New Roman"/>
                </a:rPr>
                <a:t>, coerenti con quanto prescritto dalla normativa comunitaria di riferimento che hanno riflessi immediati e tangibili nei confronti degli stakeholder dell’Agenzia </a:t>
              </a:r>
              <a:endParaRPr b="0" i="0" sz="2200" u="none" cap="none" strike="noStrike">
                <a:solidFill>
                  <a:schemeClr val="dk1"/>
                </a:solidFill>
                <a:latin typeface="Times New Roman"/>
                <a:ea typeface="Times New Roman"/>
                <a:cs typeface="Times New Roman"/>
                <a:sym typeface="Times New Roman"/>
              </a:endParaRPr>
            </a:p>
          </p:txBody>
        </p:sp>
      </p:grpSp>
      <p:sp>
        <p:nvSpPr>
          <p:cNvPr id="272" name="Google Shape;272;p15"/>
          <p:cNvSpPr txBox="1"/>
          <p:nvPr>
            <p:ph idx="2" type="body"/>
          </p:nvPr>
        </p:nvSpPr>
        <p:spPr>
          <a:xfrm>
            <a:off x="88445" y="96085"/>
            <a:ext cx="8948051" cy="740627"/>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1F497D"/>
              </a:buClr>
              <a:buSzPts val="3200"/>
              <a:buNone/>
            </a:pPr>
            <a:r>
              <a:rPr b="1" lang="it-IT">
                <a:solidFill>
                  <a:srgbClr val="1F497D"/>
                </a:solidFill>
              </a:rPr>
              <a:t>Gli Obiettivi Strategici</a:t>
            </a:r>
            <a:endParaRPr/>
          </a:p>
        </p:txBody>
      </p:sp>
      <p:sp>
        <p:nvSpPr>
          <p:cNvPr id="273" name="Google Shape;273;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it-IT"/>
              <a:t>27/04/2021</a:t>
            </a:r>
            <a:endParaRPr/>
          </a:p>
        </p:txBody>
      </p:sp>
      <p:sp>
        <p:nvSpPr>
          <p:cNvPr id="274" name="Google Shape;274;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grpSp>
        <p:nvGrpSpPr>
          <p:cNvPr id="279" name="Google Shape;279;p16"/>
          <p:cNvGrpSpPr/>
          <p:nvPr/>
        </p:nvGrpSpPr>
        <p:grpSpPr>
          <a:xfrm>
            <a:off x="107504" y="908720"/>
            <a:ext cx="8928992" cy="4320480"/>
            <a:chOff x="0" y="0"/>
            <a:chExt cx="8928992" cy="4320480"/>
          </a:xfrm>
        </p:grpSpPr>
        <p:cxnSp>
          <p:nvCxnSpPr>
            <p:cNvPr id="280" name="Google Shape;280;p16"/>
            <p:cNvCxnSpPr/>
            <p:nvPr/>
          </p:nvCxnSpPr>
          <p:spPr>
            <a:xfrm>
              <a:off x="0" y="0"/>
              <a:ext cx="8928992" cy="0"/>
            </a:xfrm>
            <a:prstGeom prst="straightConnector1">
              <a:avLst/>
            </a:prstGeom>
            <a:gradFill>
              <a:gsLst>
                <a:gs pos="0">
                  <a:srgbClr val="2D5C97"/>
                </a:gs>
                <a:gs pos="80000">
                  <a:srgbClr val="3C7AC5"/>
                </a:gs>
                <a:gs pos="100000">
                  <a:srgbClr val="397BC9"/>
                </a:gs>
              </a:gsLst>
              <a:lin ang="16200000" scaled="0"/>
            </a:gradFill>
            <a:ln cap="flat" cmpd="sng" w="9525">
              <a:solidFill>
                <a:schemeClr val="accent1"/>
              </a:solidFill>
              <a:prstDash val="solid"/>
              <a:round/>
              <a:headEnd len="sm" w="sm" type="none"/>
              <a:tailEnd len="sm" w="sm" type="none"/>
            </a:ln>
            <a:effectLst>
              <a:outerShdw blurRad="40000" rotWithShape="0" dir="5400000" dist="23000">
                <a:srgbClr val="000000">
                  <a:alpha val="33725"/>
                </a:srgbClr>
              </a:outerShdw>
            </a:effectLst>
          </p:spPr>
        </p:cxnSp>
        <p:sp>
          <p:nvSpPr>
            <p:cNvPr id="281" name="Google Shape;281;p16"/>
            <p:cNvSpPr/>
            <p:nvPr/>
          </p:nvSpPr>
          <p:spPr>
            <a:xfrm>
              <a:off x="0" y="0"/>
              <a:ext cx="8928992" cy="43204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16"/>
            <p:cNvSpPr txBox="1"/>
            <p:nvPr/>
          </p:nvSpPr>
          <p:spPr>
            <a:xfrm>
              <a:off x="0" y="0"/>
              <a:ext cx="8928992" cy="4320480"/>
            </a:xfrm>
            <a:prstGeom prst="rect">
              <a:avLst/>
            </a:prstGeom>
            <a:noFill/>
            <a:ln>
              <a:noFill/>
            </a:ln>
          </p:spPr>
          <p:txBody>
            <a:bodyPr anchorCtr="0" anchor="t" bIns="163825" lIns="163825" spcFirstLastPara="1" rIns="163825" wrap="square" tIns="163825">
              <a:noAutofit/>
            </a:bodyPr>
            <a:lstStyle/>
            <a:p>
              <a:pPr indent="0" lvl="0" marL="0" marR="0" rtl="0" algn="l">
                <a:lnSpc>
                  <a:spcPct val="90000"/>
                </a:lnSpc>
                <a:spcBef>
                  <a:spcPts val="0"/>
                </a:spcBef>
                <a:spcAft>
                  <a:spcPts val="0"/>
                </a:spcAft>
                <a:buClr>
                  <a:schemeClr val="dk1"/>
                </a:buClr>
                <a:buSzPts val="4300"/>
                <a:buFont typeface="Times New Roman"/>
                <a:buNone/>
              </a:pPr>
              <a:r>
                <a:rPr b="0" i="0" lang="it-IT" sz="4300" u="none" cap="none" strike="noStrike">
                  <a:solidFill>
                    <a:schemeClr val="dk1"/>
                  </a:solidFill>
                  <a:latin typeface="Times New Roman"/>
                  <a:ea typeface="Times New Roman"/>
                  <a:cs typeface="Times New Roman"/>
                  <a:sym typeface="Times New Roman"/>
                </a:rPr>
                <a:t>Costituiscono gli strumenti di rilevazione, anche di carattere socio-economico, delle conseguenze derivanti dalle azioni intraprese dall’Agenzia per favorire lo sviluppo del contesto territoriale di riferimento </a:t>
              </a:r>
              <a:endParaRPr b="0" i="0" sz="4300" u="none" cap="none" strike="noStrike">
                <a:solidFill>
                  <a:schemeClr val="dk1"/>
                </a:solidFill>
                <a:latin typeface="Times New Roman"/>
                <a:ea typeface="Times New Roman"/>
                <a:cs typeface="Times New Roman"/>
                <a:sym typeface="Times New Roman"/>
              </a:endParaRPr>
            </a:p>
          </p:txBody>
        </p:sp>
      </p:grpSp>
      <p:sp>
        <p:nvSpPr>
          <p:cNvPr id="283" name="Google Shape;283;p16"/>
          <p:cNvSpPr txBox="1"/>
          <p:nvPr>
            <p:ph idx="2" type="body"/>
          </p:nvPr>
        </p:nvSpPr>
        <p:spPr>
          <a:xfrm>
            <a:off x="88445" y="96085"/>
            <a:ext cx="8948051" cy="740627"/>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1F497D"/>
              </a:buClr>
              <a:buSzPts val="3200"/>
              <a:buNone/>
            </a:pPr>
            <a:r>
              <a:rPr b="1" lang="it-IT">
                <a:solidFill>
                  <a:srgbClr val="1F497D"/>
                </a:solidFill>
              </a:rPr>
              <a:t> Indicatori di impatto</a:t>
            </a:r>
            <a:endParaRPr/>
          </a:p>
        </p:txBody>
      </p:sp>
      <p:sp>
        <p:nvSpPr>
          <p:cNvPr id="284" name="Google Shape;284;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it-IT"/>
              <a:t>27/04/2021</a:t>
            </a:r>
            <a:endParaRPr/>
          </a:p>
        </p:txBody>
      </p:sp>
      <p:sp>
        <p:nvSpPr>
          <p:cNvPr id="285" name="Google Shape;285;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
        <p:nvSpPr>
          <p:cNvPr id="291" name="Google Shape;291;p1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888888"/>
              </a:buClr>
              <a:buSzPts val="3200"/>
              <a:buNone/>
            </a:pPr>
            <a:r>
              <a:t/>
            </a:r>
            <a:endParaRPr/>
          </a:p>
        </p:txBody>
      </p:sp>
      <p:sp>
        <p:nvSpPr>
          <p:cNvPr id="292" name="Google Shape;292;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3" name="Google Shape;293;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294" name="Google Shape;294;p17"/>
          <p:cNvSpPr txBox="1"/>
          <p:nvPr/>
        </p:nvSpPr>
        <p:spPr>
          <a:xfrm>
            <a:off x="115416" y="-80752"/>
            <a:ext cx="8846893" cy="5847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it-IT" sz="3200" u="none" cap="none" strike="noStrike">
                <a:solidFill>
                  <a:srgbClr val="1F497D"/>
                </a:solidFill>
                <a:latin typeface="Times New Roman"/>
                <a:ea typeface="Times New Roman"/>
                <a:cs typeface="Times New Roman"/>
                <a:sym typeface="Times New Roman"/>
              </a:rPr>
              <a:t>I Tre obiettivi strategici e gli indicatori di impatto</a:t>
            </a:r>
            <a:endParaRPr b="0" i="0" sz="1400" u="none" cap="none" strike="noStrike">
              <a:solidFill>
                <a:srgbClr val="000000"/>
              </a:solidFill>
              <a:latin typeface="Arial"/>
              <a:ea typeface="Arial"/>
              <a:cs typeface="Arial"/>
              <a:sym typeface="Arial"/>
            </a:endParaRPr>
          </a:p>
        </p:txBody>
      </p:sp>
      <p:graphicFrame>
        <p:nvGraphicFramePr>
          <p:cNvPr id="295" name="Google Shape;295;p17"/>
          <p:cNvGraphicFramePr/>
          <p:nvPr/>
        </p:nvGraphicFramePr>
        <p:xfrm>
          <a:off x="147463" y="540576"/>
          <a:ext cx="3000000" cy="3000000"/>
        </p:xfrm>
        <a:graphic>
          <a:graphicData uri="http://schemas.openxmlformats.org/drawingml/2006/table">
            <a:tbl>
              <a:tblPr bandRow="1" firstCol="1" firstRow="1">
                <a:noFill/>
                <a:tableStyleId>{3B4C1783-0681-483C-868B-69CED2FDC60D}</a:tableStyleId>
              </a:tblPr>
              <a:tblGrid>
                <a:gridCol w="1977875"/>
                <a:gridCol w="1821550"/>
                <a:gridCol w="1610775"/>
                <a:gridCol w="1844400"/>
                <a:gridCol w="1528200"/>
              </a:tblGrid>
              <a:tr h="536050">
                <a:tc>
                  <a:txBody>
                    <a:bodyPr/>
                    <a:lstStyle/>
                    <a:p>
                      <a:pPr indent="0" lvl="0" marL="0" rtl="0" algn="ctr">
                        <a:lnSpc>
                          <a:spcPct val="115000"/>
                        </a:lnSpc>
                        <a:spcBef>
                          <a:spcPts val="0"/>
                        </a:spcBef>
                        <a:spcAft>
                          <a:spcPts val="0"/>
                        </a:spcAft>
                        <a:buNone/>
                      </a:pPr>
                      <a:r>
                        <a:rPr b="1" lang="it-IT" sz="900">
                          <a:solidFill>
                            <a:srgbClr val="FFFFFF"/>
                          </a:solidFill>
                          <a:latin typeface="Times New Roman"/>
                          <a:ea typeface="Times New Roman"/>
                          <a:cs typeface="Times New Roman"/>
                          <a:sym typeface="Times New Roman"/>
                        </a:rPr>
                        <a:t>OBIETTIVO STRATEGICO</a:t>
                      </a:r>
                      <a:endParaRPr sz="900">
                        <a:solidFill>
                          <a:srgbClr val="FFFFFF"/>
                        </a:solidFill>
                        <a:latin typeface="Times New Roman"/>
                        <a:ea typeface="Times New Roman"/>
                        <a:cs typeface="Times New Roman"/>
                        <a:sym typeface="Times New Roman"/>
                      </a:endParaRPr>
                    </a:p>
                  </a:txBody>
                  <a:tcPr marT="63500" marB="63500" marR="63500" marL="63500">
                    <a:lnL cap="flat" cmpd="sng" w="6350">
                      <a:solidFill>
                        <a:srgbClr val="5B9BD5"/>
                      </a:solidFill>
                      <a:prstDash val="solid"/>
                      <a:round/>
                      <a:headEnd len="sm" w="sm" type="none"/>
                      <a:tailEnd len="sm" w="sm" type="none"/>
                    </a:lnL>
                    <a:lnR cap="flat" cmpd="sng">
                      <a:solidFill>
                        <a:srgbClr val="000000"/>
                      </a:solidFill>
                      <a:prstDash val="solid"/>
                      <a:round/>
                      <a:headEnd len="sm" w="sm" type="none"/>
                      <a:tailEnd len="sm" w="sm" type="none"/>
                    </a:lnR>
                    <a:lnT cap="flat" cmpd="sng" w="6350">
                      <a:solidFill>
                        <a:srgbClr val="5B9BD5"/>
                      </a:solidFill>
                      <a:prstDash val="solid"/>
                      <a:round/>
                      <a:headEnd len="sm" w="sm" type="none"/>
                      <a:tailEnd len="sm" w="sm" type="none"/>
                    </a:lnT>
                    <a:lnB cap="flat" cmpd="sng" w="6350">
                      <a:solidFill>
                        <a:srgbClr val="5B9BD5"/>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it-IT" sz="900">
                          <a:solidFill>
                            <a:srgbClr val="FFFFFF"/>
                          </a:solidFill>
                          <a:latin typeface="Times New Roman"/>
                          <a:ea typeface="Times New Roman"/>
                          <a:cs typeface="Times New Roman"/>
                          <a:sym typeface="Times New Roman"/>
                        </a:rPr>
                        <a:t>INDICATORI DI IMPATTO</a:t>
                      </a:r>
                      <a:endParaRPr sz="900">
                        <a:solidFill>
                          <a:srgbClr val="FFFFFF"/>
                        </a:solidFill>
                        <a:latin typeface="Times New Roman"/>
                        <a:ea typeface="Times New Roman"/>
                        <a:cs typeface="Times New Roman"/>
                        <a:sym typeface="Times New Roman"/>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6350">
                      <a:solidFill>
                        <a:srgbClr val="5B9BD5"/>
                      </a:solidFill>
                      <a:prstDash val="solid"/>
                      <a:round/>
                      <a:headEnd len="sm" w="sm" type="none"/>
                      <a:tailEnd len="sm" w="sm" type="none"/>
                    </a:lnT>
                    <a:lnB cap="flat" cmpd="sng" w="6350">
                      <a:solidFill>
                        <a:srgbClr val="5B9BD5"/>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it-IT" sz="900">
                          <a:solidFill>
                            <a:srgbClr val="FFFFFF"/>
                          </a:solidFill>
                          <a:latin typeface="Times New Roman"/>
                          <a:ea typeface="Times New Roman"/>
                          <a:cs typeface="Times New Roman"/>
                          <a:sym typeface="Times New Roman"/>
                        </a:rPr>
                        <a:t>VALORI AL 31/12/2023 DA PIANO</a:t>
                      </a:r>
                      <a:endParaRPr sz="900">
                        <a:solidFill>
                          <a:srgbClr val="FFFFFF"/>
                        </a:solidFill>
                        <a:latin typeface="Times New Roman"/>
                        <a:ea typeface="Times New Roman"/>
                        <a:cs typeface="Times New Roman"/>
                        <a:sym typeface="Times New Roman"/>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6350">
                      <a:solidFill>
                        <a:srgbClr val="5B9BD5"/>
                      </a:solidFill>
                      <a:prstDash val="solid"/>
                      <a:round/>
                      <a:headEnd len="sm" w="sm" type="none"/>
                      <a:tailEnd len="sm" w="sm" type="none"/>
                    </a:lnT>
                    <a:lnB cap="flat" cmpd="sng" w="6350">
                      <a:solidFill>
                        <a:srgbClr val="5B9BD5"/>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it-IT" sz="900">
                          <a:solidFill>
                            <a:srgbClr val="FFFFFF"/>
                          </a:solidFill>
                          <a:latin typeface="Times New Roman"/>
                          <a:ea typeface="Times New Roman"/>
                          <a:cs typeface="Times New Roman"/>
                          <a:sym typeface="Times New Roman"/>
                        </a:rPr>
                        <a:t>VALORI CONSEGUITI AL 31/12/2023</a:t>
                      </a:r>
                      <a:endParaRPr sz="900">
                        <a:solidFill>
                          <a:srgbClr val="FFFFFF"/>
                        </a:solidFill>
                        <a:latin typeface="Times New Roman"/>
                        <a:ea typeface="Times New Roman"/>
                        <a:cs typeface="Times New Roman"/>
                        <a:sym typeface="Times New Roman"/>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6350">
                      <a:solidFill>
                        <a:srgbClr val="5B9BD5"/>
                      </a:solidFill>
                      <a:prstDash val="solid"/>
                      <a:round/>
                      <a:headEnd len="sm" w="sm" type="none"/>
                      <a:tailEnd len="sm" w="sm" type="none"/>
                    </a:lnT>
                    <a:lnB cap="flat" cmpd="sng" w="6350">
                      <a:solidFill>
                        <a:srgbClr val="5B9BD5"/>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it-IT" sz="900">
                          <a:solidFill>
                            <a:srgbClr val="FFFFFF"/>
                          </a:solidFill>
                          <a:latin typeface="Times New Roman"/>
                          <a:ea typeface="Times New Roman"/>
                          <a:cs typeface="Times New Roman"/>
                          <a:sym typeface="Times New Roman"/>
                        </a:rPr>
                        <a:t>RAPPORTO TRA VALORE CONSEGUITO E TARGET PER L’INDICATORE </a:t>
                      </a:r>
                      <a:endParaRPr sz="900">
                        <a:solidFill>
                          <a:srgbClr val="FFFFFF"/>
                        </a:solidFill>
                        <a:latin typeface="Times New Roman"/>
                        <a:ea typeface="Times New Roman"/>
                        <a:cs typeface="Times New Roman"/>
                        <a:sym typeface="Times New Roman"/>
                      </a:endParaRPr>
                    </a:p>
                  </a:txBody>
                  <a:tcPr marT="63500" marB="63500" marR="63500" marL="63500">
                    <a:lnL cap="flat" cmpd="sng">
                      <a:solidFill>
                        <a:srgbClr val="000000"/>
                      </a:solidFill>
                      <a:prstDash val="solid"/>
                      <a:round/>
                      <a:headEnd len="sm" w="sm" type="none"/>
                      <a:tailEnd len="sm" w="sm" type="none"/>
                    </a:lnL>
                    <a:lnR cap="flat" cmpd="sng" w="6350">
                      <a:solidFill>
                        <a:srgbClr val="5B9BD5"/>
                      </a:solidFill>
                      <a:prstDash val="solid"/>
                      <a:round/>
                      <a:headEnd len="sm" w="sm" type="none"/>
                      <a:tailEnd len="sm" w="sm" type="none"/>
                    </a:lnR>
                    <a:lnT cap="flat" cmpd="sng" w="6350">
                      <a:solidFill>
                        <a:srgbClr val="5B9BD5"/>
                      </a:solidFill>
                      <a:prstDash val="solid"/>
                      <a:round/>
                      <a:headEnd len="sm" w="sm" type="none"/>
                      <a:tailEnd len="sm" w="sm" type="none"/>
                    </a:lnT>
                    <a:lnB cap="flat" cmpd="sng" w="6350">
                      <a:solidFill>
                        <a:srgbClr val="5B9BD5"/>
                      </a:solidFill>
                      <a:prstDash val="solid"/>
                      <a:round/>
                      <a:headEnd len="sm" w="sm" type="none"/>
                      <a:tailEnd len="sm" w="sm" type="none"/>
                    </a:lnB>
                  </a:tcPr>
                </a:tc>
              </a:tr>
              <a:tr h="1186150">
                <a:tc>
                  <a:txBody>
                    <a:bodyPr/>
                    <a:lstStyle/>
                    <a:p>
                      <a:pPr indent="0" lvl="0" marL="0" rtl="0" algn="l">
                        <a:lnSpc>
                          <a:spcPct val="115000"/>
                        </a:lnSpc>
                        <a:spcBef>
                          <a:spcPts val="0"/>
                        </a:spcBef>
                        <a:spcAft>
                          <a:spcPts val="600"/>
                        </a:spcAft>
                        <a:buNone/>
                      </a:pPr>
                      <a:r>
                        <a:rPr lang="it-IT" sz="900">
                          <a:latin typeface="Times New Roman"/>
                          <a:ea typeface="Times New Roman"/>
                          <a:cs typeface="Times New Roman"/>
                          <a:sym typeface="Times New Roman"/>
                        </a:rPr>
                        <a:t>1. Mantenimento dei criteri di riconoscimento quale Organismo Pagatore, ai sensi del Reg. (CE) n. 907/14 (peso: 40%)</a:t>
                      </a:r>
                      <a:endParaRPr sz="900">
                        <a:latin typeface="Times New Roman"/>
                        <a:ea typeface="Times New Roman"/>
                        <a:cs typeface="Times New Roman"/>
                        <a:sym typeface="Times New Roman"/>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5B9BD5"/>
                      </a:solidFill>
                      <a:prstDash val="solid"/>
                      <a:round/>
                      <a:headEnd len="sm" w="sm" type="none"/>
                      <a:tailEnd len="sm" w="sm" type="none"/>
                    </a:lnT>
                    <a:lnB cap="flat" cmpd="sng" w="6350">
                      <a:solidFill>
                        <a:srgbClr val="FFFFFF"/>
                      </a:solidFill>
                      <a:prstDash val="solid"/>
                      <a:round/>
                      <a:headEnd len="sm" w="sm" type="none"/>
                      <a:tailEnd len="sm" w="sm" type="none"/>
                    </a:lnB>
                  </a:tcPr>
                </a:tc>
                <a:tc>
                  <a:txBody>
                    <a:bodyPr/>
                    <a:lstStyle/>
                    <a:p>
                      <a:pPr indent="0" lvl="0" marL="0" rtl="0" algn="just">
                        <a:lnSpc>
                          <a:spcPct val="115000"/>
                        </a:lnSpc>
                        <a:spcBef>
                          <a:spcPts val="0"/>
                        </a:spcBef>
                        <a:spcAft>
                          <a:spcPts val="0"/>
                        </a:spcAft>
                        <a:buNone/>
                      </a:pPr>
                      <a:r>
                        <a:rPr lang="it-IT" sz="900">
                          <a:latin typeface="Times New Roman"/>
                          <a:ea typeface="Times New Roman"/>
                          <a:cs typeface="Times New Roman"/>
                          <a:sym typeface="Times New Roman"/>
                        </a:rPr>
                        <a:t>II1.1: Percentuale di giudizi positivi rilasciati dai CAA sul portale dell’ARCEA (area riservata ai CAA del portale Istituzionale) </a:t>
                      </a:r>
                      <a:endParaRPr sz="900">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lang="it-IT" sz="900">
                          <a:latin typeface="Times New Roman"/>
                          <a:ea typeface="Times New Roman"/>
                          <a:cs typeface="Times New Roman"/>
                          <a:sym typeface="Times New Roman"/>
                        </a:rPr>
                        <a:t>Target &gt;= 80%</a:t>
                      </a:r>
                      <a:endParaRPr sz="900">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lang="it-IT" sz="900">
                          <a:latin typeface="Times New Roman"/>
                          <a:ea typeface="Times New Roman"/>
                          <a:cs typeface="Times New Roman"/>
                          <a:sym typeface="Times New Roman"/>
                        </a:rPr>
                        <a:t>PESO 100%</a:t>
                      </a:r>
                      <a:endParaRPr sz="900">
                        <a:latin typeface="Times New Roman"/>
                        <a:ea typeface="Times New Roman"/>
                        <a:cs typeface="Times New Roman"/>
                        <a:sym typeface="Times New Roman"/>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5B9BD5"/>
                      </a:solidFill>
                      <a:prstDash val="solid"/>
                      <a:round/>
                      <a:headEnd len="sm" w="sm" type="none"/>
                      <a:tailEnd len="sm" w="sm" type="none"/>
                    </a:lnT>
                    <a:lnB cap="flat" cmpd="sng" w="6350">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it-IT" sz="900">
                          <a:latin typeface="Times New Roman"/>
                          <a:ea typeface="Times New Roman"/>
                          <a:cs typeface="Times New Roman"/>
                          <a:sym typeface="Times New Roman"/>
                        </a:rPr>
                        <a:t>Percentuale di ricevimenti dell’ufficio URCAA per i quali gli operatori CAA rilasciano un giudizio positivo &gt;= 80%</a:t>
                      </a:r>
                      <a:endParaRPr sz="900">
                        <a:latin typeface="Times New Roman"/>
                        <a:ea typeface="Times New Roman"/>
                        <a:cs typeface="Times New Roman"/>
                        <a:sym typeface="Times New Roman"/>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5B9BD5"/>
                      </a:solidFill>
                      <a:prstDash val="solid"/>
                      <a:round/>
                      <a:headEnd len="sm" w="sm" type="none"/>
                      <a:tailEnd len="sm" w="sm" type="none"/>
                    </a:lnT>
                    <a:lnB cap="flat" cmpd="sng" w="6350">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it-IT" sz="900">
                          <a:latin typeface="Times New Roman"/>
                          <a:ea typeface="Times New Roman"/>
                          <a:cs typeface="Times New Roman"/>
                          <a:sym typeface="Times New Roman"/>
                        </a:rPr>
                        <a:t>73,33%</a:t>
                      </a:r>
                      <a:endParaRPr sz="900">
                        <a:latin typeface="Times New Roman"/>
                        <a:ea typeface="Times New Roman"/>
                        <a:cs typeface="Times New Roman"/>
                        <a:sym typeface="Times New Roman"/>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5B9BD5"/>
                      </a:solidFill>
                      <a:prstDash val="solid"/>
                      <a:round/>
                      <a:headEnd len="sm" w="sm" type="none"/>
                      <a:tailEnd len="sm" w="sm" type="none"/>
                    </a:lnT>
                    <a:lnB cap="flat" cmpd="sng" w="6350">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it-IT" sz="900">
                          <a:latin typeface="Times New Roman"/>
                          <a:ea typeface="Times New Roman"/>
                          <a:cs typeface="Times New Roman"/>
                          <a:sym typeface="Times New Roman"/>
                        </a:rPr>
                        <a:t>91,66% </a:t>
                      </a:r>
                      <a:endParaRPr sz="9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t/>
                      </a:r>
                      <a:endParaRPr sz="9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t/>
                      </a:r>
                      <a:endParaRPr sz="900">
                        <a:latin typeface="Times New Roman"/>
                        <a:ea typeface="Times New Roman"/>
                        <a:cs typeface="Times New Roman"/>
                        <a:sym typeface="Times New Roman"/>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5B9BD5"/>
                      </a:solidFill>
                      <a:prstDash val="solid"/>
                      <a:round/>
                      <a:headEnd len="sm" w="sm" type="none"/>
                      <a:tailEnd len="sm" w="sm" type="none"/>
                    </a:lnT>
                    <a:lnB cap="flat" cmpd="sng" w="6350">
                      <a:solidFill>
                        <a:srgbClr val="FFFFFF"/>
                      </a:solidFill>
                      <a:prstDash val="solid"/>
                      <a:round/>
                      <a:headEnd len="sm" w="sm" type="none"/>
                      <a:tailEnd len="sm" w="sm" type="none"/>
                    </a:lnB>
                  </a:tcPr>
                </a:tc>
              </a:tr>
              <a:tr h="1202775">
                <a:tc rowSpan="2">
                  <a:txBody>
                    <a:bodyPr/>
                    <a:lstStyle/>
                    <a:p>
                      <a:pPr indent="0" lvl="0" marL="0" rtl="0" algn="l">
                        <a:lnSpc>
                          <a:spcPct val="115000"/>
                        </a:lnSpc>
                        <a:spcBef>
                          <a:spcPts val="0"/>
                        </a:spcBef>
                        <a:spcAft>
                          <a:spcPts val="600"/>
                        </a:spcAft>
                        <a:buNone/>
                      </a:pPr>
                      <a:r>
                        <a:rPr lang="it-IT" sz="900">
                          <a:latin typeface="Times New Roman"/>
                          <a:ea typeface="Times New Roman"/>
                          <a:cs typeface="Times New Roman"/>
                          <a:sym typeface="Times New Roman"/>
                        </a:rPr>
                        <a:t>2. Raggiungimento degli obiettivi di spesa previsti dai regolamenti comunitari di riferimento per i Fondi FEAGA e FEASR e perfezionamento dell’iter dei pagamenti (peso: 30%)</a:t>
                      </a:r>
                      <a:endParaRPr sz="900">
                        <a:latin typeface="Times New Roman"/>
                        <a:ea typeface="Times New Roman"/>
                        <a:cs typeface="Times New Roman"/>
                        <a:sym typeface="Times New Roman"/>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tcPr>
                </a:tc>
                <a:tc>
                  <a:txBody>
                    <a:bodyPr/>
                    <a:lstStyle/>
                    <a:p>
                      <a:pPr indent="0" lvl="0" marL="0" rtl="0" algn="just">
                        <a:lnSpc>
                          <a:spcPct val="115000"/>
                        </a:lnSpc>
                        <a:spcBef>
                          <a:spcPts val="0"/>
                        </a:spcBef>
                        <a:spcAft>
                          <a:spcPts val="0"/>
                        </a:spcAft>
                        <a:buNone/>
                      </a:pPr>
                      <a:r>
                        <a:rPr lang="it-IT" sz="900">
                          <a:latin typeface="Times New Roman"/>
                          <a:ea typeface="Times New Roman"/>
                          <a:cs typeface="Times New Roman"/>
                          <a:sym typeface="Times New Roman"/>
                        </a:rPr>
                        <a:t>II.2.1 Raggiungimento del target relativo all’N+3 per il Fondo FEASR</a:t>
                      </a:r>
                      <a:endParaRPr sz="900">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lang="it-IT" sz="900">
                          <a:latin typeface="Times New Roman"/>
                          <a:ea typeface="Times New Roman"/>
                          <a:cs typeface="Times New Roman"/>
                          <a:sym typeface="Times New Roman"/>
                        </a:rPr>
                        <a:t>Riscontrabile dal Report di “Rete Rurale”</a:t>
                      </a:r>
                      <a:endParaRPr sz="900">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lang="it-IT" sz="900">
                          <a:latin typeface="Times New Roman"/>
                          <a:ea typeface="Times New Roman"/>
                          <a:cs typeface="Times New Roman"/>
                          <a:sym typeface="Times New Roman"/>
                        </a:rPr>
                        <a:t>Target: 100%</a:t>
                      </a:r>
                      <a:endParaRPr sz="900">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lang="it-IT" sz="900">
                          <a:latin typeface="Times New Roman"/>
                          <a:ea typeface="Times New Roman"/>
                          <a:cs typeface="Times New Roman"/>
                          <a:sym typeface="Times New Roman"/>
                        </a:rPr>
                        <a:t>PESO 50%</a:t>
                      </a:r>
                      <a:endParaRPr sz="900">
                        <a:latin typeface="Times New Roman"/>
                        <a:ea typeface="Times New Roman"/>
                        <a:cs typeface="Times New Roman"/>
                        <a:sym typeface="Times New Roman"/>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it-IT" sz="900">
                          <a:latin typeface="Times New Roman"/>
                          <a:ea typeface="Times New Roman"/>
                          <a:cs typeface="Times New Roman"/>
                          <a:sym typeface="Times New Roman"/>
                        </a:rPr>
                        <a:t>Percentuale di realizzazione Delle spese dell’anno di Impegno pari al 100 %</a:t>
                      </a:r>
                      <a:endParaRPr sz="900">
                        <a:latin typeface="Times New Roman"/>
                        <a:ea typeface="Times New Roman"/>
                        <a:cs typeface="Times New Roman"/>
                        <a:sym typeface="Times New Roman"/>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it-IT" sz="900">
                          <a:latin typeface="Times New Roman"/>
                          <a:ea typeface="Times New Roman"/>
                          <a:cs typeface="Times New Roman"/>
                          <a:sym typeface="Times New Roman"/>
                        </a:rPr>
                        <a:t>100%</a:t>
                      </a:r>
                      <a:endParaRPr sz="900">
                        <a:latin typeface="Times New Roman"/>
                        <a:ea typeface="Times New Roman"/>
                        <a:cs typeface="Times New Roman"/>
                        <a:sym typeface="Times New Roman"/>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it-IT" sz="900">
                          <a:latin typeface="Times New Roman"/>
                          <a:ea typeface="Times New Roman"/>
                          <a:cs typeface="Times New Roman"/>
                          <a:sym typeface="Times New Roman"/>
                        </a:rPr>
                        <a:t>100%</a:t>
                      </a:r>
                      <a:endParaRPr sz="9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t/>
                      </a:r>
                      <a:endParaRPr sz="900">
                        <a:latin typeface="Times New Roman"/>
                        <a:ea typeface="Times New Roman"/>
                        <a:cs typeface="Times New Roman"/>
                        <a:sym typeface="Times New Roman"/>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tcPr>
                </a:tc>
              </a:tr>
              <a:tr h="1008100">
                <a:tc vMerge="1"/>
                <a:tc>
                  <a:txBody>
                    <a:bodyPr/>
                    <a:lstStyle/>
                    <a:p>
                      <a:pPr indent="0" lvl="0" marL="0" rtl="0" algn="just">
                        <a:lnSpc>
                          <a:spcPct val="115000"/>
                        </a:lnSpc>
                        <a:spcBef>
                          <a:spcPts val="0"/>
                        </a:spcBef>
                        <a:spcAft>
                          <a:spcPts val="0"/>
                        </a:spcAft>
                        <a:buNone/>
                      </a:pPr>
                      <a:r>
                        <a:rPr lang="it-IT" sz="900">
                          <a:latin typeface="Times New Roman"/>
                          <a:ea typeface="Times New Roman"/>
                          <a:cs typeface="Times New Roman"/>
                          <a:sym typeface="Times New Roman"/>
                        </a:rPr>
                        <a:t>II.2.2 Raggiungimento del target di spesa relativo al Fondo FEAGA per le domande presentate nella campagna 2023 	Riscontrabile dal sistema SIAN</a:t>
                      </a:r>
                      <a:endParaRPr sz="900">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lang="it-IT" sz="900">
                          <a:latin typeface="Times New Roman"/>
                          <a:ea typeface="Times New Roman"/>
                          <a:cs typeface="Times New Roman"/>
                          <a:sym typeface="Times New Roman"/>
                        </a:rPr>
                        <a:t>Target &gt;= 96%	</a:t>
                      </a:r>
                      <a:endParaRPr sz="900">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lang="it-IT" sz="900">
                          <a:latin typeface="Times New Roman"/>
                          <a:ea typeface="Times New Roman"/>
                          <a:cs typeface="Times New Roman"/>
                          <a:sym typeface="Times New Roman"/>
                        </a:rPr>
                        <a:t>PESO 50%	</a:t>
                      </a:r>
                      <a:endParaRPr sz="900">
                        <a:latin typeface="Times New Roman"/>
                        <a:ea typeface="Times New Roman"/>
                        <a:cs typeface="Times New Roman"/>
                        <a:sym typeface="Times New Roman"/>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it-IT" sz="900">
                          <a:latin typeface="Times New Roman"/>
                          <a:ea typeface="Times New Roman"/>
                          <a:cs typeface="Times New Roman"/>
                          <a:sym typeface="Times New Roman"/>
                        </a:rPr>
                        <a:t>Almeno il 96% degli importi ammissibili deve essere erogato entro il 30 Giugno 2023</a:t>
                      </a:r>
                      <a:endParaRPr sz="900">
                        <a:latin typeface="Times New Roman"/>
                        <a:ea typeface="Times New Roman"/>
                        <a:cs typeface="Times New Roman"/>
                        <a:sym typeface="Times New Roman"/>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it-IT" sz="900">
                          <a:latin typeface="Times New Roman"/>
                          <a:ea typeface="Times New Roman"/>
                          <a:cs typeface="Times New Roman"/>
                          <a:sym typeface="Times New Roman"/>
                        </a:rPr>
                        <a:t>96,44%</a:t>
                      </a:r>
                      <a:endParaRPr sz="900">
                        <a:latin typeface="Times New Roman"/>
                        <a:ea typeface="Times New Roman"/>
                        <a:cs typeface="Times New Roman"/>
                        <a:sym typeface="Times New Roman"/>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it-IT" sz="900">
                          <a:latin typeface="Times New Roman"/>
                          <a:ea typeface="Times New Roman"/>
                          <a:cs typeface="Times New Roman"/>
                          <a:sym typeface="Times New Roman"/>
                        </a:rPr>
                        <a:t>100%</a:t>
                      </a:r>
                      <a:endParaRPr sz="900">
                        <a:latin typeface="Times New Roman"/>
                        <a:ea typeface="Times New Roman"/>
                        <a:cs typeface="Times New Roman"/>
                        <a:sym typeface="Times New Roman"/>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tcPr>
                </a:tc>
              </a:tr>
              <a:tr h="1813800">
                <a:tc>
                  <a:txBody>
                    <a:bodyPr/>
                    <a:lstStyle/>
                    <a:p>
                      <a:pPr indent="0" lvl="0" marL="0" rtl="0" algn="just">
                        <a:lnSpc>
                          <a:spcPct val="115000"/>
                        </a:lnSpc>
                        <a:spcBef>
                          <a:spcPts val="0"/>
                        </a:spcBef>
                        <a:spcAft>
                          <a:spcPts val="0"/>
                        </a:spcAft>
                        <a:buNone/>
                      </a:pPr>
                      <a:r>
                        <a:rPr lang="it-IT" sz="900">
                          <a:latin typeface="Times New Roman"/>
                          <a:ea typeface="Times New Roman"/>
                          <a:cs typeface="Times New Roman"/>
                          <a:sym typeface="Times New Roman"/>
                        </a:rPr>
                        <a:t>3. Valorizzazione del processo di modernizzazione e digitalizzazione dell’Agenzia (peso 30%).</a:t>
                      </a:r>
                      <a:endParaRPr sz="900">
                        <a:latin typeface="Times New Roman"/>
                        <a:ea typeface="Times New Roman"/>
                        <a:cs typeface="Times New Roman"/>
                        <a:sym typeface="Times New Roman"/>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tcPr>
                </a:tc>
                <a:tc>
                  <a:txBody>
                    <a:bodyPr/>
                    <a:lstStyle/>
                    <a:p>
                      <a:pPr indent="0" lvl="0" marL="0" rtl="0" algn="just">
                        <a:lnSpc>
                          <a:spcPct val="115000"/>
                        </a:lnSpc>
                        <a:spcBef>
                          <a:spcPts val="0"/>
                        </a:spcBef>
                        <a:spcAft>
                          <a:spcPts val="0"/>
                        </a:spcAft>
                        <a:buNone/>
                      </a:pPr>
                      <a:r>
                        <a:rPr lang="it-IT" sz="900">
                          <a:latin typeface="Times New Roman"/>
                          <a:ea typeface="Times New Roman"/>
                          <a:cs typeface="Times New Roman"/>
                          <a:sym typeface="Times New Roman"/>
                        </a:rPr>
                        <a:t>II.3.1 Esecuzione di Audit sui CAA basate su tecnologie di tipo informatico (tutti gli Audit, in particolare, dovranno prevedere almeno un “meeting remoto” e l’inoltro di documentazione in formato digitale)</a:t>
                      </a:r>
                      <a:endParaRPr sz="900">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lang="it-IT" sz="900">
                          <a:latin typeface="Times New Roman"/>
                          <a:ea typeface="Times New Roman"/>
                          <a:cs typeface="Times New Roman"/>
                          <a:sym typeface="Times New Roman"/>
                        </a:rPr>
                        <a:t>Target: 100%</a:t>
                      </a:r>
                      <a:endParaRPr sz="900">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lang="it-IT" sz="900">
                          <a:latin typeface="Times New Roman"/>
                          <a:ea typeface="Times New Roman"/>
                          <a:cs typeface="Times New Roman"/>
                          <a:sym typeface="Times New Roman"/>
                        </a:rPr>
                        <a:t>PESO 100%</a:t>
                      </a:r>
                      <a:endParaRPr sz="900">
                        <a:latin typeface="Times New Roman"/>
                        <a:ea typeface="Times New Roman"/>
                        <a:cs typeface="Times New Roman"/>
                        <a:sym typeface="Times New Roman"/>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it-IT" sz="900">
                          <a:latin typeface="Times New Roman"/>
                          <a:ea typeface="Times New Roman"/>
                          <a:cs typeface="Times New Roman"/>
                          <a:sym typeface="Times New Roman"/>
                        </a:rPr>
                        <a:t>100%</a:t>
                      </a:r>
                      <a:endParaRPr sz="900">
                        <a:latin typeface="Times New Roman"/>
                        <a:ea typeface="Times New Roman"/>
                        <a:cs typeface="Times New Roman"/>
                        <a:sym typeface="Times New Roman"/>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it-IT" sz="900">
                          <a:latin typeface="Times New Roman"/>
                          <a:ea typeface="Times New Roman"/>
                          <a:cs typeface="Times New Roman"/>
                          <a:sym typeface="Times New Roman"/>
                        </a:rPr>
                        <a:t>100%</a:t>
                      </a:r>
                      <a:endParaRPr sz="900">
                        <a:latin typeface="Times New Roman"/>
                        <a:ea typeface="Times New Roman"/>
                        <a:cs typeface="Times New Roman"/>
                        <a:sym typeface="Times New Roman"/>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it-IT" sz="900">
                          <a:latin typeface="Times New Roman"/>
                          <a:ea typeface="Times New Roman"/>
                          <a:cs typeface="Times New Roman"/>
                          <a:sym typeface="Times New Roman"/>
                        </a:rPr>
                        <a:t>100%</a:t>
                      </a:r>
                      <a:endParaRPr sz="900">
                        <a:latin typeface="Times New Roman"/>
                        <a:ea typeface="Times New Roman"/>
                        <a:cs typeface="Times New Roman"/>
                        <a:sym typeface="Times New Roman"/>
                      </a:endParaRPr>
                    </a:p>
                  </a:txBody>
                  <a:tcPr marT="63500" marB="63500" marR="63500" marL="63500">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grpSp>
        <p:nvGrpSpPr>
          <p:cNvPr id="300" name="Google Shape;300;p18"/>
          <p:cNvGrpSpPr/>
          <p:nvPr/>
        </p:nvGrpSpPr>
        <p:grpSpPr>
          <a:xfrm>
            <a:off x="107504" y="908720"/>
            <a:ext cx="8928992" cy="4320600"/>
            <a:chOff x="0" y="0"/>
            <a:chExt cx="8928992" cy="4320600"/>
          </a:xfrm>
        </p:grpSpPr>
        <p:cxnSp>
          <p:nvCxnSpPr>
            <p:cNvPr id="301" name="Google Shape;301;p18"/>
            <p:cNvCxnSpPr/>
            <p:nvPr/>
          </p:nvCxnSpPr>
          <p:spPr>
            <a:xfrm>
              <a:off x="0" y="0"/>
              <a:ext cx="8928992" cy="0"/>
            </a:xfrm>
            <a:prstGeom prst="straightConnector1">
              <a:avLst/>
            </a:prstGeom>
            <a:gradFill>
              <a:gsLst>
                <a:gs pos="0">
                  <a:srgbClr val="2D5C97"/>
                </a:gs>
                <a:gs pos="80000">
                  <a:srgbClr val="3C7AC5"/>
                </a:gs>
                <a:gs pos="100000">
                  <a:srgbClr val="397BC9"/>
                </a:gs>
              </a:gsLst>
              <a:lin ang="16200000" scaled="0"/>
            </a:gradFill>
            <a:ln cap="flat" cmpd="sng" w="9525">
              <a:solidFill>
                <a:schemeClr val="accent1"/>
              </a:solidFill>
              <a:prstDash val="solid"/>
              <a:round/>
              <a:headEnd len="sm" w="sm" type="none"/>
              <a:tailEnd len="sm" w="sm" type="none"/>
            </a:ln>
            <a:effectLst>
              <a:outerShdw blurRad="40000" rotWithShape="0" dir="5400000" dist="23000">
                <a:srgbClr val="000000">
                  <a:alpha val="33725"/>
                </a:srgbClr>
              </a:outerShdw>
            </a:effectLst>
          </p:spPr>
        </p:cxnSp>
        <p:sp>
          <p:nvSpPr>
            <p:cNvPr id="302" name="Google Shape;302;p18"/>
            <p:cNvSpPr/>
            <p:nvPr/>
          </p:nvSpPr>
          <p:spPr>
            <a:xfrm>
              <a:off x="0" y="0"/>
              <a:ext cx="1785798" cy="43204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18"/>
            <p:cNvSpPr txBox="1"/>
            <p:nvPr/>
          </p:nvSpPr>
          <p:spPr>
            <a:xfrm>
              <a:off x="0" y="0"/>
              <a:ext cx="1785900" cy="4320600"/>
            </a:xfrm>
            <a:prstGeom prst="rect">
              <a:avLst/>
            </a:prstGeom>
            <a:noFill/>
            <a:ln>
              <a:noFill/>
            </a:ln>
          </p:spPr>
          <p:txBody>
            <a:bodyPr anchorCtr="0" anchor="t" bIns="114300" lIns="114300" spcFirstLastPara="1" rIns="114300" wrap="square" tIns="114300">
              <a:noAutofit/>
            </a:bodyPr>
            <a:lstStyle/>
            <a:p>
              <a:pPr indent="0" lvl="0" marL="0" marR="0" rtl="0" algn="ctr">
                <a:lnSpc>
                  <a:spcPct val="90000"/>
                </a:lnSpc>
                <a:spcBef>
                  <a:spcPts val="0"/>
                </a:spcBef>
                <a:spcAft>
                  <a:spcPts val="0"/>
                </a:spcAft>
                <a:buClr>
                  <a:schemeClr val="dk1"/>
                </a:buClr>
                <a:buSzPts val="3000"/>
                <a:buFont typeface="Times New Roman"/>
                <a:buNone/>
              </a:pPr>
              <a:r>
                <a:rPr b="0" i="0" lang="it-IT" sz="3000" u="none" cap="none" strike="noStrike">
                  <a:solidFill>
                    <a:schemeClr val="dk1"/>
                  </a:solidFill>
                  <a:latin typeface="Times New Roman"/>
                  <a:ea typeface="Times New Roman"/>
                  <a:cs typeface="Times New Roman"/>
                  <a:sym typeface="Times New Roman"/>
                </a:rPr>
                <a:t>Ogni obiettivo strategico è articolato in obiettivi operativi. </a:t>
              </a:r>
              <a:endParaRPr b="0" i="0" sz="3000" u="none" cap="none" strike="noStrike">
                <a:solidFill>
                  <a:schemeClr val="dk1"/>
                </a:solidFill>
                <a:latin typeface="Times New Roman"/>
                <a:ea typeface="Times New Roman"/>
                <a:cs typeface="Times New Roman"/>
                <a:sym typeface="Times New Roman"/>
              </a:endParaRPr>
            </a:p>
          </p:txBody>
        </p:sp>
        <p:sp>
          <p:nvSpPr>
            <p:cNvPr id="304" name="Google Shape;304;p18"/>
            <p:cNvSpPr/>
            <p:nvPr/>
          </p:nvSpPr>
          <p:spPr>
            <a:xfrm>
              <a:off x="1919733" y="34017"/>
              <a:ext cx="7009258" cy="68034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18"/>
            <p:cNvSpPr txBox="1"/>
            <p:nvPr/>
          </p:nvSpPr>
          <p:spPr>
            <a:xfrm>
              <a:off x="1919733" y="34017"/>
              <a:ext cx="7009258" cy="680349"/>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Times New Roman"/>
                <a:buNone/>
              </a:pPr>
              <a:r>
                <a:rPr b="0" i="0" lang="it-IT" sz="1900" u="none" cap="none" strike="noStrike">
                  <a:solidFill>
                    <a:schemeClr val="dk1"/>
                  </a:solidFill>
                  <a:latin typeface="Times New Roman"/>
                  <a:ea typeface="Times New Roman"/>
                  <a:cs typeface="Times New Roman"/>
                  <a:sym typeface="Times New Roman"/>
                </a:rPr>
                <a:t>Ad ogni obiettivo operativo sono associati: </a:t>
              </a:r>
              <a:endParaRPr b="0" i="0" sz="1400" u="none" cap="none" strike="noStrike">
                <a:solidFill>
                  <a:srgbClr val="000000"/>
                </a:solidFill>
                <a:latin typeface="Arial"/>
                <a:ea typeface="Arial"/>
                <a:cs typeface="Arial"/>
                <a:sym typeface="Arial"/>
              </a:endParaRPr>
            </a:p>
          </p:txBody>
        </p:sp>
        <p:cxnSp>
          <p:nvCxnSpPr>
            <p:cNvPr id="306" name="Google Shape;306;p18"/>
            <p:cNvCxnSpPr/>
            <p:nvPr/>
          </p:nvCxnSpPr>
          <p:spPr>
            <a:xfrm>
              <a:off x="1785798" y="714366"/>
              <a:ext cx="7143193" cy="0"/>
            </a:xfrm>
            <a:prstGeom prst="straightConnector1">
              <a:avLst/>
            </a:prstGeom>
            <a:solidFill>
              <a:schemeClr val="accent1"/>
            </a:solidFill>
            <a:ln cap="flat" cmpd="sng" w="25400">
              <a:solidFill>
                <a:srgbClr val="C0CCE1"/>
              </a:solidFill>
              <a:prstDash val="solid"/>
              <a:round/>
              <a:headEnd len="sm" w="sm" type="none"/>
              <a:tailEnd len="sm" w="sm" type="none"/>
            </a:ln>
            <a:effectLst>
              <a:outerShdw blurRad="40000" rotWithShape="0" dir="5400000" dist="20000">
                <a:srgbClr val="000000">
                  <a:alpha val="36470"/>
                </a:srgbClr>
              </a:outerShdw>
            </a:effectLst>
          </p:spPr>
        </p:cxnSp>
        <p:sp>
          <p:nvSpPr>
            <p:cNvPr id="307" name="Google Shape;307;p18"/>
            <p:cNvSpPr/>
            <p:nvPr/>
          </p:nvSpPr>
          <p:spPr>
            <a:xfrm>
              <a:off x="1919733" y="748383"/>
              <a:ext cx="7009258" cy="68034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18"/>
            <p:cNvSpPr txBox="1"/>
            <p:nvPr/>
          </p:nvSpPr>
          <p:spPr>
            <a:xfrm>
              <a:off x="1919733" y="748383"/>
              <a:ext cx="7009258" cy="680349"/>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Times New Roman"/>
                <a:buNone/>
              </a:pPr>
              <a:r>
                <a:rPr b="0" i="0" lang="it-IT" sz="1900" u="none" cap="none" strike="noStrike">
                  <a:solidFill>
                    <a:schemeClr val="dk1"/>
                  </a:solidFill>
                  <a:latin typeface="Times New Roman"/>
                  <a:ea typeface="Times New Roman"/>
                  <a:cs typeface="Times New Roman"/>
                  <a:sym typeface="Times New Roman"/>
                </a:rPr>
                <a:t>Un peso rispetto all’obiettivo strategico</a:t>
              </a:r>
              <a:endParaRPr b="0" i="0" sz="1400" u="none" cap="none" strike="noStrike">
                <a:solidFill>
                  <a:srgbClr val="000000"/>
                </a:solidFill>
                <a:latin typeface="Arial"/>
                <a:ea typeface="Arial"/>
                <a:cs typeface="Arial"/>
                <a:sym typeface="Arial"/>
              </a:endParaRPr>
            </a:p>
          </p:txBody>
        </p:sp>
        <p:cxnSp>
          <p:nvCxnSpPr>
            <p:cNvPr id="309" name="Google Shape;309;p18"/>
            <p:cNvCxnSpPr/>
            <p:nvPr/>
          </p:nvCxnSpPr>
          <p:spPr>
            <a:xfrm>
              <a:off x="1785798" y="1428732"/>
              <a:ext cx="7143193" cy="0"/>
            </a:xfrm>
            <a:prstGeom prst="straightConnector1">
              <a:avLst/>
            </a:prstGeom>
            <a:solidFill>
              <a:schemeClr val="accent1"/>
            </a:solidFill>
            <a:ln cap="flat" cmpd="sng" w="25400">
              <a:solidFill>
                <a:srgbClr val="C0CCE1"/>
              </a:solidFill>
              <a:prstDash val="solid"/>
              <a:round/>
              <a:headEnd len="sm" w="sm" type="none"/>
              <a:tailEnd len="sm" w="sm" type="none"/>
            </a:ln>
            <a:effectLst>
              <a:outerShdw blurRad="40000" rotWithShape="0" dir="5400000" dist="20000">
                <a:srgbClr val="000000">
                  <a:alpha val="36470"/>
                </a:srgbClr>
              </a:outerShdw>
            </a:effectLst>
          </p:spPr>
        </p:cxnSp>
        <p:sp>
          <p:nvSpPr>
            <p:cNvPr id="310" name="Google Shape;310;p18"/>
            <p:cNvSpPr/>
            <p:nvPr/>
          </p:nvSpPr>
          <p:spPr>
            <a:xfrm>
              <a:off x="1919733" y="1462750"/>
              <a:ext cx="7009258" cy="68034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18"/>
            <p:cNvSpPr txBox="1"/>
            <p:nvPr/>
          </p:nvSpPr>
          <p:spPr>
            <a:xfrm>
              <a:off x="1919733" y="1462750"/>
              <a:ext cx="7009258" cy="680349"/>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Times New Roman"/>
                <a:buNone/>
              </a:pPr>
              <a:r>
                <a:rPr b="0" i="0" lang="it-IT" sz="1900" u="none" cap="none" strike="noStrike">
                  <a:solidFill>
                    <a:schemeClr val="dk1"/>
                  </a:solidFill>
                  <a:latin typeface="Times New Roman"/>
                  <a:ea typeface="Times New Roman"/>
                  <a:cs typeface="Times New Roman"/>
                  <a:sym typeface="Times New Roman"/>
                </a:rPr>
                <a:t>uno o più indicatori; ad ogni indicatore è attribuito un target (valore programmato o atteso) annuale e semestrale;</a:t>
              </a:r>
              <a:endParaRPr b="0" i="0" sz="1400" u="none" cap="none" strike="noStrike">
                <a:solidFill>
                  <a:srgbClr val="000000"/>
                </a:solidFill>
                <a:latin typeface="Arial"/>
                <a:ea typeface="Arial"/>
                <a:cs typeface="Arial"/>
                <a:sym typeface="Arial"/>
              </a:endParaRPr>
            </a:p>
          </p:txBody>
        </p:sp>
        <p:cxnSp>
          <p:nvCxnSpPr>
            <p:cNvPr id="312" name="Google Shape;312;p18"/>
            <p:cNvCxnSpPr/>
            <p:nvPr/>
          </p:nvCxnSpPr>
          <p:spPr>
            <a:xfrm>
              <a:off x="1785798" y="2143099"/>
              <a:ext cx="7143193" cy="0"/>
            </a:xfrm>
            <a:prstGeom prst="straightConnector1">
              <a:avLst/>
            </a:prstGeom>
            <a:solidFill>
              <a:schemeClr val="accent1"/>
            </a:solidFill>
            <a:ln cap="flat" cmpd="sng" w="25400">
              <a:solidFill>
                <a:srgbClr val="C0CCE1"/>
              </a:solidFill>
              <a:prstDash val="solid"/>
              <a:round/>
              <a:headEnd len="sm" w="sm" type="none"/>
              <a:tailEnd len="sm" w="sm" type="none"/>
            </a:ln>
            <a:effectLst>
              <a:outerShdw blurRad="40000" rotWithShape="0" dir="5400000" dist="20000">
                <a:srgbClr val="000000">
                  <a:alpha val="36470"/>
                </a:srgbClr>
              </a:outerShdw>
            </a:effectLst>
          </p:spPr>
        </p:cxnSp>
        <p:sp>
          <p:nvSpPr>
            <p:cNvPr id="313" name="Google Shape;313;p18"/>
            <p:cNvSpPr/>
            <p:nvPr/>
          </p:nvSpPr>
          <p:spPr>
            <a:xfrm>
              <a:off x="1919733" y="2177116"/>
              <a:ext cx="7009258" cy="68034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18"/>
            <p:cNvSpPr txBox="1"/>
            <p:nvPr/>
          </p:nvSpPr>
          <p:spPr>
            <a:xfrm>
              <a:off x="1919733" y="2177116"/>
              <a:ext cx="7009258" cy="680349"/>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Times New Roman"/>
                <a:buNone/>
              </a:pPr>
              <a:r>
                <a:rPr b="0" i="0" lang="it-IT" sz="1900" u="none" cap="none" strike="noStrike">
                  <a:solidFill>
                    <a:schemeClr val="dk1"/>
                  </a:solidFill>
                  <a:latin typeface="Times New Roman"/>
                  <a:ea typeface="Times New Roman"/>
                  <a:cs typeface="Times New Roman"/>
                  <a:sym typeface="Times New Roman"/>
                </a:rPr>
                <a:t>le azioni da porre in essere con la relativa tempistica;</a:t>
              </a:r>
              <a:endParaRPr b="0" i="0" sz="1400" u="none" cap="none" strike="noStrike">
                <a:solidFill>
                  <a:srgbClr val="000000"/>
                </a:solidFill>
                <a:latin typeface="Arial"/>
                <a:ea typeface="Arial"/>
                <a:cs typeface="Arial"/>
                <a:sym typeface="Arial"/>
              </a:endParaRPr>
            </a:p>
          </p:txBody>
        </p:sp>
        <p:cxnSp>
          <p:nvCxnSpPr>
            <p:cNvPr id="315" name="Google Shape;315;p18"/>
            <p:cNvCxnSpPr/>
            <p:nvPr/>
          </p:nvCxnSpPr>
          <p:spPr>
            <a:xfrm>
              <a:off x="1785798" y="2857465"/>
              <a:ext cx="7143193" cy="0"/>
            </a:xfrm>
            <a:prstGeom prst="straightConnector1">
              <a:avLst/>
            </a:prstGeom>
            <a:solidFill>
              <a:schemeClr val="accent1"/>
            </a:solidFill>
            <a:ln cap="flat" cmpd="sng" w="25400">
              <a:solidFill>
                <a:srgbClr val="C0CCE1"/>
              </a:solidFill>
              <a:prstDash val="solid"/>
              <a:round/>
              <a:headEnd len="sm" w="sm" type="none"/>
              <a:tailEnd len="sm" w="sm" type="none"/>
            </a:ln>
            <a:effectLst>
              <a:outerShdw blurRad="40000" rotWithShape="0" dir="5400000" dist="20000">
                <a:srgbClr val="000000">
                  <a:alpha val="36470"/>
                </a:srgbClr>
              </a:outerShdw>
            </a:effectLst>
          </p:spPr>
        </p:cxnSp>
        <p:sp>
          <p:nvSpPr>
            <p:cNvPr id="316" name="Google Shape;316;p18"/>
            <p:cNvSpPr/>
            <p:nvPr/>
          </p:nvSpPr>
          <p:spPr>
            <a:xfrm>
              <a:off x="1919733" y="2891483"/>
              <a:ext cx="7009258" cy="68034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18"/>
            <p:cNvSpPr txBox="1"/>
            <p:nvPr/>
          </p:nvSpPr>
          <p:spPr>
            <a:xfrm>
              <a:off x="1919733" y="2891483"/>
              <a:ext cx="7009258" cy="680349"/>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Times New Roman"/>
                <a:buNone/>
              </a:pPr>
              <a:r>
                <a:rPr b="0" i="0" lang="it-IT" sz="1900" u="none" cap="none" strike="noStrike">
                  <a:solidFill>
                    <a:schemeClr val="dk1"/>
                  </a:solidFill>
                  <a:latin typeface="Times New Roman"/>
                  <a:ea typeface="Times New Roman"/>
                  <a:cs typeface="Times New Roman"/>
                  <a:sym typeface="Times New Roman"/>
                </a:rPr>
                <a:t>la quantificazione delle risorse economiche, umane e strumentali;</a:t>
              </a:r>
              <a:endParaRPr b="0" i="0" sz="1400" u="none" cap="none" strike="noStrike">
                <a:solidFill>
                  <a:srgbClr val="000000"/>
                </a:solidFill>
                <a:latin typeface="Arial"/>
                <a:ea typeface="Arial"/>
                <a:cs typeface="Arial"/>
                <a:sym typeface="Arial"/>
              </a:endParaRPr>
            </a:p>
          </p:txBody>
        </p:sp>
        <p:cxnSp>
          <p:nvCxnSpPr>
            <p:cNvPr id="318" name="Google Shape;318;p18"/>
            <p:cNvCxnSpPr/>
            <p:nvPr/>
          </p:nvCxnSpPr>
          <p:spPr>
            <a:xfrm>
              <a:off x="1785798" y="3571832"/>
              <a:ext cx="7143193" cy="0"/>
            </a:xfrm>
            <a:prstGeom prst="straightConnector1">
              <a:avLst/>
            </a:prstGeom>
            <a:solidFill>
              <a:schemeClr val="accent1"/>
            </a:solidFill>
            <a:ln cap="flat" cmpd="sng" w="25400">
              <a:solidFill>
                <a:srgbClr val="C0CCE1"/>
              </a:solidFill>
              <a:prstDash val="solid"/>
              <a:round/>
              <a:headEnd len="sm" w="sm" type="none"/>
              <a:tailEnd len="sm" w="sm" type="none"/>
            </a:ln>
            <a:effectLst>
              <a:outerShdw blurRad="40000" rotWithShape="0" dir="5400000" dist="20000">
                <a:srgbClr val="000000">
                  <a:alpha val="36470"/>
                </a:srgbClr>
              </a:outerShdw>
            </a:effectLst>
          </p:spPr>
        </p:cxnSp>
        <p:sp>
          <p:nvSpPr>
            <p:cNvPr id="319" name="Google Shape;319;p18"/>
            <p:cNvSpPr/>
            <p:nvPr/>
          </p:nvSpPr>
          <p:spPr>
            <a:xfrm>
              <a:off x="1919733" y="3605849"/>
              <a:ext cx="7009258" cy="68034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18"/>
            <p:cNvSpPr txBox="1"/>
            <p:nvPr/>
          </p:nvSpPr>
          <p:spPr>
            <a:xfrm>
              <a:off x="1919733" y="3605849"/>
              <a:ext cx="7009258" cy="680349"/>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Times New Roman"/>
                <a:buNone/>
              </a:pPr>
              <a:r>
                <a:rPr b="0" i="0" lang="it-IT" sz="1900" u="none" cap="none" strike="noStrike">
                  <a:solidFill>
                    <a:schemeClr val="dk1"/>
                  </a:solidFill>
                  <a:latin typeface="Times New Roman"/>
                  <a:ea typeface="Times New Roman"/>
                  <a:cs typeface="Times New Roman"/>
                  <a:sym typeface="Times New Roman"/>
                </a:rPr>
                <a:t>le responsabilità organizzative.</a:t>
              </a:r>
              <a:endParaRPr b="0" i="0" sz="1400" u="none" cap="none" strike="noStrike">
                <a:solidFill>
                  <a:srgbClr val="000000"/>
                </a:solidFill>
                <a:latin typeface="Arial"/>
                <a:ea typeface="Arial"/>
                <a:cs typeface="Arial"/>
                <a:sym typeface="Arial"/>
              </a:endParaRPr>
            </a:p>
          </p:txBody>
        </p:sp>
        <p:cxnSp>
          <p:nvCxnSpPr>
            <p:cNvPr id="321" name="Google Shape;321;p18"/>
            <p:cNvCxnSpPr/>
            <p:nvPr/>
          </p:nvCxnSpPr>
          <p:spPr>
            <a:xfrm>
              <a:off x="1785798" y="4286198"/>
              <a:ext cx="7143193" cy="0"/>
            </a:xfrm>
            <a:prstGeom prst="straightConnector1">
              <a:avLst/>
            </a:prstGeom>
            <a:solidFill>
              <a:schemeClr val="accent1"/>
            </a:solidFill>
            <a:ln cap="flat" cmpd="sng" w="25400">
              <a:solidFill>
                <a:srgbClr val="C0CCE1"/>
              </a:solidFill>
              <a:prstDash val="solid"/>
              <a:round/>
              <a:headEnd len="sm" w="sm" type="none"/>
              <a:tailEnd len="sm" w="sm" type="none"/>
            </a:ln>
            <a:effectLst>
              <a:outerShdw blurRad="40000" rotWithShape="0" dir="5400000" dist="20000">
                <a:srgbClr val="000000">
                  <a:alpha val="36470"/>
                </a:srgbClr>
              </a:outerShdw>
            </a:effectLst>
          </p:spPr>
        </p:cxnSp>
      </p:grpSp>
      <p:sp>
        <p:nvSpPr>
          <p:cNvPr id="322" name="Google Shape;322;p18"/>
          <p:cNvSpPr txBox="1"/>
          <p:nvPr>
            <p:ph idx="2" type="body"/>
          </p:nvPr>
        </p:nvSpPr>
        <p:spPr>
          <a:xfrm>
            <a:off x="88445" y="96085"/>
            <a:ext cx="8948051" cy="740627"/>
          </a:xfrm>
          <a:prstGeom prst="rect">
            <a:avLst/>
          </a:prstGeom>
          <a:noFill/>
          <a:ln>
            <a:noFill/>
          </a:ln>
        </p:spPr>
        <p:txBody>
          <a:bodyPr anchorCtr="0" anchor="t" bIns="45700" lIns="91425" spcFirstLastPara="1" rIns="91425" wrap="square" tIns="45700">
            <a:noAutofit/>
          </a:bodyPr>
          <a:lstStyle/>
          <a:p>
            <a:pPr indent="-342900" lvl="0" marL="342900" rtl="0" algn="ctr">
              <a:lnSpc>
                <a:spcPct val="100000"/>
              </a:lnSpc>
              <a:spcBef>
                <a:spcPts val="0"/>
              </a:spcBef>
              <a:spcAft>
                <a:spcPts val="0"/>
              </a:spcAft>
              <a:buClr>
                <a:srgbClr val="1F497D"/>
              </a:buClr>
              <a:buSzPts val="3200"/>
              <a:buChar char="•"/>
            </a:pPr>
            <a:r>
              <a:rPr b="1" lang="it-IT">
                <a:solidFill>
                  <a:srgbClr val="1F497D"/>
                </a:solidFill>
              </a:rPr>
              <a:t>Gli obiettivi Operativi</a:t>
            </a:r>
            <a:endParaRPr/>
          </a:p>
        </p:txBody>
      </p:sp>
      <p:sp>
        <p:nvSpPr>
          <p:cNvPr id="323" name="Google Shape;323;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it-IT"/>
              <a:t>27/04/2021</a:t>
            </a:r>
            <a:endParaRPr/>
          </a:p>
        </p:txBody>
      </p:sp>
      <p:sp>
        <p:nvSpPr>
          <p:cNvPr id="324" name="Google Shape;324;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graphicFrame>
        <p:nvGraphicFramePr>
          <p:cNvPr id="330" name="Google Shape;330;p19"/>
          <p:cNvGraphicFramePr/>
          <p:nvPr/>
        </p:nvGraphicFramePr>
        <p:xfrm>
          <a:off x="152400" y="152400"/>
          <a:ext cx="3000000" cy="3000000"/>
        </p:xfrm>
        <a:graphic>
          <a:graphicData uri="http://schemas.openxmlformats.org/drawingml/2006/table">
            <a:tbl>
              <a:tblPr>
                <a:noFill/>
                <a:tableStyleId>{83ABD658-55A7-4522-94A6-92945510EAD0}</a:tableStyleId>
              </a:tblPr>
              <a:tblGrid>
                <a:gridCol w="3376650"/>
                <a:gridCol w="1063375"/>
                <a:gridCol w="3432600"/>
                <a:gridCol w="1044700"/>
              </a:tblGrid>
              <a:tr h="428225">
                <a:tc>
                  <a:txBody>
                    <a:bodyPr/>
                    <a:lstStyle/>
                    <a:p>
                      <a:pPr indent="0" lvl="0" marL="0" marR="0" rtl="0" algn="just">
                        <a:lnSpc>
                          <a:spcPct val="100000"/>
                        </a:lnSpc>
                        <a:spcBef>
                          <a:spcPts val="0"/>
                        </a:spcBef>
                        <a:spcAft>
                          <a:spcPts val="0"/>
                        </a:spcAft>
                        <a:buClr>
                          <a:srgbClr val="000000"/>
                        </a:buClr>
                        <a:buSzPts val="800"/>
                        <a:buFont typeface="Arial"/>
                        <a:buNone/>
                      </a:pPr>
                      <a:r>
                        <a:rPr i="1" lang="it-IT" sz="800" u="none" cap="none" strike="noStrike">
                          <a:solidFill>
                            <a:srgbClr val="FFFFFF"/>
                          </a:solidFill>
                          <a:latin typeface="Times New Roman"/>
                          <a:ea typeface="Times New Roman"/>
                          <a:cs typeface="Times New Roman"/>
                          <a:sym typeface="Times New Roman"/>
                        </a:rPr>
                        <a:t>Obiettivo Strategico</a:t>
                      </a:r>
                      <a:endParaRPr i="1" sz="800" u="none" cap="none" strike="noStrike">
                        <a:solidFill>
                          <a:srgbClr val="FFFFFF"/>
                        </a:solidFill>
                        <a:latin typeface="Times New Roman"/>
                        <a:ea typeface="Times New Roman"/>
                        <a:cs typeface="Times New Roman"/>
                        <a:sym typeface="Times New Roman"/>
                      </a:endParaRPr>
                    </a:p>
                  </a:txBody>
                  <a:tcPr marT="76200" marB="76200" marR="76200" marL="762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9525">
                      <a:solidFill>
                        <a:srgbClr val="F4F4F4"/>
                      </a:solidFill>
                      <a:prstDash val="solid"/>
                      <a:round/>
                      <a:headEnd len="sm" w="sm" type="none"/>
                      <a:tailEnd len="sm" w="sm" type="none"/>
                    </a:lnB>
                    <a:solidFill>
                      <a:srgbClr val="2E75B5"/>
                    </a:solidFill>
                  </a:tcPr>
                </a:tc>
                <a:tc>
                  <a:txBody>
                    <a:bodyPr/>
                    <a:lstStyle/>
                    <a:p>
                      <a:pPr indent="0" lvl="0" marL="0" marR="0" rtl="0" algn="just">
                        <a:lnSpc>
                          <a:spcPct val="100000"/>
                        </a:lnSpc>
                        <a:spcBef>
                          <a:spcPts val="0"/>
                        </a:spcBef>
                        <a:spcAft>
                          <a:spcPts val="0"/>
                        </a:spcAft>
                        <a:buClr>
                          <a:srgbClr val="000000"/>
                        </a:buClr>
                        <a:buSzPts val="800"/>
                        <a:buFont typeface="Arial"/>
                        <a:buNone/>
                      </a:pPr>
                      <a:r>
                        <a:rPr i="1" lang="it-IT" sz="800">
                          <a:solidFill>
                            <a:srgbClr val="FFFFFF"/>
                          </a:solidFill>
                          <a:latin typeface="Times New Roman"/>
                          <a:ea typeface="Times New Roman"/>
                          <a:cs typeface="Times New Roman"/>
                          <a:sym typeface="Times New Roman"/>
                        </a:rPr>
                        <a:t>Risultato Obiettivi  Operativi connessi all’Obiettivo Strategico</a:t>
                      </a:r>
                      <a:endParaRPr i="1" sz="800">
                        <a:solidFill>
                          <a:srgbClr val="FFFFFF"/>
                        </a:solidFill>
                        <a:latin typeface="Times New Roman"/>
                        <a:ea typeface="Times New Roman"/>
                        <a:cs typeface="Times New Roman"/>
                        <a:sym typeface="Times New Roman"/>
                      </a:endParaRPr>
                    </a:p>
                  </a:txBody>
                  <a:tcPr marT="76200" marB="76200" marR="76200" marL="762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2E75B5"/>
                    </a:solidFill>
                  </a:tcPr>
                </a:tc>
                <a:tc>
                  <a:txBody>
                    <a:bodyPr/>
                    <a:lstStyle/>
                    <a:p>
                      <a:pPr indent="0" lvl="0" marL="0" marR="0" rtl="0" algn="just">
                        <a:lnSpc>
                          <a:spcPct val="100000"/>
                        </a:lnSpc>
                        <a:spcBef>
                          <a:spcPts val="0"/>
                        </a:spcBef>
                        <a:spcAft>
                          <a:spcPts val="0"/>
                        </a:spcAft>
                        <a:buClr>
                          <a:srgbClr val="000000"/>
                        </a:buClr>
                        <a:buSzPts val="800"/>
                        <a:buFont typeface="Arial"/>
                        <a:buNone/>
                      </a:pPr>
                      <a:r>
                        <a:rPr i="1" lang="it-IT" sz="800" u="none" cap="none" strike="noStrike">
                          <a:solidFill>
                            <a:srgbClr val="FFFFFF"/>
                          </a:solidFill>
                          <a:latin typeface="Times New Roman"/>
                          <a:ea typeface="Times New Roman"/>
                          <a:cs typeface="Times New Roman"/>
                          <a:sym typeface="Times New Roman"/>
                        </a:rPr>
                        <a:t>Obiettivi Operativi</a:t>
                      </a:r>
                      <a:endParaRPr i="1" sz="800" u="none" cap="none" strike="noStrike">
                        <a:solidFill>
                          <a:srgbClr val="FFFFFF"/>
                        </a:solidFill>
                        <a:latin typeface="Times New Roman"/>
                        <a:ea typeface="Times New Roman"/>
                        <a:cs typeface="Times New Roman"/>
                        <a:sym typeface="Times New Roman"/>
                      </a:endParaRPr>
                    </a:p>
                  </a:txBody>
                  <a:tcPr marT="76200" marB="76200" marR="76200" marL="762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9525">
                      <a:solidFill>
                        <a:srgbClr val="F4F4F4"/>
                      </a:solidFill>
                      <a:prstDash val="solid"/>
                      <a:round/>
                      <a:headEnd len="sm" w="sm" type="none"/>
                      <a:tailEnd len="sm" w="sm" type="none"/>
                    </a:lnB>
                    <a:solidFill>
                      <a:srgbClr val="2E75B5"/>
                    </a:solidFill>
                  </a:tcPr>
                </a:tc>
                <a:tc>
                  <a:txBody>
                    <a:bodyPr/>
                    <a:lstStyle/>
                    <a:p>
                      <a:pPr indent="0" lvl="0" marL="0" marR="0" rtl="0" algn="just">
                        <a:lnSpc>
                          <a:spcPct val="100000"/>
                        </a:lnSpc>
                        <a:spcBef>
                          <a:spcPts val="0"/>
                        </a:spcBef>
                        <a:spcAft>
                          <a:spcPts val="0"/>
                        </a:spcAft>
                        <a:buClr>
                          <a:srgbClr val="000000"/>
                        </a:buClr>
                        <a:buSzPts val="800"/>
                        <a:buFont typeface="Arial"/>
                        <a:buNone/>
                      </a:pPr>
                      <a:r>
                        <a:rPr i="1" lang="it-IT" sz="800" u="none" cap="none" strike="noStrike">
                          <a:solidFill>
                            <a:srgbClr val="FFFFFF"/>
                          </a:solidFill>
                          <a:latin typeface="Times New Roman"/>
                          <a:ea typeface="Times New Roman"/>
                          <a:cs typeface="Times New Roman"/>
                          <a:sym typeface="Times New Roman"/>
                        </a:rPr>
                        <a:t>Risultato O.O.</a:t>
                      </a:r>
                      <a:endParaRPr i="1" sz="800" u="none" cap="none" strike="noStrike">
                        <a:solidFill>
                          <a:srgbClr val="FFFFFF"/>
                        </a:solidFill>
                        <a:latin typeface="Times New Roman"/>
                        <a:ea typeface="Times New Roman"/>
                        <a:cs typeface="Times New Roman"/>
                        <a:sym typeface="Times New Roman"/>
                      </a:endParaRPr>
                    </a:p>
                  </a:txBody>
                  <a:tcPr marT="76200" marB="76200" marR="76200" marL="762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9525">
                      <a:solidFill>
                        <a:srgbClr val="F4F4F4"/>
                      </a:solidFill>
                      <a:prstDash val="solid"/>
                      <a:round/>
                      <a:headEnd len="sm" w="sm" type="none"/>
                      <a:tailEnd len="sm" w="sm" type="none"/>
                    </a:lnB>
                    <a:solidFill>
                      <a:srgbClr val="2E75B5"/>
                    </a:solidFill>
                  </a:tcPr>
                </a:tc>
              </a:tr>
              <a:tr h="680000">
                <a:tc rowSpan="18">
                  <a:txBody>
                    <a:bodyPr/>
                    <a:lstStyle/>
                    <a:p>
                      <a:pPr indent="0" lvl="0" marL="0" marR="0" rtl="0" algn="ctr">
                        <a:lnSpc>
                          <a:spcPct val="100000"/>
                        </a:lnSpc>
                        <a:spcBef>
                          <a:spcPts val="0"/>
                        </a:spcBef>
                        <a:spcAft>
                          <a:spcPts val="0"/>
                        </a:spcAft>
                        <a:buClr>
                          <a:srgbClr val="000000"/>
                        </a:buClr>
                        <a:buSzPts val="900"/>
                        <a:buFont typeface="Arial"/>
                        <a:buNone/>
                      </a:pPr>
                      <a:r>
                        <a:t/>
                      </a:r>
                      <a:endParaRPr i="1" sz="900" u="none" cap="none" strike="noStrike">
                        <a:solidFill>
                          <a:srgbClr val="333333"/>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900"/>
                        <a:buFont typeface="Arial"/>
                        <a:buNone/>
                      </a:pPr>
                      <a:r>
                        <a:rPr i="1" lang="it-IT" sz="900" u="none" cap="none" strike="noStrike">
                          <a:solidFill>
                            <a:srgbClr val="333333"/>
                          </a:solidFill>
                          <a:latin typeface="Times New Roman"/>
                          <a:ea typeface="Times New Roman"/>
                          <a:cs typeface="Times New Roman"/>
                          <a:sym typeface="Times New Roman"/>
                        </a:rPr>
                        <a:t>1. Mantenimento dei criteri di riconoscimento quale Organismo Pagatore, ai sensi del Reg. (UE) n. 907/14 (peso: 40%)</a:t>
                      </a:r>
                      <a:endParaRPr i="1" sz="900" u="none" cap="none" strike="noStrike">
                        <a:solidFill>
                          <a:srgbClr val="333333"/>
                        </a:solidFill>
                        <a:latin typeface="Times New Roman"/>
                        <a:ea typeface="Times New Roman"/>
                        <a:cs typeface="Times New Roman"/>
                        <a:sym typeface="Times New Roman"/>
                      </a:endParaRPr>
                    </a:p>
                  </a:txBody>
                  <a:tcPr marT="76200" marB="76200" marR="76200" marL="76200">
                    <a:lnL cap="flat" cmpd="sng" w="9525">
                      <a:solidFill>
                        <a:srgbClr val="F4F4F4"/>
                      </a:solidFill>
                      <a:prstDash val="solid"/>
                      <a:round/>
                      <a:headEnd len="sm" w="sm" type="none"/>
                      <a:tailEnd len="sm" w="sm" type="none"/>
                    </a:lnL>
                    <a:lnR cap="flat" cmpd="sng" w="9525">
                      <a:solidFill>
                        <a:srgbClr val="F4F4F4"/>
                      </a:solidFill>
                      <a:prstDash val="solid"/>
                      <a:round/>
                      <a:headEnd len="sm" w="sm" type="none"/>
                      <a:tailEnd len="sm" w="sm" type="none"/>
                    </a:lnR>
                    <a:lnT cap="flat" cmpd="sng" w="9525">
                      <a:solidFill>
                        <a:srgbClr val="F4F4F4"/>
                      </a:solidFill>
                      <a:prstDash val="solid"/>
                      <a:round/>
                      <a:headEnd len="sm" w="sm" type="none"/>
                      <a:tailEnd len="sm" w="sm" type="none"/>
                    </a:lnT>
                    <a:lnB cap="flat" cmpd="sng" w="9525">
                      <a:solidFill>
                        <a:srgbClr val="F4F4F4"/>
                      </a:solidFill>
                      <a:prstDash val="solid"/>
                      <a:round/>
                      <a:headEnd len="sm" w="sm" type="none"/>
                      <a:tailEnd len="sm" w="sm" type="none"/>
                    </a:lnB>
                    <a:solidFill>
                      <a:srgbClr val="CFE2F3"/>
                    </a:solidFill>
                  </a:tcPr>
                </a:tc>
                <a:tc rowSpan="18">
                  <a:txBody>
                    <a:bodyPr/>
                    <a:lstStyle/>
                    <a:p>
                      <a:pPr indent="0" lvl="0" marL="0" rtl="0" algn="ctr">
                        <a:lnSpc>
                          <a:spcPct val="142857"/>
                        </a:lnSpc>
                        <a:spcBef>
                          <a:spcPts val="800"/>
                        </a:spcBef>
                        <a:spcAft>
                          <a:spcPts val="1500"/>
                        </a:spcAft>
                        <a:buClr>
                          <a:schemeClr val="dk1"/>
                        </a:buClr>
                        <a:buSzPts val="1100"/>
                        <a:buFont typeface="Arial"/>
                        <a:buNone/>
                      </a:pPr>
                      <a:r>
                        <a:rPr i="1" lang="it-IT" sz="900">
                          <a:solidFill>
                            <a:srgbClr val="333333"/>
                          </a:solidFill>
                          <a:latin typeface="Times New Roman"/>
                          <a:ea typeface="Times New Roman"/>
                          <a:cs typeface="Times New Roman"/>
                          <a:sym typeface="Times New Roman"/>
                        </a:rPr>
                        <a:t>96,13 %</a:t>
                      </a:r>
                      <a:endParaRPr i="1" sz="800" u="none" cap="none" strike="noStrike">
                        <a:solidFill>
                          <a:srgbClr val="333333"/>
                        </a:solidFill>
                        <a:latin typeface="Times New Roman"/>
                        <a:ea typeface="Times New Roman"/>
                        <a:cs typeface="Times New Roman"/>
                        <a:sym typeface="Times New Roman"/>
                      </a:endParaRPr>
                    </a:p>
                  </a:txBody>
                  <a:tcPr marT="76200" marB="76200" marR="76200" marL="76200">
                    <a:lnL cap="flat" cmpd="sng" w="9525">
                      <a:solidFill>
                        <a:srgbClr val="F4F4F4"/>
                      </a:solidFill>
                      <a:prstDash val="solid"/>
                      <a:round/>
                      <a:headEnd len="sm" w="sm" type="none"/>
                      <a:tailEnd len="sm" w="sm" type="none"/>
                    </a:lnL>
                    <a:lnR cap="flat" cmpd="sng" w="9525">
                      <a:solidFill>
                        <a:srgbClr val="F4F4F4"/>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E2F3"/>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i="1" lang="it-IT" sz="900" u="none" cap="none" strike="noStrike">
                          <a:solidFill>
                            <a:srgbClr val="333333"/>
                          </a:solidFill>
                          <a:latin typeface="Times New Roman"/>
                          <a:ea typeface="Times New Roman"/>
                          <a:cs typeface="Times New Roman"/>
                          <a:sym typeface="Times New Roman"/>
                        </a:rPr>
                        <a:t>1.1 Garantire un adeguato ambiente interno, anche con riferimento al corretto funzionamento dell’Agenzia</a:t>
                      </a:r>
                      <a:endParaRPr i="1" sz="900" u="none" cap="none" strike="noStrike">
                        <a:solidFill>
                          <a:srgbClr val="333333"/>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900"/>
                        <a:buFont typeface="Arial"/>
                        <a:buNone/>
                      </a:pPr>
                      <a:r>
                        <a:rPr i="1" lang="it-IT" sz="900" u="none" cap="none" strike="noStrike">
                          <a:solidFill>
                            <a:srgbClr val="333333"/>
                          </a:solidFill>
                          <a:latin typeface="Times New Roman"/>
                          <a:ea typeface="Times New Roman"/>
                          <a:cs typeface="Times New Roman"/>
                          <a:sym typeface="Times New Roman"/>
                        </a:rPr>
                        <a:t>(PESO 30%)</a:t>
                      </a:r>
                      <a:endParaRPr i="1" sz="900" u="none" cap="none" strike="noStrike">
                        <a:solidFill>
                          <a:srgbClr val="333333"/>
                        </a:solidFill>
                        <a:latin typeface="Times New Roman"/>
                        <a:ea typeface="Times New Roman"/>
                        <a:cs typeface="Times New Roman"/>
                        <a:sym typeface="Times New Roman"/>
                      </a:endParaRPr>
                    </a:p>
                  </a:txBody>
                  <a:tcPr marT="63500" marB="63500" marR="63500" marL="63500">
                    <a:lnL cap="flat" cmpd="sng" w="9525">
                      <a:solidFill>
                        <a:srgbClr val="F4F4F4"/>
                      </a:solidFill>
                      <a:prstDash val="solid"/>
                      <a:round/>
                      <a:headEnd len="sm" w="sm" type="none"/>
                      <a:tailEnd len="sm" w="sm" type="none"/>
                    </a:lnL>
                    <a:lnR cap="flat" cmpd="sng" w="9525">
                      <a:solidFill>
                        <a:srgbClr val="F4F4F4"/>
                      </a:solidFill>
                      <a:prstDash val="solid"/>
                      <a:round/>
                      <a:headEnd len="sm" w="sm" type="none"/>
                      <a:tailEnd len="sm" w="sm" type="none"/>
                    </a:lnR>
                    <a:lnT cap="flat" cmpd="sng" w="9525">
                      <a:solidFill>
                        <a:srgbClr val="F4F4F4"/>
                      </a:solidFill>
                      <a:prstDash val="solid"/>
                      <a:round/>
                      <a:headEnd len="sm" w="sm" type="none"/>
                      <a:tailEnd len="sm" w="sm" type="none"/>
                    </a:lnT>
                    <a:lnB cap="flat" cmpd="sng" w="9525">
                      <a:solidFill>
                        <a:srgbClr val="F4F4F4"/>
                      </a:solidFill>
                      <a:prstDash val="solid"/>
                      <a:round/>
                      <a:headEnd len="sm" w="sm" type="none"/>
                      <a:tailEnd len="sm" w="sm" type="none"/>
                    </a:lnB>
                    <a:solidFill>
                      <a:srgbClr val="CFE2F3"/>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i="1" lang="it-IT" sz="900">
                          <a:solidFill>
                            <a:srgbClr val="333333"/>
                          </a:solidFill>
                          <a:latin typeface="Times New Roman"/>
                          <a:ea typeface="Times New Roman"/>
                          <a:cs typeface="Times New Roman"/>
                          <a:sym typeface="Times New Roman"/>
                        </a:rPr>
                        <a:t>100,00</a:t>
                      </a:r>
                      <a:endParaRPr i="1" sz="900" u="none" cap="none" strike="noStrike">
                        <a:solidFill>
                          <a:srgbClr val="333333"/>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900"/>
                        <a:buFont typeface="Arial"/>
                        <a:buNone/>
                      </a:pPr>
                      <a:r>
                        <a:t/>
                      </a:r>
                      <a:endParaRPr i="1" sz="900" u="none" cap="none" strike="noStrike">
                        <a:solidFill>
                          <a:srgbClr val="333333"/>
                        </a:solidFill>
                        <a:latin typeface="Times New Roman"/>
                        <a:ea typeface="Times New Roman"/>
                        <a:cs typeface="Times New Roman"/>
                        <a:sym typeface="Times New Roman"/>
                      </a:endParaRPr>
                    </a:p>
                  </a:txBody>
                  <a:tcPr marT="63500" marB="63500" marR="63500" marL="63500">
                    <a:lnL cap="flat" cmpd="sng" w="9525">
                      <a:solidFill>
                        <a:srgbClr val="F4F4F4"/>
                      </a:solidFill>
                      <a:prstDash val="solid"/>
                      <a:round/>
                      <a:headEnd len="sm" w="sm" type="none"/>
                      <a:tailEnd len="sm" w="sm" type="none"/>
                    </a:lnL>
                    <a:lnR cap="flat" cmpd="sng" w="9525">
                      <a:solidFill>
                        <a:srgbClr val="F4F4F4"/>
                      </a:solidFill>
                      <a:prstDash val="solid"/>
                      <a:round/>
                      <a:headEnd len="sm" w="sm" type="none"/>
                      <a:tailEnd len="sm" w="sm" type="none"/>
                    </a:lnR>
                    <a:lnT cap="flat" cmpd="sng" w="9525">
                      <a:solidFill>
                        <a:srgbClr val="F4F4F4"/>
                      </a:solidFill>
                      <a:prstDash val="solid"/>
                      <a:round/>
                      <a:headEnd len="sm" w="sm" type="none"/>
                      <a:tailEnd len="sm" w="sm" type="none"/>
                    </a:lnT>
                    <a:lnB cap="flat" cmpd="sng" w="9525">
                      <a:solidFill>
                        <a:srgbClr val="F4F4F4"/>
                      </a:solidFill>
                      <a:prstDash val="solid"/>
                      <a:round/>
                      <a:headEnd len="sm" w="sm" type="none"/>
                      <a:tailEnd len="sm" w="sm" type="none"/>
                    </a:lnB>
                    <a:solidFill>
                      <a:srgbClr val="CFE2F3"/>
                    </a:solidFill>
                  </a:tcPr>
                </a:tc>
              </a:tr>
              <a:tr h="14600">
                <a:tc vMerge="1"/>
                <a:tc vMerge="1"/>
                <a:tc rowSpan="5">
                  <a:txBody>
                    <a:bodyPr/>
                    <a:lstStyle/>
                    <a:p>
                      <a:pPr indent="0" lvl="0" marL="0" marR="0" rtl="0" algn="ctr">
                        <a:lnSpc>
                          <a:spcPct val="100000"/>
                        </a:lnSpc>
                        <a:spcBef>
                          <a:spcPts val="0"/>
                        </a:spcBef>
                        <a:spcAft>
                          <a:spcPts val="0"/>
                        </a:spcAft>
                        <a:buClr>
                          <a:srgbClr val="000000"/>
                        </a:buClr>
                        <a:buSzPts val="900"/>
                        <a:buFont typeface="Arial"/>
                        <a:buNone/>
                      </a:pPr>
                      <a:r>
                        <a:rPr i="1" lang="it-IT" sz="900" u="none" cap="none" strike="noStrike">
                          <a:solidFill>
                            <a:srgbClr val="333333"/>
                          </a:solidFill>
                          <a:latin typeface="Times New Roman"/>
                          <a:ea typeface="Times New Roman"/>
                          <a:cs typeface="Times New Roman"/>
                          <a:sym typeface="Times New Roman"/>
                        </a:rPr>
                        <a:t>1.2 Garantire la salute finanziaria dell’Agenzia</a:t>
                      </a:r>
                      <a:endParaRPr i="1" sz="900" u="none" cap="none" strike="noStrike">
                        <a:solidFill>
                          <a:srgbClr val="333333"/>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900"/>
                        <a:buFont typeface="Arial"/>
                        <a:buNone/>
                      </a:pPr>
                      <a:r>
                        <a:rPr i="1" lang="it-IT" sz="900" u="none" cap="none" strike="noStrike">
                          <a:solidFill>
                            <a:srgbClr val="333333"/>
                          </a:solidFill>
                          <a:latin typeface="Times New Roman"/>
                          <a:ea typeface="Times New Roman"/>
                          <a:cs typeface="Times New Roman"/>
                          <a:sym typeface="Times New Roman"/>
                        </a:rPr>
                        <a:t>(PESO 15%)</a:t>
                      </a:r>
                      <a:endParaRPr i="1" sz="900" u="none" cap="none" strike="noStrike">
                        <a:solidFill>
                          <a:srgbClr val="333333"/>
                        </a:solidFill>
                        <a:latin typeface="Times New Roman"/>
                        <a:ea typeface="Times New Roman"/>
                        <a:cs typeface="Times New Roman"/>
                        <a:sym typeface="Times New Roman"/>
                      </a:endParaRPr>
                    </a:p>
                  </a:txBody>
                  <a:tcPr marT="76200" marB="76200" marR="76200" marL="76200">
                    <a:lnL cap="flat" cmpd="sng" w="9525">
                      <a:solidFill>
                        <a:srgbClr val="F4F4F4"/>
                      </a:solidFill>
                      <a:prstDash val="solid"/>
                      <a:round/>
                      <a:headEnd len="sm" w="sm" type="none"/>
                      <a:tailEnd len="sm" w="sm" type="none"/>
                    </a:lnL>
                    <a:lnR cap="flat" cmpd="sng" w="9525">
                      <a:solidFill>
                        <a:srgbClr val="F4F4F4"/>
                      </a:solidFill>
                      <a:prstDash val="solid"/>
                      <a:round/>
                      <a:headEnd len="sm" w="sm" type="none"/>
                      <a:tailEnd len="sm" w="sm" type="none"/>
                    </a:lnR>
                    <a:lnT cap="flat" cmpd="sng" w="9525">
                      <a:solidFill>
                        <a:srgbClr val="F4F4F4"/>
                      </a:solidFill>
                      <a:prstDash val="solid"/>
                      <a:round/>
                      <a:headEnd len="sm" w="sm" type="none"/>
                      <a:tailEnd len="sm" w="sm" type="none"/>
                    </a:lnT>
                    <a:lnB cap="flat" cmpd="sng" w="9525">
                      <a:solidFill>
                        <a:srgbClr val="F4F4F4"/>
                      </a:solidFill>
                      <a:prstDash val="solid"/>
                      <a:round/>
                      <a:headEnd len="sm" w="sm" type="none"/>
                      <a:tailEnd len="sm" w="sm" type="none"/>
                    </a:lnB>
                    <a:solidFill>
                      <a:srgbClr val="CFE2F3"/>
                    </a:solidFill>
                  </a:tcPr>
                </a:tc>
                <a:tc rowSpan="5">
                  <a:txBody>
                    <a:bodyPr/>
                    <a:lstStyle/>
                    <a:p>
                      <a:pPr indent="0" lvl="0" marL="0" marR="0" rtl="0" algn="ctr">
                        <a:lnSpc>
                          <a:spcPct val="100000"/>
                        </a:lnSpc>
                        <a:spcBef>
                          <a:spcPts val="0"/>
                        </a:spcBef>
                        <a:spcAft>
                          <a:spcPts val="0"/>
                        </a:spcAft>
                        <a:buClr>
                          <a:srgbClr val="000000"/>
                        </a:buClr>
                        <a:buSzPts val="900"/>
                        <a:buFont typeface="Arial"/>
                        <a:buNone/>
                      </a:pPr>
                      <a:r>
                        <a:rPr i="1" lang="it-IT" sz="900" u="none" cap="none" strike="noStrike">
                          <a:solidFill>
                            <a:srgbClr val="333333"/>
                          </a:solidFill>
                          <a:latin typeface="Times New Roman"/>
                          <a:ea typeface="Times New Roman"/>
                          <a:cs typeface="Times New Roman"/>
                          <a:sym typeface="Times New Roman"/>
                        </a:rPr>
                        <a:t>9</a:t>
                      </a:r>
                      <a:r>
                        <a:rPr i="1" lang="it-IT" sz="900">
                          <a:solidFill>
                            <a:srgbClr val="333333"/>
                          </a:solidFill>
                          <a:latin typeface="Times New Roman"/>
                          <a:ea typeface="Times New Roman"/>
                          <a:cs typeface="Times New Roman"/>
                          <a:sym typeface="Times New Roman"/>
                        </a:rPr>
                        <a:t>9</a:t>
                      </a:r>
                      <a:r>
                        <a:rPr i="1" lang="it-IT" sz="900" u="none" cap="none" strike="noStrike">
                          <a:solidFill>
                            <a:srgbClr val="333333"/>
                          </a:solidFill>
                          <a:latin typeface="Times New Roman"/>
                          <a:ea typeface="Times New Roman"/>
                          <a:cs typeface="Times New Roman"/>
                          <a:sym typeface="Times New Roman"/>
                        </a:rPr>
                        <a:t>,</a:t>
                      </a:r>
                      <a:r>
                        <a:rPr i="1" lang="it-IT" sz="900">
                          <a:solidFill>
                            <a:srgbClr val="333333"/>
                          </a:solidFill>
                          <a:latin typeface="Times New Roman"/>
                          <a:ea typeface="Times New Roman"/>
                          <a:cs typeface="Times New Roman"/>
                          <a:sym typeface="Times New Roman"/>
                        </a:rPr>
                        <a:t>91</a:t>
                      </a:r>
                      <a:endParaRPr i="1" sz="900" u="none" cap="none" strike="noStrike">
                        <a:solidFill>
                          <a:srgbClr val="333333"/>
                        </a:solidFill>
                        <a:latin typeface="Times New Roman"/>
                        <a:ea typeface="Times New Roman"/>
                        <a:cs typeface="Times New Roman"/>
                        <a:sym typeface="Times New Roman"/>
                      </a:endParaRPr>
                    </a:p>
                  </a:txBody>
                  <a:tcPr marT="76200" marB="76200" marR="76200" marL="76200">
                    <a:lnL cap="flat" cmpd="sng" w="9525">
                      <a:solidFill>
                        <a:srgbClr val="F4F4F4"/>
                      </a:solidFill>
                      <a:prstDash val="solid"/>
                      <a:round/>
                      <a:headEnd len="sm" w="sm" type="none"/>
                      <a:tailEnd len="sm" w="sm" type="none"/>
                    </a:lnL>
                    <a:lnR cap="flat" cmpd="sng" w="9525">
                      <a:solidFill>
                        <a:srgbClr val="F4F4F4"/>
                      </a:solidFill>
                      <a:prstDash val="solid"/>
                      <a:round/>
                      <a:headEnd len="sm" w="sm" type="none"/>
                      <a:tailEnd len="sm" w="sm" type="none"/>
                    </a:lnR>
                    <a:lnT cap="flat" cmpd="sng" w="9525">
                      <a:solidFill>
                        <a:srgbClr val="F4F4F4"/>
                      </a:solidFill>
                      <a:prstDash val="solid"/>
                      <a:round/>
                      <a:headEnd len="sm" w="sm" type="none"/>
                      <a:tailEnd len="sm" w="sm" type="none"/>
                    </a:lnT>
                    <a:lnB cap="flat" cmpd="sng" w="9525">
                      <a:solidFill>
                        <a:srgbClr val="F4F4F4"/>
                      </a:solidFill>
                      <a:prstDash val="solid"/>
                      <a:round/>
                      <a:headEnd len="sm" w="sm" type="none"/>
                      <a:tailEnd len="sm" w="sm" type="none"/>
                    </a:lnB>
                    <a:solidFill>
                      <a:srgbClr val="CFE2F3"/>
                    </a:solidFill>
                  </a:tcPr>
                </a:tc>
              </a:tr>
              <a:tr h="14600">
                <a:tc vMerge="1"/>
                <a:tc vMerge="1"/>
                <a:tc vMerge="1"/>
                <a:tc vMerge="1"/>
              </a:tr>
              <a:tr h="207250">
                <a:tc vMerge="1"/>
                <a:tc vMerge="1"/>
                <a:tc vMerge="1"/>
                <a:tc vMerge="1"/>
              </a:tr>
              <a:tr h="14600">
                <a:tc vMerge="1"/>
                <a:tc vMerge="1"/>
                <a:tc vMerge="1"/>
                <a:tc vMerge="1"/>
              </a:tr>
              <a:tr h="209500">
                <a:tc vMerge="1"/>
                <a:tc vMerge="1"/>
                <a:tc vMerge="1"/>
                <a:tc vMerge="1"/>
              </a:tr>
              <a:tr h="124350">
                <a:tc vMerge="1"/>
                <a:tc vMerge="1"/>
                <a:tc rowSpan="3">
                  <a:txBody>
                    <a:bodyPr/>
                    <a:lstStyle/>
                    <a:p>
                      <a:pPr indent="0" lvl="0" marL="0" marR="0" rtl="0" algn="ctr">
                        <a:lnSpc>
                          <a:spcPct val="100000"/>
                        </a:lnSpc>
                        <a:spcBef>
                          <a:spcPts val="0"/>
                        </a:spcBef>
                        <a:spcAft>
                          <a:spcPts val="0"/>
                        </a:spcAft>
                        <a:buClr>
                          <a:srgbClr val="000000"/>
                        </a:buClr>
                        <a:buSzPts val="900"/>
                        <a:buFont typeface="Arial"/>
                        <a:buNone/>
                      </a:pPr>
                      <a:r>
                        <a:rPr i="1" lang="it-IT" sz="900" u="none" cap="none" strike="noStrike">
                          <a:solidFill>
                            <a:srgbClr val="333333"/>
                          </a:solidFill>
                          <a:latin typeface="Times New Roman"/>
                          <a:ea typeface="Times New Roman"/>
                          <a:cs typeface="Times New Roman"/>
                          <a:sym typeface="Times New Roman"/>
                        </a:rPr>
                        <a:t>1.3 Garantire l’efficienza nell_impiego delle risorse, con particolare riferimento al contenimento e alla riduzione dei costi, nonché all_ottimizzazione dei tempi dei procedimenti amministrativi</a:t>
                      </a:r>
                      <a:endParaRPr i="1" sz="900" u="none" cap="none" strike="noStrike">
                        <a:solidFill>
                          <a:srgbClr val="333333"/>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900"/>
                        <a:buFont typeface="Arial"/>
                        <a:buNone/>
                      </a:pPr>
                      <a:r>
                        <a:rPr i="1" lang="it-IT" sz="900" u="none" cap="none" strike="noStrike">
                          <a:solidFill>
                            <a:srgbClr val="333333"/>
                          </a:solidFill>
                          <a:latin typeface="Times New Roman"/>
                          <a:ea typeface="Times New Roman"/>
                          <a:cs typeface="Times New Roman"/>
                          <a:sym typeface="Times New Roman"/>
                        </a:rPr>
                        <a:t>(PESO 15%)</a:t>
                      </a:r>
                      <a:endParaRPr i="1" sz="900" u="none" cap="none" strike="noStrike">
                        <a:solidFill>
                          <a:srgbClr val="333333"/>
                        </a:solidFill>
                        <a:latin typeface="Times New Roman"/>
                        <a:ea typeface="Times New Roman"/>
                        <a:cs typeface="Times New Roman"/>
                        <a:sym typeface="Times New Roman"/>
                      </a:endParaRPr>
                    </a:p>
                  </a:txBody>
                  <a:tcPr marT="76200" marB="76200" marR="76200" marL="76200">
                    <a:lnL cap="flat" cmpd="sng" w="9525">
                      <a:solidFill>
                        <a:srgbClr val="F4F4F4"/>
                      </a:solidFill>
                      <a:prstDash val="solid"/>
                      <a:round/>
                      <a:headEnd len="sm" w="sm" type="none"/>
                      <a:tailEnd len="sm" w="sm" type="none"/>
                    </a:lnL>
                    <a:lnR cap="flat" cmpd="sng" w="9525">
                      <a:solidFill>
                        <a:srgbClr val="F4F4F4"/>
                      </a:solidFill>
                      <a:prstDash val="solid"/>
                      <a:round/>
                      <a:headEnd len="sm" w="sm" type="none"/>
                      <a:tailEnd len="sm" w="sm" type="none"/>
                    </a:lnR>
                    <a:lnT cap="flat" cmpd="sng" w="9525">
                      <a:solidFill>
                        <a:srgbClr val="F4F4F4"/>
                      </a:solidFill>
                      <a:prstDash val="solid"/>
                      <a:round/>
                      <a:headEnd len="sm" w="sm" type="none"/>
                      <a:tailEnd len="sm" w="sm" type="none"/>
                    </a:lnT>
                    <a:lnB cap="flat" cmpd="sng" w="9525">
                      <a:solidFill>
                        <a:srgbClr val="F4F4F4"/>
                      </a:solidFill>
                      <a:prstDash val="solid"/>
                      <a:round/>
                      <a:headEnd len="sm" w="sm" type="none"/>
                      <a:tailEnd len="sm" w="sm" type="none"/>
                    </a:lnB>
                    <a:solidFill>
                      <a:srgbClr val="CFE2F3"/>
                    </a:solidFill>
                  </a:tcPr>
                </a:tc>
                <a:tc rowSpan="3">
                  <a:txBody>
                    <a:bodyPr/>
                    <a:lstStyle/>
                    <a:p>
                      <a:pPr indent="0" lvl="0" marL="0" marR="0" rtl="0" algn="ctr">
                        <a:lnSpc>
                          <a:spcPct val="100000"/>
                        </a:lnSpc>
                        <a:spcBef>
                          <a:spcPts val="0"/>
                        </a:spcBef>
                        <a:spcAft>
                          <a:spcPts val="0"/>
                        </a:spcAft>
                        <a:buClr>
                          <a:srgbClr val="000000"/>
                        </a:buClr>
                        <a:buSzPts val="900"/>
                        <a:buFont typeface="Arial"/>
                        <a:buNone/>
                      </a:pPr>
                      <a:r>
                        <a:rPr i="1" lang="it-IT" sz="900" u="none" cap="none" strike="noStrike">
                          <a:solidFill>
                            <a:srgbClr val="333333"/>
                          </a:solidFill>
                          <a:latin typeface="Times New Roman"/>
                          <a:ea typeface="Times New Roman"/>
                          <a:cs typeface="Times New Roman"/>
                          <a:sym typeface="Times New Roman"/>
                        </a:rPr>
                        <a:t>100,00</a:t>
                      </a:r>
                      <a:endParaRPr i="1" sz="900" u="none" cap="none" strike="noStrike">
                        <a:solidFill>
                          <a:srgbClr val="333333"/>
                        </a:solidFill>
                        <a:latin typeface="Times New Roman"/>
                        <a:ea typeface="Times New Roman"/>
                        <a:cs typeface="Times New Roman"/>
                        <a:sym typeface="Times New Roman"/>
                      </a:endParaRPr>
                    </a:p>
                  </a:txBody>
                  <a:tcPr marT="76200" marB="76200" marR="76200" marL="76200">
                    <a:lnL cap="flat" cmpd="sng" w="9525">
                      <a:solidFill>
                        <a:srgbClr val="F4F4F4"/>
                      </a:solidFill>
                      <a:prstDash val="solid"/>
                      <a:round/>
                      <a:headEnd len="sm" w="sm" type="none"/>
                      <a:tailEnd len="sm" w="sm" type="none"/>
                    </a:lnL>
                    <a:lnR cap="flat" cmpd="sng" w="9525">
                      <a:solidFill>
                        <a:srgbClr val="F4F4F4"/>
                      </a:solidFill>
                      <a:prstDash val="solid"/>
                      <a:round/>
                      <a:headEnd len="sm" w="sm" type="none"/>
                      <a:tailEnd len="sm" w="sm" type="none"/>
                    </a:lnR>
                    <a:lnT cap="flat" cmpd="sng" w="9525">
                      <a:solidFill>
                        <a:srgbClr val="F4F4F4"/>
                      </a:solidFill>
                      <a:prstDash val="solid"/>
                      <a:round/>
                      <a:headEnd len="sm" w="sm" type="none"/>
                      <a:tailEnd len="sm" w="sm" type="none"/>
                    </a:lnT>
                    <a:lnB cap="flat" cmpd="sng" w="9525">
                      <a:solidFill>
                        <a:srgbClr val="F4F4F4"/>
                      </a:solidFill>
                      <a:prstDash val="solid"/>
                      <a:round/>
                      <a:headEnd len="sm" w="sm" type="none"/>
                      <a:tailEnd len="sm" w="sm" type="none"/>
                    </a:lnB>
                    <a:solidFill>
                      <a:srgbClr val="CFE2F3"/>
                    </a:solidFill>
                  </a:tcPr>
                </a:tc>
              </a:tr>
              <a:tr h="121625">
                <a:tc vMerge="1"/>
                <a:tc vMerge="1"/>
                <a:tc vMerge="1"/>
                <a:tc vMerge="1"/>
              </a:tr>
              <a:tr h="484325">
                <a:tc vMerge="1"/>
                <a:tc vMerge="1"/>
                <a:tc vMerge="1"/>
                <a:tc vMerge="1"/>
              </a:tr>
              <a:tr h="248725">
                <a:tc vMerge="1"/>
                <a:tc vMerge="1"/>
                <a:tc rowSpan="5">
                  <a:txBody>
                    <a:bodyPr/>
                    <a:lstStyle/>
                    <a:p>
                      <a:pPr indent="0" lvl="0" marL="0" marR="0" rtl="0" algn="ctr">
                        <a:lnSpc>
                          <a:spcPct val="100000"/>
                        </a:lnSpc>
                        <a:spcBef>
                          <a:spcPts val="0"/>
                        </a:spcBef>
                        <a:spcAft>
                          <a:spcPts val="0"/>
                        </a:spcAft>
                        <a:buClr>
                          <a:srgbClr val="000000"/>
                        </a:buClr>
                        <a:buSzPts val="900"/>
                        <a:buFont typeface="Arial"/>
                        <a:buNone/>
                      </a:pPr>
                      <a:r>
                        <a:rPr i="1" lang="it-IT" sz="900" u="none" cap="none" strike="noStrike">
                          <a:solidFill>
                            <a:srgbClr val="333333"/>
                          </a:solidFill>
                          <a:latin typeface="Times New Roman"/>
                          <a:ea typeface="Times New Roman"/>
                          <a:cs typeface="Times New Roman"/>
                          <a:sym typeface="Times New Roman"/>
                        </a:rPr>
                        <a:t>1.4 - Garantire un’adeguata attività di controllo nel rispetto della normativa di riferimento</a:t>
                      </a:r>
                      <a:endParaRPr i="1" sz="900" u="none" cap="none" strike="noStrike">
                        <a:solidFill>
                          <a:srgbClr val="333333"/>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900"/>
                        <a:buFont typeface="Arial"/>
                        <a:buNone/>
                      </a:pPr>
                      <a:r>
                        <a:rPr i="1" lang="it-IT" sz="900" u="none" cap="none" strike="noStrike">
                          <a:solidFill>
                            <a:srgbClr val="333333"/>
                          </a:solidFill>
                          <a:latin typeface="Times New Roman"/>
                          <a:ea typeface="Times New Roman"/>
                          <a:cs typeface="Times New Roman"/>
                          <a:sym typeface="Times New Roman"/>
                        </a:rPr>
                        <a:t>(PESO 10%)</a:t>
                      </a:r>
                      <a:endParaRPr i="1" sz="900" u="none" cap="none" strike="noStrike">
                        <a:solidFill>
                          <a:srgbClr val="333333"/>
                        </a:solidFill>
                        <a:latin typeface="Times New Roman"/>
                        <a:ea typeface="Times New Roman"/>
                        <a:cs typeface="Times New Roman"/>
                        <a:sym typeface="Times New Roman"/>
                      </a:endParaRPr>
                    </a:p>
                  </a:txBody>
                  <a:tcPr marT="76200" marB="76200" marR="76200" marL="76200">
                    <a:lnL cap="flat" cmpd="sng" w="9525">
                      <a:solidFill>
                        <a:srgbClr val="F4F4F4"/>
                      </a:solidFill>
                      <a:prstDash val="solid"/>
                      <a:round/>
                      <a:headEnd len="sm" w="sm" type="none"/>
                      <a:tailEnd len="sm" w="sm" type="none"/>
                    </a:lnL>
                    <a:lnR cap="flat" cmpd="sng" w="9525">
                      <a:solidFill>
                        <a:srgbClr val="F4F4F4"/>
                      </a:solidFill>
                      <a:prstDash val="solid"/>
                      <a:round/>
                      <a:headEnd len="sm" w="sm" type="none"/>
                      <a:tailEnd len="sm" w="sm" type="none"/>
                    </a:lnR>
                    <a:lnT cap="flat" cmpd="sng" w="9525">
                      <a:solidFill>
                        <a:srgbClr val="F4F4F4"/>
                      </a:solidFill>
                      <a:prstDash val="solid"/>
                      <a:round/>
                      <a:headEnd len="sm" w="sm" type="none"/>
                      <a:tailEnd len="sm" w="sm" type="none"/>
                    </a:lnT>
                    <a:lnB cap="flat" cmpd="sng" w="9525">
                      <a:solidFill>
                        <a:srgbClr val="F4F4F4"/>
                      </a:solidFill>
                      <a:prstDash val="solid"/>
                      <a:round/>
                      <a:headEnd len="sm" w="sm" type="none"/>
                      <a:tailEnd len="sm" w="sm" type="none"/>
                    </a:lnB>
                    <a:solidFill>
                      <a:srgbClr val="CFE2F3"/>
                    </a:solidFill>
                  </a:tcPr>
                </a:tc>
                <a:tc rowSpan="5">
                  <a:txBody>
                    <a:bodyPr/>
                    <a:lstStyle/>
                    <a:p>
                      <a:pPr indent="0" lvl="0" marL="0" marR="0" rtl="0" algn="ctr">
                        <a:lnSpc>
                          <a:spcPct val="100000"/>
                        </a:lnSpc>
                        <a:spcBef>
                          <a:spcPts val="0"/>
                        </a:spcBef>
                        <a:spcAft>
                          <a:spcPts val="0"/>
                        </a:spcAft>
                        <a:buClr>
                          <a:srgbClr val="000000"/>
                        </a:buClr>
                        <a:buSzPts val="900"/>
                        <a:buFont typeface="Arial"/>
                        <a:buNone/>
                      </a:pPr>
                      <a:r>
                        <a:rPr i="1" lang="it-IT" sz="900" u="none" cap="none" strike="noStrike">
                          <a:solidFill>
                            <a:srgbClr val="333333"/>
                          </a:solidFill>
                          <a:latin typeface="Times New Roman"/>
                          <a:ea typeface="Times New Roman"/>
                          <a:cs typeface="Times New Roman"/>
                          <a:sym typeface="Times New Roman"/>
                        </a:rPr>
                        <a:t>9</a:t>
                      </a:r>
                      <a:r>
                        <a:rPr i="1" lang="it-IT" sz="900">
                          <a:solidFill>
                            <a:srgbClr val="333333"/>
                          </a:solidFill>
                          <a:latin typeface="Times New Roman"/>
                          <a:ea typeface="Times New Roman"/>
                          <a:cs typeface="Times New Roman"/>
                          <a:sym typeface="Times New Roman"/>
                        </a:rPr>
                        <a:t>0,75</a:t>
                      </a:r>
                      <a:endParaRPr i="1" sz="900" u="none" cap="none" strike="noStrike">
                        <a:solidFill>
                          <a:srgbClr val="333333"/>
                        </a:solidFill>
                        <a:latin typeface="Times New Roman"/>
                        <a:ea typeface="Times New Roman"/>
                        <a:cs typeface="Times New Roman"/>
                        <a:sym typeface="Times New Roman"/>
                      </a:endParaRPr>
                    </a:p>
                  </a:txBody>
                  <a:tcPr marT="76200" marB="76200" marR="76200" marL="76200">
                    <a:lnL cap="flat" cmpd="sng" w="9525">
                      <a:solidFill>
                        <a:srgbClr val="F4F4F4"/>
                      </a:solidFill>
                      <a:prstDash val="solid"/>
                      <a:round/>
                      <a:headEnd len="sm" w="sm" type="none"/>
                      <a:tailEnd len="sm" w="sm" type="none"/>
                    </a:lnL>
                    <a:lnR cap="flat" cmpd="sng" w="9525">
                      <a:solidFill>
                        <a:srgbClr val="F4F4F4"/>
                      </a:solidFill>
                      <a:prstDash val="solid"/>
                      <a:round/>
                      <a:headEnd len="sm" w="sm" type="none"/>
                      <a:tailEnd len="sm" w="sm" type="none"/>
                    </a:lnR>
                    <a:lnT cap="flat" cmpd="sng" w="9525">
                      <a:solidFill>
                        <a:srgbClr val="F4F4F4"/>
                      </a:solidFill>
                      <a:prstDash val="solid"/>
                      <a:round/>
                      <a:headEnd len="sm" w="sm" type="none"/>
                      <a:tailEnd len="sm" w="sm" type="none"/>
                    </a:lnT>
                    <a:lnB cap="flat" cmpd="sng" w="9525">
                      <a:solidFill>
                        <a:srgbClr val="F4F4F4"/>
                      </a:solidFill>
                      <a:prstDash val="solid"/>
                      <a:round/>
                      <a:headEnd len="sm" w="sm" type="none"/>
                      <a:tailEnd len="sm" w="sm" type="none"/>
                    </a:lnB>
                    <a:solidFill>
                      <a:srgbClr val="CFE2F3"/>
                    </a:solidFill>
                  </a:tcPr>
                </a:tc>
              </a:tr>
              <a:tr h="0">
                <a:tc vMerge="1"/>
                <a:tc vMerge="1"/>
                <a:tc vMerge="1"/>
                <a:tc vMerge="1"/>
              </a:tr>
              <a:tr h="248725">
                <a:tc vMerge="1"/>
                <a:tc vMerge="1"/>
                <a:tc vMerge="1"/>
                <a:tc vMerge="1"/>
              </a:tr>
              <a:tr h="248725">
                <a:tc vMerge="1"/>
                <a:tc vMerge="1"/>
                <a:tc vMerge="1"/>
                <a:tc vMerge="1"/>
              </a:tr>
              <a:tr h="104175">
                <a:tc vMerge="1"/>
                <a:tc vMerge="1"/>
                <a:tc vMerge="1"/>
                <a:tc vMerge="1"/>
              </a:tr>
              <a:tr h="414525">
                <a:tc vMerge="1"/>
                <a:tc vMerge="1"/>
                <a:tc rowSpan="2">
                  <a:txBody>
                    <a:bodyPr/>
                    <a:lstStyle/>
                    <a:p>
                      <a:pPr indent="0" lvl="0" marL="0" marR="0" rtl="0" algn="ctr">
                        <a:lnSpc>
                          <a:spcPct val="100000"/>
                        </a:lnSpc>
                        <a:spcBef>
                          <a:spcPts val="0"/>
                        </a:spcBef>
                        <a:spcAft>
                          <a:spcPts val="0"/>
                        </a:spcAft>
                        <a:buClr>
                          <a:srgbClr val="000000"/>
                        </a:buClr>
                        <a:buSzPts val="900"/>
                        <a:buFont typeface="Arial"/>
                        <a:buNone/>
                      </a:pPr>
                      <a:r>
                        <a:rPr i="1" lang="it-IT" sz="900" u="none" cap="none" strike="noStrike">
                          <a:solidFill>
                            <a:srgbClr val="333333"/>
                          </a:solidFill>
                          <a:latin typeface="Times New Roman"/>
                          <a:ea typeface="Times New Roman"/>
                          <a:cs typeface="Times New Roman"/>
                          <a:sym typeface="Times New Roman"/>
                        </a:rPr>
                        <a:t>1.5 Garantire una comunicazione efficace anche in rapporto alla trasparenza, all_integrità ed all_anticorruzione</a:t>
                      </a:r>
                      <a:endParaRPr i="1" sz="900" u="none" cap="none" strike="noStrike">
                        <a:solidFill>
                          <a:srgbClr val="333333"/>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900"/>
                        <a:buFont typeface="Arial"/>
                        <a:buNone/>
                      </a:pPr>
                      <a:r>
                        <a:rPr i="1" lang="it-IT" sz="900" u="none" cap="none" strike="noStrike">
                          <a:solidFill>
                            <a:srgbClr val="333333"/>
                          </a:solidFill>
                          <a:latin typeface="Times New Roman"/>
                          <a:ea typeface="Times New Roman"/>
                          <a:cs typeface="Times New Roman"/>
                          <a:sym typeface="Times New Roman"/>
                        </a:rPr>
                        <a:t>(PESO 15%)</a:t>
                      </a:r>
                      <a:endParaRPr i="1" sz="900" u="none" cap="none" strike="noStrike">
                        <a:solidFill>
                          <a:srgbClr val="333333"/>
                        </a:solidFill>
                        <a:latin typeface="Times New Roman"/>
                        <a:ea typeface="Times New Roman"/>
                        <a:cs typeface="Times New Roman"/>
                        <a:sym typeface="Times New Roman"/>
                      </a:endParaRPr>
                    </a:p>
                  </a:txBody>
                  <a:tcPr marT="76200" marB="76200" marR="76200" marL="76200">
                    <a:lnL cap="flat" cmpd="sng" w="9525">
                      <a:solidFill>
                        <a:srgbClr val="F4F4F4"/>
                      </a:solidFill>
                      <a:prstDash val="solid"/>
                      <a:round/>
                      <a:headEnd len="sm" w="sm" type="none"/>
                      <a:tailEnd len="sm" w="sm" type="none"/>
                    </a:lnL>
                    <a:lnR cap="flat" cmpd="sng" w="9525">
                      <a:solidFill>
                        <a:srgbClr val="F4F4F4"/>
                      </a:solidFill>
                      <a:prstDash val="solid"/>
                      <a:round/>
                      <a:headEnd len="sm" w="sm" type="none"/>
                      <a:tailEnd len="sm" w="sm" type="none"/>
                    </a:lnR>
                    <a:lnT cap="flat" cmpd="sng" w="9525">
                      <a:solidFill>
                        <a:srgbClr val="F4F4F4"/>
                      </a:solidFill>
                      <a:prstDash val="solid"/>
                      <a:round/>
                      <a:headEnd len="sm" w="sm" type="none"/>
                      <a:tailEnd len="sm" w="sm" type="none"/>
                    </a:lnT>
                    <a:lnB cap="flat" cmpd="sng" w="9525">
                      <a:solidFill>
                        <a:srgbClr val="F4F4F4"/>
                      </a:solidFill>
                      <a:prstDash val="solid"/>
                      <a:round/>
                      <a:headEnd len="sm" w="sm" type="none"/>
                      <a:tailEnd len="sm" w="sm" type="none"/>
                    </a:lnB>
                    <a:solidFill>
                      <a:srgbClr val="CFE2F3"/>
                    </a:solidFill>
                  </a:tcPr>
                </a:tc>
                <a:tc rowSpan="2">
                  <a:txBody>
                    <a:bodyPr/>
                    <a:lstStyle/>
                    <a:p>
                      <a:pPr indent="0" lvl="0" marL="0" marR="0" rtl="0" algn="ctr">
                        <a:lnSpc>
                          <a:spcPct val="100000"/>
                        </a:lnSpc>
                        <a:spcBef>
                          <a:spcPts val="0"/>
                        </a:spcBef>
                        <a:spcAft>
                          <a:spcPts val="0"/>
                        </a:spcAft>
                        <a:buClr>
                          <a:srgbClr val="000000"/>
                        </a:buClr>
                        <a:buSzPts val="900"/>
                        <a:buFont typeface="Arial"/>
                        <a:buNone/>
                      </a:pPr>
                      <a:r>
                        <a:rPr i="1" lang="it-IT" sz="900" u="none" cap="none" strike="noStrike">
                          <a:solidFill>
                            <a:srgbClr val="333333"/>
                          </a:solidFill>
                          <a:latin typeface="Times New Roman"/>
                          <a:ea typeface="Times New Roman"/>
                          <a:cs typeface="Times New Roman"/>
                          <a:sym typeface="Times New Roman"/>
                        </a:rPr>
                        <a:t>100,00</a:t>
                      </a:r>
                      <a:endParaRPr i="1" sz="900" u="none" cap="none" strike="noStrike">
                        <a:solidFill>
                          <a:srgbClr val="333333"/>
                        </a:solidFill>
                        <a:latin typeface="Times New Roman"/>
                        <a:ea typeface="Times New Roman"/>
                        <a:cs typeface="Times New Roman"/>
                        <a:sym typeface="Times New Roman"/>
                      </a:endParaRPr>
                    </a:p>
                  </a:txBody>
                  <a:tcPr marT="76200" marB="76200" marR="76200" marL="76200">
                    <a:lnL cap="flat" cmpd="sng" w="9525">
                      <a:solidFill>
                        <a:srgbClr val="F4F4F4"/>
                      </a:solidFill>
                      <a:prstDash val="solid"/>
                      <a:round/>
                      <a:headEnd len="sm" w="sm" type="none"/>
                      <a:tailEnd len="sm" w="sm" type="none"/>
                    </a:lnL>
                    <a:lnR cap="flat" cmpd="sng" w="9525">
                      <a:solidFill>
                        <a:srgbClr val="F4F4F4"/>
                      </a:solidFill>
                      <a:prstDash val="solid"/>
                      <a:round/>
                      <a:headEnd len="sm" w="sm" type="none"/>
                      <a:tailEnd len="sm" w="sm" type="none"/>
                    </a:lnR>
                    <a:lnT cap="flat" cmpd="sng" w="9525">
                      <a:solidFill>
                        <a:srgbClr val="F4F4F4"/>
                      </a:solidFill>
                      <a:prstDash val="solid"/>
                      <a:round/>
                      <a:headEnd len="sm" w="sm" type="none"/>
                      <a:tailEnd len="sm" w="sm" type="none"/>
                    </a:lnT>
                    <a:lnB cap="flat" cmpd="sng" w="9525">
                      <a:solidFill>
                        <a:srgbClr val="F4F4F4"/>
                      </a:solidFill>
                      <a:prstDash val="solid"/>
                      <a:round/>
                      <a:headEnd len="sm" w="sm" type="none"/>
                      <a:tailEnd len="sm" w="sm" type="none"/>
                    </a:lnB>
                    <a:solidFill>
                      <a:srgbClr val="CFE2F3"/>
                    </a:solidFill>
                  </a:tcPr>
                </a:tc>
              </a:tr>
              <a:tr h="172900">
                <a:tc vMerge="1"/>
                <a:tc vMerge="1"/>
                <a:tc vMerge="1"/>
                <a:tc vMerge="1"/>
              </a:tr>
              <a:tr h="414525">
                <a:tc vMerge="1"/>
                <a:tc vMerge="1"/>
                <a:tc rowSpan="2">
                  <a:txBody>
                    <a:bodyPr/>
                    <a:lstStyle/>
                    <a:p>
                      <a:pPr indent="0" lvl="0" marL="0" marR="0" rtl="0" algn="ctr">
                        <a:lnSpc>
                          <a:spcPct val="100000"/>
                        </a:lnSpc>
                        <a:spcBef>
                          <a:spcPts val="0"/>
                        </a:spcBef>
                        <a:spcAft>
                          <a:spcPts val="0"/>
                        </a:spcAft>
                        <a:buClr>
                          <a:srgbClr val="000000"/>
                        </a:buClr>
                        <a:buSzPts val="900"/>
                        <a:buFont typeface="Arial"/>
                        <a:buNone/>
                      </a:pPr>
                      <a:r>
                        <a:rPr i="1" lang="it-IT" sz="900" u="none" cap="none" strike="noStrike">
                          <a:solidFill>
                            <a:srgbClr val="333333"/>
                          </a:solidFill>
                          <a:latin typeface="Times New Roman"/>
                          <a:ea typeface="Times New Roman"/>
                          <a:cs typeface="Times New Roman"/>
                          <a:sym typeface="Times New Roman"/>
                        </a:rPr>
                        <a:t>1.6 - Garantire un’adeguata attività di monitoraggio anche in rapporto alla trasparenza ed all’integrità</a:t>
                      </a:r>
                      <a:endParaRPr i="1" sz="900" u="none" cap="none" strike="noStrike">
                        <a:solidFill>
                          <a:srgbClr val="333333"/>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900"/>
                        <a:buFont typeface="Arial"/>
                        <a:buNone/>
                      </a:pPr>
                      <a:r>
                        <a:rPr i="1" lang="it-IT" sz="900" u="none" cap="none" strike="noStrike">
                          <a:solidFill>
                            <a:srgbClr val="333333"/>
                          </a:solidFill>
                          <a:latin typeface="Times New Roman"/>
                          <a:ea typeface="Times New Roman"/>
                          <a:cs typeface="Times New Roman"/>
                          <a:sym typeface="Times New Roman"/>
                        </a:rPr>
                        <a:t>(PESO 15%)</a:t>
                      </a:r>
                      <a:endParaRPr i="1" sz="900" u="none" cap="none" strike="noStrike">
                        <a:solidFill>
                          <a:srgbClr val="333333"/>
                        </a:solidFill>
                        <a:latin typeface="Times New Roman"/>
                        <a:ea typeface="Times New Roman"/>
                        <a:cs typeface="Times New Roman"/>
                        <a:sym typeface="Times New Roman"/>
                      </a:endParaRPr>
                    </a:p>
                  </a:txBody>
                  <a:tcPr marT="76200" marB="76200" marR="76200" marL="76200">
                    <a:lnL cap="flat" cmpd="sng" w="9525">
                      <a:solidFill>
                        <a:srgbClr val="F4F4F4"/>
                      </a:solidFill>
                      <a:prstDash val="solid"/>
                      <a:round/>
                      <a:headEnd len="sm" w="sm" type="none"/>
                      <a:tailEnd len="sm" w="sm" type="none"/>
                    </a:lnL>
                    <a:lnR cap="flat" cmpd="sng" w="9525">
                      <a:solidFill>
                        <a:srgbClr val="F4F4F4"/>
                      </a:solidFill>
                      <a:prstDash val="solid"/>
                      <a:round/>
                      <a:headEnd len="sm" w="sm" type="none"/>
                      <a:tailEnd len="sm" w="sm" type="none"/>
                    </a:lnR>
                    <a:lnT cap="flat" cmpd="sng" w="9525">
                      <a:solidFill>
                        <a:srgbClr val="F4F4F4"/>
                      </a:solidFill>
                      <a:prstDash val="solid"/>
                      <a:round/>
                      <a:headEnd len="sm" w="sm" type="none"/>
                      <a:tailEnd len="sm" w="sm" type="none"/>
                    </a:lnT>
                    <a:lnB cap="flat" cmpd="sng" w="9525">
                      <a:solidFill>
                        <a:srgbClr val="F4F4F4"/>
                      </a:solidFill>
                      <a:prstDash val="solid"/>
                      <a:round/>
                      <a:headEnd len="sm" w="sm" type="none"/>
                      <a:tailEnd len="sm" w="sm" type="none"/>
                    </a:lnB>
                    <a:solidFill>
                      <a:srgbClr val="CFE2F3"/>
                    </a:solidFill>
                  </a:tcPr>
                </a:tc>
                <a:tc rowSpan="2">
                  <a:txBody>
                    <a:bodyPr/>
                    <a:lstStyle/>
                    <a:p>
                      <a:pPr indent="0" lvl="0" marL="0" marR="0" rtl="0" algn="ctr">
                        <a:lnSpc>
                          <a:spcPct val="100000"/>
                        </a:lnSpc>
                        <a:spcBef>
                          <a:spcPts val="0"/>
                        </a:spcBef>
                        <a:spcAft>
                          <a:spcPts val="0"/>
                        </a:spcAft>
                        <a:buClr>
                          <a:srgbClr val="000000"/>
                        </a:buClr>
                        <a:buSzPts val="900"/>
                        <a:buFont typeface="Arial"/>
                        <a:buNone/>
                      </a:pPr>
                      <a:r>
                        <a:rPr i="1" lang="it-IT" sz="900" u="none" cap="none" strike="noStrike">
                          <a:solidFill>
                            <a:srgbClr val="333333"/>
                          </a:solidFill>
                          <a:latin typeface="Times New Roman"/>
                          <a:ea typeface="Times New Roman"/>
                          <a:cs typeface="Times New Roman"/>
                          <a:sym typeface="Times New Roman"/>
                        </a:rPr>
                        <a:t>80,</a:t>
                      </a:r>
                      <a:r>
                        <a:rPr i="1" lang="it-IT" sz="900">
                          <a:solidFill>
                            <a:srgbClr val="333333"/>
                          </a:solidFill>
                          <a:latin typeface="Times New Roman"/>
                          <a:ea typeface="Times New Roman"/>
                          <a:cs typeface="Times New Roman"/>
                          <a:sym typeface="Times New Roman"/>
                        </a:rPr>
                        <a:t>43</a:t>
                      </a:r>
                      <a:endParaRPr i="1" sz="900" u="none" cap="none" strike="noStrike">
                        <a:solidFill>
                          <a:srgbClr val="333333"/>
                        </a:solidFill>
                        <a:latin typeface="Times New Roman"/>
                        <a:ea typeface="Times New Roman"/>
                        <a:cs typeface="Times New Roman"/>
                        <a:sym typeface="Times New Roman"/>
                      </a:endParaRPr>
                    </a:p>
                  </a:txBody>
                  <a:tcPr marT="76200" marB="76200" marR="76200" marL="76200">
                    <a:lnL cap="flat" cmpd="sng" w="9525">
                      <a:solidFill>
                        <a:srgbClr val="F4F4F4"/>
                      </a:solidFill>
                      <a:prstDash val="solid"/>
                      <a:round/>
                      <a:headEnd len="sm" w="sm" type="none"/>
                      <a:tailEnd len="sm" w="sm" type="none"/>
                    </a:lnL>
                    <a:lnR cap="flat" cmpd="sng" w="9525">
                      <a:solidFill>
                        <a:srgbClr val="F4F4F4"/>
                      </a:solidFill>
                      <a:prstDash val="solid"/>
                      <a:round/>
                      <a:headEnd len="sm" w="sm" type="none"/>
                      <a:tailEnd len="sm" w="sm" type="none"/>
                    </a:lnR>
                    <a:lnT cap="flat" cmpd="sng" w="9525">
                      <a:solidFill>
                        <a:srgbClr val="F4F4F4"/>
                      </a:solidFill>
                      <a:prstDash val="solid"/>
                      <a:round/>
                      <a:headEnd len="sm" w="sm" type="none"/>
                      <a:tailEnd len="sm" w="sm" type="none"/>
                    </a:lnT>
                    <a:lnB cap="flat" cmpd="sng" w="9525">
                      <a:solidFill>
                        <a:srgbClr val="F4F4F4"/>
                      </a:solidFill>
                      <a:prstDash val="solid"/>
                      <a:round/>
                      <a:headEnd len="sm" w="sm" type="none"/>
                      <a:tailEnd len="sm" w="sm" type="none"/>
                    </a:lnB>
                    <a:solidFill>
                      <a:srgbClr val="CFE2F3"/>
                    </a:solidFill>
                  </a:tcPr>
                </a:tc>
              </a:tr>
              <a:tr h="172900">
                <a:tc vMerge="1"/>
                <a:tc vMerge="1"/>
                <a:tc vMerge="1"/>
                <a:tc vMerge="1"/>
              </a:tr>
              <a:tr h="14600">
                <a:tc rowSpan="3">
                  <a:txBody>
                    <a:bodyPr/>
                    <a:lstStyle/>
                    <a:p>
                      <a:pPr indent="0" lvl="0" marL="0" marR="0" rtl="0" algn="ctr">
                        <a:lnSpc>
                          <a:spcPct val="100000"/>
                        </a:lnSpc>
                        <a:spcBef>
                          <a:spcPts val="0"/>
                        </a:spcBef>
                        <a:spcAft>
                          <a:spcPts val="0"/>
                        </a:spcAft>
                        <a:buClr>
                          <a:srgbClr val="000000"/>
                        </a:buClr>
                        <a:buSzPts val="900"/>
                        <a:buFont typeface="Arial"/>
                        <a:buNone/>
                      </a:pPr>
                      <a:r>
                        <a:rPr i="1" lang="it-IT" sz="900" u="none" cap="none" strike="noStrike">
                          <a:solidFill>
                            <a:srgbClr val="333333"/>
                          </a:solidFill>
                          <a:latin typeface="Times New Roman"/>
                          <a:ea typeface="Times New Roman"/>
                          <a:cs typeface="Times New Roman"/>
                          <a:sym typeface="Times New Roman"/>
                        </a:rPr>
                        <a:t>2. Raggiungimento degli obiettivi di spesa previsti dai regolamenti comunitari di riferimento per i Fondi FEAGA e FEASR e perfezionamento dell’iter dei pagamenti (peso: 30%)</a:t>
                      </a:r>
                      <a:endParaRPr i="1" sz="900" u="none" cap="none" strike="noStrike">
                        <a:solidFill>
                          <a:srgbClr val="333333"/>
                        </a:solidFill>
                        <a:latin typeface="Times New Roman"/>
                        <a:ea typeface="Times New Roman"/>
                        <a:cs typeface="Times New Roman"/>
                        <a:sym typeface="Times New Roman"/>
                      </a:endParaRPr>
                    </a:p>
                  </a:txBody>
                  <a:tcPr marT="76200" marB="76200" marR="76200" marL="76200">
                    <a:lnL cap="flat" cmpd="sng" w="9525">
                      <a:solidFill>
                        <a:srgbClr val="F4F4F4"/>
                      </a:solidFill>
                      <a:prstDash val="solid"/>
                      <a:round/>
                      <a:headEnd len="sm" w="sm" type="none"/>
                      <a:tailEnd len="sm" w="sm" type="none"/>
                    </a:lnL>
                    <a:lnR cap="flat" cmpd="sng" w="9525">
                      <a:solidFill>
                        <a:srgbClr val="F4F4F4"/>
                      </a:solidFill>
                      <a:prstDash val="solid"/>
                      <a:round/>
                      <a:headEnd len="sm" w="sm" type="none"/>
                      <a:tailEnd len="sm" w="sm" type="none"/>
                    </a:lnR>
                    <a:lnT cap="flat" cmpd="sng" w="9525">
                      <a:solidFill>
                        <a:srgbClr val="F4F4F4"/>
                      </a:solidFill>
                      <a:prstDash val="solid"/>
                      <a:round/>
                      <a:headEnd len="sm" w="sm" type="none"/>
                      <a:tailEnd len="sm" w="sm" type="none"/>
                    </a:lnT>
                    <a:lnB cap="flat" cmpd="sng" w="9525">
                      <a:solidFill>
                        <a:srgbClr val="F4F4F4"/>
                      </a:solidFill>
                      <a:prstDash val="solid"/>
                      <a:round/>
                      <a:headEnd len="sm" w="sm" type="none"/>
                      <a:tailEnd len="sm" w="sm" type="none"/>
                    </a:lnB>
                    <a:solidFill>
                      <a:srgbClr val="CFE2F3"/>
                    </a:solidFill>
                  </a:tcPr>
                </a:tc>
                <a:tc rowSpan="3">
                  <a:txBody>
                    <a:bodyPr/>
                    <a:lstStyle/>
                    <a:p>
                      <a:pPr indent="0" lvl="0" marL="0" marR="0" rtl="0" algn="just">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100,00 %</a:t>
                      </a:r>
                      <a:endParaRPr i="1" sz="800" u="none" cap="none" strike="noStrike">
                        <a:solidFill>
                          <a:srgbClr val="333333"/>
                        </a:solidFill>
                        <a:latin typeface="Times New Roman"/>
                        <a:ea typeface="Times New Roman"/>
                        <a:cs typeface="Times New Roman"/>
                        <a:sym typeface="Times New Roman"/>
                      </a:endParaRPr>
                    </a:p>
                  </a:txBody>
                  <a:tcPr marT="76200" marB="76200" marR="76200" marL="76200">
                    <a:lnL cap="flat" cmpd="sng" w="9525">
                      <a:solidFill>
                        <a:srgbClr val="F4F4F4"/>
                      </a:solidFill>
                      <a:prstDash val="solid"/>
                      <a:round/>
                      <a:headEnd len="sm" w="sm" type="none"/>
                      <a:tailEnd len="sm" w="sm" type="none"/>
                    </a:lnL>
                    <a:lnR cap="flat" cmpd="sng" w="9525">
                      <a:solidFill>
                        <a:srgbClr val="F4F4F4"/>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E2F3"/>
                    </a:solidFill>
                  </a:tcPr>
                </a:tc>
                <a:tc rowSpan="3">
                  <a:txBody>
                    <a:bodyPr/>
                    <a:lstStyle/>
                    <a:p>
                      <a:pPr indent="0" lvl="0" marL="0" marR="0" rtl="0" algn="ctr">
                        <a:lnSpc>
                          <a:spcPct val="100000"/>
                        </a:lnSpc>
                        <a:spcBef>
                          <a:spcPts val="0"/>
                        </a:spcBef>
                        <a:spcAft>
                          <a:spcPts val="0"/>
                        </a:spcAft>
                        <a:buClr>
                          <a:srgbClr val="000000"/>
                        </a:buClr>
                        <a:buSzPts val="900"/>
                        <a:buFont typeface="Arial"/>
                        <a:buNone/>
                      </a:pPr>
                      <a:r>
                        <a:t/>
                      </a:r>
                      <a:endParaRPr i="1" sz="900" u="none" cap="none" strike="noStrike">
                        <a:solidFill>
                          <a:srgbClr val="333333"/>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900"/>
                        <a:buFont typeface="Arial"/>
                        <a:buNone/>
                      </a:pPr>
                      <a:r>
                        <a:rPr i="1" lang="it-IT" sz="900" u="none" cap="none" strike="noStrike">
                          <a:solidFill>
                            <a:srgbClr val="333333"/>
                          </a:solidFill>
                          <a:latin typeface="Times New Roman"/>
                          <a:ea typeface="Times New Roman"/>
                          <a:cs typeface="Times New Roman"/>
                          <a:sym typeface="Times New Roman"/>
                        </a:rPr>
                        <a:t>2.1 - Implementazione delle necessarie procedure tecnico-amministrative</a:t>
                      </a:r>
                      <a:endParaRPr i="1" sz="900" u="none" cap="none" strike="noStrike">
                        <a:solidFill>
                          <a:srgbClr val="333333"/>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900"/>
                        <a:buFont typeface="Arial"/>
                        <a:buNone/>
                      </a:pPr>
                      <a:r>
                        <a:rPr i="1" lang="it-IT" sz="900" u="none" cap="none" strike="noStrike">
                          <a:solidFill>
                            <a:srgbClr val="333333"/>
                          </a:solidFill>
                          <a:latin typeface="Times New Roman"/>
                          <a:ea typeface="Times New Roman"/>
                          <a:cs typeface="Times New Roman"/>
                          <a:sym typeface="Times New Roman"/>
                        </a:rPr>
                        <a:t>(PESO 100%)</a:t>
                      </a:r>
                      <a:endParaRPr i="1" sz="900" u="none" cap="none" strike="noStrike">
                        <a:solidFill>
                          <a:srgbClr val="333333"/>
                        </a:solidFill>
                        <a:latin typeface="Times New Roman"/>
                        <a:ea typeface="Times New Roman"/>
                        <a:cs typeface="Times New Roman"/>
                        <a:sym typeface="Times New Roman"/>
                      </a:endParaRPr>
                    </a:p>
                  </a:txBody>
                  <a:tcPr marT="63500" marB="63500" marR="63500" marL="63500">
                    <a:lnL cap="flat" cmpd="sng" w="9525">
                      <a:solidFill>
                        <a:srgbClr val="F4F4F4"/>
                      </a:solidFill>
                      <a:prstDash val="solid"/>
                      <a:round/>
                      <a:headEnd len="sm" w="sm" type="none"/>
                      <a:tailEnd len="sm" w="sm" type="none"/>
                    </a:lnL>
                    <a:lnR cap="flat" cmpd="sng" w="9525">
                      <a:solidFill>
                        <a:srgbClr val="F4F4F4"/>
                      </a:solidFill>
                      <a:prstDash val="solid"/>
                      <a:round/>
                      <a:headEnd len="sm" w="sm" type="none"/>
                      <a:tailEnd len="sm" w="sm" type="none"/>
                    </a:lnR>
                    <a:lnT cap="flat" cmpd="sng" w="9525">
                      <a:solidFill>
                        <a:srgbClr val="F4F4F4"/>
                      </a:solidFill>
                      <a:prstDash val="solid"/>
                      <a:round/>
                      <a:headEnd len="sm" w="sm" type="none"/>
                      <a:tailEnd len="sm" w="sm" type="none"/>
                    </a:lnT>
                    <a:lnB cap="flat" cmpd="sng" w="9525">
                      <a:solidFill>
                        <a:srgbClr val="F4F4F4"/>
                      </a:solidFill>
                      <a:prstDash val="solid"/>
                      <a:round/>
                      <a:headEnd len="sm" w="sm" type="none"/>
                      <a:tailEnd len="sm" w="sm" type="none"/>
                    </a:lnB>
                    <a:solidFill>
                      <a:srgbClr val="CFE2F3"/>
                    </a:solidFill>
                  </a:tcPr>
                </a:tc>
                <a:tc rowSpan="3">
                  <a:txBody>
                    <a:bodyPr/>
                    <a:lstStyle/>
                    <a:p>
                      <a:pPr indent="0" lvl="0" marL="0" marR="0" rtl="0" algn="ctr">
                        <a:lnSpc>
                          <a:spcPct val="100000"/>
                        </a:lnSpc>
                        <a:spcBef>
                          <a:spcPts val="0"/>
                        </a:spcBef>
                        <a:spcAft>
                          <a:spcPts val="0"/>
                        </a:spcAft>
                        <a:buClr>
                          <a:srgbClr val="000000"/>
                        </a:buClr>
                        <a:buSzPts val="900"/>
                        <a:buFont typeface="Arial"/>
                        <a:buNone/>
                      </a:pPr>
                      <a:r>
                        <a:t/>
                      </a:r>
                      <a:endParaRPr i="1" sz="900" u="none" cap="none" strike="noStrike">
                        <a:solidFill>
                          <a:srgbClr val="333333"/>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900"/>
                        <a:buFont typeface="Arial"/>
                        <a:buNone/>
                      </a:pPr>
                      <a:r>
                        <a:rPr i="1" lang="it-IT" sz="900" u="none" cap="none" strike="noStrike">
                          <a:solidFill>
                            <a:srgbClr val="333333"/>
                          </a:solidFill>
                          <a:latin typeface="Times New Roman"/>
                          <a:ea typeface="Times New Roman"/>
                          <a:cs typeface="Times New Roman"/>
                          <a:sym typeface="Times New Roman"/>
                        </a:rPr>
                        <a:t>100,00</a:t>
                      </a:r>
                      <a:endParaRPr i="1" sz="900" u="none" cap="none" strike="noStrike">
                        <a:solidFill>
                          <a:srgbClr val="333333"/>
                        </a:solidFill>
                        <a:latin typeface="Times New Roman"/>
                        <a:ea typeface="Times New Roman"/>
                        <a:cs typeface="Times New Roman"/>
                        <a:sym typeface="Times New Roman"/>
                      </a:endParaRPr>
                    </a:p>
                  </a:txBody>
                  <a:tcPr marT="63500" marB="63500" marR="63500" marL="63500">
                    <a:lnL cap="flat" cmpd="sng" w="9525">
                      <a:solidFill>
                        <a:srgbClr val="F4F4F4"/>
                      </a:solidFill>
                      <a:prstDash val="solid"/>
                      <a:round/>
                      <a:headEnd len="sm" w="sm" type="none"/>
                      <a:tailEnd len="sm" w="sm" type="none"/>
                    </a:lnL>
                    <a:lnR cap="flat" cmpd="sng" w="9525">
                      <a:solidFill>
                        <a:srgbClr val="F4F4F4"/>
                      </a:solidFill>
                      <a:prstDash val="solid"/>
                      <a:round/>
                      <a:headEnd len="sm" w="sm" type="none"/>
                      <a:tailEnd len="sm" w="sm" type="none"/>
                    </a:lnR>
                    <a:lnT cap="flat" cmpd="sng" w="9525">
                      <a:solidFill>
                        <a:srgbClr val="F4F4F4"/>
                      </a:solidFill>
                      <a:prstDash val="solid"/>
                      <a:round/>
                      <a:headEnd len="sm" w="sm" type="none"/>
                      <a:tailEnd len="sm" w="sm" type="none"/>
                    </a:lnT>
                    <a:lnB cap="flat" cmpd="sng" w="9525">
                      <a:solidFill>
                        <a:srgbClr val="F4F4F4"/>
                      </a:solidFill>
                      <a:prstDash val="solid"/>
                      <a:round/>
                      <a:headEnd len="sm" w="sm" type="none"/>
                      <a:tailEnd len="sm" w="sm" type="none"/>
                    </a:lnB>
                    <a:solidFill>
                      <a:srgbClr val="CFE2F3"/>
                    </a:solidFill>
                  </a:tcPr>
                </a:tc>
              </a:tr>
              <a:tr h="647075">
                <a:tc vMerge="1"/>
                <a:tc vMerge="1"/>
                <a:tc vMerge="1"/>
                <a:tc vMerge="1"/>
              </a:tr>
              <a:tr h="42175">
                <a:tc vMerge="1"/>
                <a:tc vMerge="1"/>
                <a:tc vMerge="1"/>
                <a:tc vMerge="1"/>
              </a:tr>
              <a:tr h="414525">
                <a:tc rowSpan="5">
                  <a:txBody>
                    <a:bodyPr/>
                    <a:lstStyle/>
                    <a:p>
                      <a:pPr indent="0" lvl="0" marL="0" marR="0" rtl="0" algn="ctr">
                        <a:lnSpc>
                          <a:spcPct val="100000"/>
                        </a:lnSpc>
                        <a:spcBef>
                          <a:spcPts val="0"/>
                        </a:spcBef>
                        <a:spcAft>
                          <a:spcPts val="0"/>
                        </a:spcAft>
                        <a:buClr>
                          <a:srgbClr val="000000"/>
                        </a:buClr>
                        <a:buSzPts val="900"/>
                        <a:buFont typeface="Arial"/>
                        <a:buNone/>
                      </a:pPr>
                      <a:r>
                        <a:rPr i="1" lang="it-IT" sz="900" u="none" cap="none" strike="noStrike">
                          <a:solidFill>
                            <a:srgbClr val="333333"/>
                          </a:solidFill>
                          <a:latin typeface="Times New Roman"/>
                          <a:ea typeface="Times New Roman"/>
                          <a:cs typeface="Times New Roman"/>
                          <a:sym typeface="Times New Roman"/>
                        </a:rPr>
                        <a:t>3. Valorizzazione del processo di modernizzazione e digitalizzazione dell’Agenzia anche in relazione all’introduzione di nuove forme di lavoro agile (peso: 30%)</a:t>
                      </a:r>
                      <a:endParaRPr i="1" sz="900" u="none" cap="none" strike="noStrike">
                        <a:solidFill>
                          <a:srgbClr val="333333"/>
                        </a:solidFill>
                        <a:latin typeface="Times New Roman"/>
                        <a:ea typeface="Times New Roman"/>
                        <a:cs typeface="Times New Roman"/>
                        <a:sym typeface="Times New Roman"/>
                      </a:endParaRPr>
                    </a:p>
                  </a:txBody>
                  <a:tcPr marT="76200" marB="76200" marR="76200" marL="76200">
                    <a:lnL cap="flat" cmpd="sng" w="9525">
                      <a:solidFill>
                        <a:srgbClr val="F4F4F4"/>
                      </a:solidFill>
                      <a:prstDash val="solid"/>
                      <a:round/>
                      <a:headEnd len="sm" w="sm" type="none"/>
                      <a:tailEnd len="sm" w="sm" type="none"/>
                    </a:lnL>
                    <a:lnR cap="flat" cmpd="sng" w="9525">
                      <a:solidFill>
                        <a:srgbClr val="F4F4F4"/>
                      </a:solidFill>
                      <a:prstDash val="solid"/>
                      <a:round/>
                      <a:headEnd len="sm" w="sm" type="none"/>
                      <a:tailEnd len="sm" w="sm" type="none"/>
                    </a:lnR>
                    <a:lnT cap="flat" cmpd="sng" w="9525">
                      <a:solidFill>
                        <a:srgbClr val="F4F4F4"/>
                      </a:solidFill>
                      <a:prstDash val="solid"/>
                      <a:round/>
                      <a:headEnd len="sm" w="sm" type="none"/>
                      <a:tailEnd len="sm" w="sm" type="none"/>
                    </a:lnT>
                    <a:lnB cap="flat" cmpd="sng" w="9525">
                      <a:solidFill>
                        <a:srgbClr val="F4F4F4"/>
                      </a:solidFill>
                      <a:prstDash val="solid"/>
                      <a:round/>
                      <a:headEnd len="sm" w="sm" type="none"/>
                      <a:tailEnd len="sm" w="sm" type="none"/>
                    </a:lnB>
                    <a:solidFill>
                      <a:srgbClr val="CFE2F3"/>
                    </a:solidFill>
                  </a:tcPr>
                </a:tc>
                <a:tc rowSpan="4">
                  <a:txBody>
                    <a:bodyPr/>
                    <a:lstStyle/>
                    <a:p>
                      <a:pPr indent="0" lvl="0" marL="0" marR="0" rtl="0" algn="just">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100,00 %</a:t>
                      </a:r>
                      <a:endParaRPr i="1" sz="800" u="none" cap="none" strike="noStrike">
                        <a:solidFill>
                          <a:srgbClr val="333333"/>
                        </a:solidFill>
                        <a:latin typeface="Times New Roman"/>
                        <a:ea typeface="Times New Roman"/>
                        <a:cs typeface="Times New Roman"/>
                        <a:sym typeface="Times New Roman"/>
                      </a:endParaRPr>
                    </a:p>
                  </a:txBody>
                  <a:tcPr marT="76200" marB="76200" marR="76200" marL="76200">
                    <a:lnL cap="flat" cmpd="sng" w="9525">
                      <a:solidFill>
                        <a:srgbClr val="F4F4F4"/>
                      </a:solidFill>
                      <a:prstDash val="solid"/>
                      <a:round/>
                      <a:headEnd len="sm" w="sm" type="none"/>
                      <a:tailEnd len="sm" w="sm" type="none"/>
                    </a:lnL>
                    <a:lnR cap="flat" cmpd="sng" w="9525">
                      <a:solidFill>
                        <a:srgbClr val="F4F4F4"/>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E2F3"/>
                    </a:solidFill>
                  </a:tcPr>
                </a:tc>
                <a:tc rowSpan="3">
                  <a:txBody>
                    <a:bodyPr/>
                    <a:lstStyle/>
                    <a:p>
                      <a:pPr indent="0" lvl="0" marL="0" marR="0" rtl="0" algn="ctr">
                        <a:lnSpc>
                          <a:spcPct val="100000"/>
                        </a:lnSpc>
                        <a:spcBef>
                          <a:spcPts val="0"/>
                        </a:spcBef>
                        <a:spcAft>
                          <a:spcPts val="0"/>
                        </a:spcAft>
                        <a:buClr>
                          <a:srgbClr val="000000"/>
                        </a:buClr>
                        <a:buSzPts val="900"/>
                        <a:buFont typeface="Arial"/>
                        <a:buNone/>
                      </a:pPr>
                      <a:r>
                        <a:rPr i="1" lang="it-IT" sz="900" u="none" cap="none" strike="noStrike">
                          <a:solidFill>
                            <a:srgbClr val="333333"/>
                          </a:solidFill>
                          <a:latin typeface="Times New Roman"/>
                          <a:ea typeface="Times New Roman"/>
                          <a:cs typeface="Times New Roman"/>
                          <a:sym typeface="Times New Roman"/>
                        </a:rPr>
                        <a:t>Migrazione verso il nuovo sistema di posta elettronica dell’ente</a:t>
                      </a:r>
                      <a:endParaRPr i="1" sz="900" u="none" cap="none" strike="noStrike">
                        <a:solidFill>
                          <a:srgbClr val="333333"/>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900"/>
                        <a:buFont typeface="Arial"/>
                        <a:buNone/>
                      </a:pPr>
                      <a:r>
                        <a:rPr i="1" lang="it-IT" sz="900" u="none" cap="none" strike="noStrike">
                          <a:solidFill>
                            <a:srgbClr val="333333"/>
                          </a:solidFill>
                          <a:latin typeface="Times New Roman"/>
                          <a:ea typeface="Times New Roman"/>
                          <a:cs typeface="Times New Roman"/>
                          <a:sym typeface="Times New Roman"/>
                        </a:rPr>
                        <a:t>(PESO 50%)</a:t>
                      </a:r>
                      <a:endParaRPr i="1" sz="900" u="none" cap="none" strike="noStrike">
                        <a:solidFill>
                          <a:srgbClr val="333333"/>
                        </a:solidFill>
                        <a:latin typeface="Times New Roman"/>
                        <a:ea typeface="Times New Roman"/>
                        <a:cs typeface="Times New Roman"/>
                        <a:sym typeface="Times New Roman"/>
                      </a:endParaRPr>
                    </a:p>
                  </a:txBody>
                  <a:tcPr marT="63500" marB="63500" marR="63500" marL="63500">
                    <a:lnL cap="flat" cmpd="sng" w="9525">
                      <a:solidFill>
                        <a:srgbClr val="F4F4F4"/>
                      </a:solidFill>
                      <a:prstDash val="solid"/>
                      <a:round/>
                      <a:headEnd len="sm" w="sm" type="none"/>
                      <a:tailEnd len="sm" w="sm" type="none"/>
                    </a:lnL>
                    <a:lnR cap="flat" cmpd="sng" w="9525">
                      <a:solidFill>
                        <a:srgbClr val="F4F4F4"/>
                      </a:solidFill>
                      <a:prstDash val="solid"/>
                      <a:round/>
                      <a:headEnd len="sm" w="sm" type="none"/>
                      <a:tailEnd len="sm" w="sm" type="none"/>
                    </a:lnR>
                    <a:lnT cap="flat" cmpd="sng" w="9525">
                      <a:solidFill>
                        <a:srgbClr val="F4F4F4"/>
                      </a:solidFill>
                      <a:prstDash val="solid"/>
                      <a:round/>
                      <a:headEnd len="sm" w="sm" type="none"/>
                      <a:tailEnd len="sm" w="sm" type="none"/>
                    </a:lnT>
                    <a:lnB cap="flat" cmpd="sng" w="9525">
                      <a:solidFill>
                        <a:srgbClr val="F4F4F4"/>
                      </a:solidFill>
                      <a:prstDash val="solid"/>
                      <a:round/>
                      <a:headEnd len="sm" w="sm" type="none"/>
                      <a:tailEnd len="sm" w="sm" type="none"/>
                    </a:lnB>
                    <a:solidFill>
                      <a:srgbClr val="CFE2F3"/>
                    </a:solidFill>
                  </a:tcPr>
                </a:tc>
                <a:tc rowSpan="3">
                  <a:txBody>
                    <a:bodyPr/>
                    <a:lstStyle/>
                    <a:p>
                      <a:pPr indent="0" lvl="0" marL="0" marR="0" rtl="0" algn="ctr">
                        <a:lnSpc>
                          <a:spcPct val="100000"/>
                        </a:lnSpc>
                        <a:spcBef>
                          <a:spcPts val="0"/>
                        </a:spcBef>
                        <a:spcAft>
                          <a:spcPts val="0"/>
                        </a:spcAft>
                        <a:buClr>
                          <a:srgbClr val="000000"/>
                        </a:buClr>
                        <a:buSzPts val="900"/>
                        <a:buFont typeface="Arial"/>
                        <a:buNone/>
                      </a:pPr>
                      <a:r>
                        <a:t/>
                      </a:r>
                      <a:endParaRPr i="1" sz="900" u="none" cap="none" strike="noStrike">
                        <a:solidFill>
                          <a:srgbClr val="333333"/>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900"/>
                        <a:buFont typeface="Arial"/>
                        <a:buNone/>
                      </a:pPr>
                      <a:r>
                        <a:rPr i="1" lang="it-IT" sz="900" u="none" cap="none" strike="noStrike">
                          <a:solidFill>
                            <a:srgbClr val="333333"/>
                          </a:solidFill>
                          <a:latin typeface="Times New Roman"/>
                          <a:ea typeface="Times New Roman"/>
                          <a:cs typeface="Times New Roman"/>
                          <a:sym typeface="Times New Roman"/>
                        </a:rPr>
                        <a:t>100,00</a:t>
                      </a:r>
                      <a:endParaRPr i="1" sz="900" u="none" cap="none" strike="noStrike">
                        <a:solidFill>
                          <a:srgbClr val="333333"/>
                        </a:solidFill>
                        <a:latin typeface="Times New Roman"/>
                        <a:ea typeface="Times New Roman"/>
                        <a:cs typeface="Times New Roman"/>
                        <a:sym typeface="Times New Roman"/>
                      </a:endParaRPr>
                    </a:p>
                  </a:txBody>
                  <a:tcPr marT="63500" marB="63500" marR="63500" marL="63500">
                    <a:lnL cap="flat" cmpd="sng" w="9525">
                      <a:solidFill>
                        <a:srgbClr val="F4F4F4"/>
                      </a:solidFill>
                      <a:prstDash val="solid"/>
                      <a:round/>
                      <a:headEnd len="sm" w="sm" type="none"/>
                      <a:tailEnd len="sm" w="sm" type="none"/>
                    </a:lnL>
                    <a:lnR cap="flat" cmpd="sng" w="9525">
                      <a:solidFill>
                        <a:srgbClr val="F4F4F4"/>
                      </a:solidFill>
                      <a:prstDash val="solid"/>
                      <a:round/>
                      <a:headEnd len="sm" w="sm" type="none"/>
                      <a:tailEnd len="sm" w="sm" type="none"/>
                    </a:lnR>
                    <a:lnT cap="flat" cmpd="sng" w="9525">
                      <a:solidFill>
                        <a:srgbClr val="F4F4F4"/>
                      </a:solidFill>
                      <a:prstDash val="solid"/>
                      <a:round/>
                      <a:headEnd len="sm" w="sm" type="none"/>
                      <a:tailEnd len="sm" w="sm" type="none"/>
                    </a:lnT>
                    <a:lnB cap="flat" cmpd="sng" w="9525">
                      <a:solidFill>
                        <a:srgbClr val="F4F4F4"/>
                      </a:solidFill>
                      <a:prstDash val="solid"/>
                      <a:round/>
                      <a:headEnd len="sm" w="sm" type="none"/>
                      <a:tailEnd len="sm" w="sm" type="none"/>
                    </a:lnB>
                    <a:solidFill>
                      <a:srgbClr val="CFE2F3"/>
                    </a:solidFill>
                  </a:tcPr>
                </a:tc>
              </a:tr>
              <a:tr h="14600">
                <a:tc vMerge="1"/>
                <a:tc vMerge="1"/>
                <a:tc vMerge="1"/>
                <a:tc vMerge="1"/>
              </a:tr>
              <a:tr h="104175">
                <a:tc vMerge="1"/>
                <a:tc vMerge="1"/>
                <a:tc vMerge="1"/>
                <a:tc vMerge="1"/>
              </a:tr>
              <a:tr h="46125">
                <a:tc vMerge="1"/>
                <a:tc vMerge="1"/>
                <a:tc rowSpan="2">
                  <a:txBody>
                    <a:bodyPr/>
                    <a:lstStyle/>
                    <a:p>
                      <a:pPr indent="0" lvl="0" marL="0" marR="0" rtl="0" algn="ctr">
                        <a:lnSpc>
                          <a:spcPct val="100000"/>
                        </a:lnSpc>
                        <a:spcBef>
                          <a:spcPts val="0"/>
                        </a:spcBef>
                        <a:spcAft>
                          <a:spcPts val="0"/>
                        </a:spcAft>
                        <a:buClr>
                          <a:srgbClr val="000000"/>
                        </a:buClr>
                        <a:buSzPts val="900"/>
                        <a:buFont typeface="Arial"/>
                        <a:buNone/>
                      </a:pPr>
                      <a:r>
                        <a:rPr i="1" lang="it-IT" sz="900" u="none" cap="none" strike="noStrike">
                          <a:solidFill>
                            <a:srgbClr val="333333"/>
                          </a:solidFill>
                          <a:latin typeface="Times New Roman"/>
                          <a:ea typeface="Times New Roman"/>
                          <a:cs typeface="Times New Roman"/>
                          <a:sym typeface="Times New Roman"/>
                        </a:rPr>
                        <a:t>Garantire un adeguato livello di sicurezza delle informazioni</a:t>
                      </a:r>
                      <a:endParaRPr i="1" sz="900" u="none" cap="none" strike="noStrike">
                        <a:solidFill>
                          <a:srgbClr val="333333"/>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900"/>
                        <a:buFont typeface="Arial"/>
                        <a:buNone/>
                      </a:pPr>
                      <a:r>
                        <a:rPr i="1" lang="it-IT" sz="900" u="none" cap="none" strike="noStrike">
                          <a:solidFill>
                            <a:srgbClr val="333333"/>
                          </a:solidFill>
                          <a:latin typeface="Times New Roman"/>
                          <a:ea typeface="Times New Roman"/>
                          <a:cs typeface="Times New Roman"/>
                          <a:sym typeface="Times New Roman"/>
                        </a:rPr>
                        <a:t>(PESO 50%)</a:t>
                      </a:r>
                      <a:endParaRPr i="1" sz="900" u="none" cap="none" strike="noStrike">
                        <a:solidFill>
                          <a:srgbClr val="333333"/>
                        </a:solidFill>
                        <a:latin typeface="Times New Roman"/>
                        <a:ea typeface="Times New Roman"/>
                        <a:cs typeface="Times New Roman"/>
                        <a:sym typeface="Times New Roman"/>
                      </a:endParaRPr>
                    </a:p>
                  </a:txBody>
                  <a:tcPr marT="76200" marB="76200" marR="76200" marL="76200">
                    <a:lnL cap="flat" cmpd="sng" w="9525">
                      <a:solidFill>
                        <a:srgbClr val="F4F4F4"/>
                      </a:solidFill>
                      <a:prstDash val="solid"/>
                      <a:round/>
                      <a:headEnd len="sm" w="sm" type="none"/>
                      <a:tailEnd len="sm" w="sm" type="none"/>
                    </a:lnL>
                    <a:lnR cap="flat" cmpd="sng" w="9525">
                      <a:solidFill>
                        <a:srgbClr val="F4F4F4"/>
                      </a:solidFill>
                      <a:prstDash val="solid"/>
                      <a:round/>
                      <a:headEnd len="sm" w="sm" type="none"/>
                      <a:tailEnd len="sm" w="sm" type="none"/>
                    </a:lnR>
                    <a:lnT cap="flat" cmpd="sng" w="9525">
                      <a:solidFill>
                        <a:srgbClr val="F4F4F4"/>
                      </a:solidFill>
                      <a:prstDash val="solid"/>
                      <a:round/>
                      <a:headEnd len="sm" w="sm" type="none"/>
                      <a:tailEnd len="sm" w="sm" type="none"/>
                    </a:lnT>
                    <a:lnB cap="flat" cmpd="sng" w="9525">
                      <a:solidFill>
                        <a:srgbClr val="F4F4F4"/>
                      </a:solidFill>
                      <a:prstDash val="solid"/>
                      <a:round/>
                      <a:headEnd len="sm" w="sm" type="none"/>
                      <a:tailEnd len="sm" w="sm" type="none"/>
                    </a:lnB>
                    <a:solidFill>
                      <a:srgbClr val="CFE2F3"/>
                    </a:solidFill>
                  </a:tcPr>
                </a:tc>
                <a:tc rowSpan="2">
                  <a:txBody>
                    <a:bodyPr/>
                    <a:lstStyle/>
                    <a:p>
                      <a:pPr indent="0" lvl="0" marL="0" marR="0" rtl="0" algn="ctr">
                        <a:lnSpc>
                          <a:spcPct val="100000"/>
                        </a:lnSpc>
                        <a:spcBef>
                          <a:spcPts val="0"/>
                        </a:spcBef>
                        <a:spcAft>
                          <a:spcPts val="0"/>
                        </a:spcAft>
                        <a:buClr>
                          <a:srgbClr val="000000"/>
                        </a:buClr>
                        <a:buSzPts val="900"/>
                        <a:buFont typeface="Arial"/>
                        <a:buNone/>
                      </a:pPr>
                      <a:r>
                        <a:rPr i="1" lang="it-IT" sz="900" u="none" cap="none" strike="noStrike">
                          <a:solidFill>
                            <a:srgbClr val="333333"/>
                          </a:solidFill>
                          <a:latin typeface="Times New Roman"/>
                          <a:ea typeface="Times New Roman"/>
                          <a:cs typeface="Times New Roman"/>
                          <a:sym typeface="Times New Roman"/>
                        </a:rPr>
                        <a:t>100,00</a:t>
                      </a:r>
                      <a:endParaRPr i="1" sz="900" u="none" cap="none" strike="noStrike">
                        <a:solidFill>
                          <a:srgbClr val="333333"/>
                        </a:solidFill>
                        <a:latin typeface="Times New Roman"/>
                        <a:ea typeface="Times New Roman"/>
                        <a:cs typeface="Times New Roman"/>
                        <a:sym typeface="Times New Roman"/>
                      </a:endParaRPr>
                    </a:p>
                  </a:txBody>
                  <a:tcPr marT="76200" marB="76200" marR="76200" marL="76200">
                    <a:lnL cap="flat" cmpd="sng" w="9525">
                      <a:solidFill>
                        <a:srgbClr val="F4F4F4"/>
                      </a:solidFill>
                      <a:prstDash val="solid"/>
                      <a:round/>
                      <a:headEnd len="sm" w="sm" type="none"/>
                      <a:tailEnd len="sm" w="sm" type="none"/>
                    </a:lnL>
                    <a:lnR cap="flat" cmpd="sng" w="9525">
                      <a:solidFill>
                        <a:srgbClr val="F4F4F4"/>
                      </a:solidFill>
                      <a:prstDash val="solid"/>
                      <a:round/>
                      <a:headEnd len="sm" w="sm" type="none"/>
                      <a:tailEnd len="sm" w="sm" type="none"/>
                    </a:lnR>
                    <a:lnT cap="flat" cmpd="sng" w="9525">
                      <a:solidFill>
                        <a:srgbClr val="F4F4F4"/>
                      </a:solidFill>
                      <a:prstDash val="solid"/>
                      <a:round/>
                      <a:headEnd len="sm" w="sm" type="none"/>
                      <a:tailEnd len="sm" w="sm" type="none"/>
                    </a:lnT>
                    <a:lnB cap="flat" cmpd="sng" w="9525">
                      <a:solidFill>
                        <a:srgbClr val="F4F4F4"/>
                      </a:solidFill>
                      <a:prstDash val="solid"/>
                      <a:round/>
                      <a:headEnd len="sm" w="sm" type="none"/>
                      <a:tailEnd len="sm" w="sm" type="none"/>
                    </a:lnB>
                    <a:solidFill>
                      <a:srgbClr val="CFE2F3"/>
                    </a:solidFill>
                  </a:tcPr>
                </a:tc>
              </a:tr>
              <a:tr h="398400">
                <a:tc vMerge="1"/>
                <a:tc>
                  <a:txBody>
                    <a:bodyPr/>
                    <a:lstStyle/>
                    <a:p>
                      <a:pPr indent="0" lvl="0" marL="0" marR="0" rtl="0" algn="just">
                        <a:lnSpc>
                          <a:spcPct val="100000"/>
                        </a:lnSpc>
                        <a:spcBef>
                          <a:spcPts val="0"/>
                        </a:spcBef>
                        <a:spcAft>
                          <a:spcPts val="0"/>
                        </a:spcAft>
                        <a:buClr>
                          <a:srgbClr val="000000"/>
                        </a:buClr>
                        <a:buSzPts val="800"/>
                        <a:buFont typeface="Arial"/>
                        <a:buNone/>
                      </a:pPr>
                      <a:r>
                        <a:t/>
                      </a:r>
                      <a:endParaRPr i="1" sz="800" u="none" cap="none" strike="noStrike">
                        <a:solidFill>
                          <a:srgbClr val="333333"/>
                        </a:solidFill>
                        <a:latin typeface="Times New Roman"/>
                        <a:ea typeface="Times New Roman"/>
                        <a:cs typeface="Times New Roman"/>
                        <a:sym typeface="Times New Roman"/>
                      </a:endParaRPr>
                    </a:p>
                  </a:txBody>
                  <a:tcPr marT="76200" marB="76200" marR="76200" marL="76200">
                    <a:lnL cap="flat" cmpd="sng" w="9525">
                      <a:solidFill>
                        <a:srgbClr val="F4F4F4"/>
                      </a:solidFill>
                      <a:prstDash val="solid"/>
                      <a:round/>
                      <a:headEnd len="sm" w="sm" type="none"/>
                      <a:tailEnd len="sm" w="sm" type="none"/>
                    </a:lnL>
                    <a:lnR cap="flat" cmpd="sng" w="9525">
                      <a:solidFill>
                        <a:srgbClr val="F4F4F4"/>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E2F3"/>
                    </a:solidFill>
                  </a:tcPr>
                </a:tc>
                <a:tc vMerge="1"/>
                <a:tc vMerge="1"/>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grpSp>
        <p:nvGrpSpPr>
          <p:cNvPr id="129" name="Google Shape;129;p2"/>
          <p:cNvGrpSpPr/>
          <p:nvPr/>
        </p:nvGrpSpPr>
        <p:grpSpPr>
          <a:xfrm>
            <a:off x="107504" y="1103360"/>
            <a:ext cx="8928992" cy="3931199"/>
            <a:chOff x="0" y="194640"/>
            <a:chExt cx="8928992" cy="3931199"/>
          </a:xfrm>
        </p:grpSpPr>
        <p:sp>
          <p:nvSpPr>
            <p:cNvPr id="130" name="Google Shape;130;p2"/>
            <p:cNvSpPr/>
            <p:nvPr/>
          </p:nvSpPr>
          <p:spPr>
            <a:xfrm>
              <a:off x="0" y="194640"/>
              <a:ext cx="8928992" cy="3931199"/>
            </a:xfrm>
            <a:prstGeom prst="roundRect">
              <a:avLst>
                <a:gd fmla="val 16667" name="adj"/>
              </a:avLst>
            </a:prstGeom>
            <a:solidFill>
              <a:schemeClr val="lt1"/>
            </a:solidFill>
            <a:ln cap="flat" cmpd="sng" w="25400">
              <a:solidFill>
                <a:srgbClr val="4674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2"/>
            <p:cNvSpPr txBox="1"/>
            <p:nvPr/>
          </p:nvSpPr>
          <p:spPr>
            <a:xfrm>
              <a:off x="191905" y="386545"/>
              <a:ext cx="8545182" cy="3547389"/>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Times New Roman"/>
                <a:buNone/>
              </a:pPr>
              <a:r>
                <a:rPr b="0" i="0" lang="it-IT" sz="2400" u="none" cap="none" strike="noStrike">
                  <a:solidFill>
                    <a:schemeClr val="dk1"/>
                  </a:solidFill>
                  <a:latin typeface="Times New Roman"/>
                  <a:ea typeface="Times New Roman"/>
                  <a:cs typeface="Times New Roman"/>
                  <a:sym typeface="Times New Roman"/>
                </a:rPr>
                <a:t>A partire dal Piano 2017, nell’ottica di un continuo miglioramento del Piano, condividendo un suggerimento dell’OIV, sono state previste </a:t>
              </a:r>
              <a:r>
                <a:rPr b="1" i="0" lang="it-IT" sz="2400" u="none" cap="none" strike="noStrike">
                  <a:solidFill>
                    <a:schemeClr val="dk1"/>
                  </a:solidFill>
                  <a:latin typeface="Times New Roman"/>
                  <a:ea typeface="Times New Roman"/>
                  <a:cs typeface="Times New Roman"/>
                  <a:sym typeface="Times New Roman"/>
                </a:rPr>
                <a:t>rielaborazioni dei contenuti del Piano e della Relazione sulle Performance</a:t>
              </a:r>
              <a:r>
                <a:rPr b="0" i="0" lang="it-IT" sz="2400" u="none" cap="none" strike="noStrike">
                  <a:solidFill>
                    <a:schemeClr val="dk1"/>
                  </a:solidFill>
                  <a:latin typeface="Times New Roman"/>
                  <a:ea typeface="Times New Roman"/>
                  <a:cs typeface="Times New Roman"/>
                  <a:sym typeface="Times New Roman"/>
                </a:rPr>
                <a:t>, presentate sotto forma di allegati, da un punto di vista grafico ed espositivo, che permettono di adottare modalità e tecniche di rappresentazione dei </a:t>
              </a:r>
              <a:r>
                <a:rPr b="1" i="0" lang="it-IT" sz="2400" u="none" cap="none" strike="noStrike">
                  <a:solidFill>
                    <a:schemeClr val="dk1"/>
                  </a:solidFill>
                  <a:latin typeface="Times New Roman"/>
                  <a:ea typeface="Times New Roman"/>
                  <a:cs typeface="Times New Roman"/>
                  <a:sym typeface="Times New Roman"/>
                </a:rPr>
                <a:t>dati specializzati per tipologie di portatori di interessi</a:t>
              </a:r>
              <a:r>
                <a:rPr b="0" i="0" lang="it-IT" sz="2400" u="none" cap="none" strike="noStrike">
                  <a:solidFill>
                    <a:schemeClr val="dk1"/>
                  </a:solidFill>
                  <a:latin typeface="Times New Roman"/>
                  <a:ea typeface="Times New Roman"/>
                  <a:cs typeface="Times New Roman"/>
                  <a:sym typeface="Times New Roman"/>
                </a:rPr>
                <a:t> (cittadini e associazioni, imprese, enti locali, Istituzioni di carattere nazionale ed europeo quali AGID, Garante Privacy, MIPAAF, Commissione Europea, Forze dell’Ordine, Corte dei conti, etc). </a:t>
              </a:r>
              <a:endParaRPr b="0" i="0" sz="2400" u="none" cap="none" strike="noStrike">
                <a:solidFill>
                  <a:schemeClr val="dk1"/>
                </a:solidFill>
                <a:latin typeface="Times New Roman"/>
                <a:ea typeface="Times New Roman"/>
                <a:cs typeface="Times New Roman"/>
                <a:sym typeface="Times New Roman"/>
              </a:endParaRPr>
            </a:p>
          </p:txBody>
        </p:sp>
      </p:grpSp>
      <p:sp>
        <p:nvSpPr>
          <p:cNvPr id="132" name="Google Shape;132;p2"/>
          <p:cNvSpPr txBox="1"/>
          <p:nvPr>
            <p:ph idx="2" type="body"/>
          </p:nvPr>
        </p:nvSpPr>
        <p:spPr>
          <a:xfrm>
            <a:off x="88445" y="96085"/>
            <a:ext cx="8948051" cy="740627"/>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3200"/>
              <a:buNone/>
            </a:pPr>
            <a:r>
              <a:rPr lang="it-IT"/>
              <a:t>Premessa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grpSp>
        <p:nvGrpSpPr>
          <p:cNvPr id="335" name="Google Shape;335;p20"/>
          <p:cNvGrpSpPr/>
          <p:nvPr/>
        </p:nvGrpSpPr>
        <p:grpSpPr>
          <a:xfrm>
            <a:off x="107504" y="974702"/>
            <a:ext cx="8928992" cy="4188514"/>
            <a:chOff x="0" y="65982"/>
            <a:chExt cx="8928992" cy="4188514"/>
          </a:xfrm>
        </p:grpSpPr>
        <p:sp>
          <p:nvSpPr>
            <p:cNvPr id="336" name="Google Shape;336;p20"/>
            <p:cNvSpPr/>
            <p:nvPr/>
          </p:nvSpPr>
          <p:spPr>
            <a:xfrm>
              <a:off x="0" y="65982"/>
              <a:ext cx="8928992" cy="993128"/>
            </a:xfrm>
            <a:prstGeom prst="roundRect">
              <a:avLst>
                <a:gd fmla="val 16667" name="adj"/>
              </a:avLst>
            </a:prstGeom>
            <a:solidFill>
              <a:schemeClr val="lt1"/>
            </a:solidFill>
            <a:ln cap="flat" cmpd="sng" w="25400">
              <a:solidFill>
                <a:srgbClr val="1C417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20"/>
            <p:cNvSpPr txBox="1"/>
            <p:nvPr/>
          </p:nvSpPr>
          <p:spPr>
            <a:xfrm>
              <a:off x="48481" y="114463"/>
              <a:ext cx="8832030" cy="896166"/>
            </a:xfrm>
            <a:prstGeom prst="rect">
              <a:avLst/>
            </a:prstGeom>
            <a:noFill/>
            <a:ln>
              <a:noFill/>
            </a:ln>
          </p:spPr>
          <p:txBody>
            <a:bodyPr anchorCtr="0" anchor="ctr" bIns="95250" lIns="95250" spcFirstLastPara="1" rIns="95250" wrap="square" tIns="95250">
              <a:noAutofit/>
            </a:bodyPr>
            <a:lstStyle/>
            <a:p>
              <a:pPr indent="0" lvl="0" marL="0" marR="0" rtl="0" algn="l">
                <a:lnSpc>
                  <a:spcPct val="90000"/>
                </a:lnSpc>
                <a:spcBef>
                  <a:spcPts val="0"/>
                </a:spcBef>
                <a:spcAft>
                  <a:spcPts val="0"/>
                </a:spcAft>
                <a:buClr>
                  <a:schemeClr val="lt1"/>
                </a:buClr>
                <a:buSzPts val="2500"/>
                <a:buFont typeface="Times New Roman"/>
                <a:buNone/>
              </a:pPr>
              <a:r>
                <a:rPr b="0" i="0" lang="it-IT" sz="2500" u="none" cap="none" strike="noStrike">
                  <a:solidFill>
                    <a:schemeClr val="dk1"/>
                  </a:solidFill>
                  <a:latin typeface="Times New Roman"/>
                  <a:ea typeface="Times New Roman"/>
                  <a:cs typeface="Times New Roman"/>
                  <a:sym typeface="Times New Roman"/>
                </a:rPr>
                <a:t>Misurano il grado di raggiungimento di un obiettivo operativo</a:t>
              </a:r>
              <a:endParaRPr b="0" i="0" sz="2500" u="none" cap="none" strike="noStrike">
                <a:solidFill>
                  <a:schemeClr val="dk1"/>
                </a:solidFill>
                <a:latin typeface="Times New Roman"/>
                <a:ea typeface="Times New Roman"/>
                <a:cs typeface="Times New Roman"/>
                <a:sym typeface="Times New Roman"/>
              </a:endParaRPr>
            </a:p>
          </p:txBody>
        </p:sp>
        <p:sp>
          <p:nvSpPr>
            <p:cNvPr id="338" name="Google Shape;338;p20"/>
            <p:cNvSpPr/>
            <p:nvPr/>
          </p:nvSpPr>
          <p:spPr>
            <a:xfrm>
              <a:off x="0" y="1131111"/>
              <a:ext cx="8928992" cy="993128"/>
            </a:xfrm>
            <a:prstGeom prst="roundRect">
              <a:avLst>
                <a:gd fmla="val 16667" name="adj"/>
              </a:avLst>
            </a:prstGeom>
            <a:solidFill>
              <a:schemeClr val="lt1"/>
            </a:solidFill>
            <a:ln cap="flat" cmpd="sng" w="25400">
              <a:solidFill>
                <a:srgbClr val="1C417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20"/>
            <p:cNvSpPr txBox="1"/>
            <p:nvPr/>
          </p:nvSpPr>
          <p:spPr>
            <a:xfrm>
              <a:off x="48481" y="1179592"/>
              <a:ext cx="8832030" cy="896166"/>
            </a:xfrm>
            <a:prstGeom prst="rect">
              <a:avLst/>
            </a:prstGeom>
            <a:noFill/>
            <a:ln>
              <a:noFill/>
            </a:ln>
          </p:spPr>
          <p:txBody>
            <a:bodyPr anchorCtr="0" anchor="ctr" bIns="95250" lIns="95250" spcFirstLastPara="1" rIns="95250" wrap="square" tIns="95250">
              <a:noAutofit/>
            </a:bodyPr>
            <a:lstStyle/>
            <a:p>
              <a:pPr indent="0" lvl="0" marL="0" marR="0" rtl="0" algn="l">
                <a:lnSpc>
                  <a:spcPct val="90000"/>
                </a:lnSpc>
                <a:spcBef>
                  <a:spcPts val="0"/>
                </a:spcBef>
                <a:spcAft>
                  <a:spcPts val="0"/>
                </a:spcAft>
                <a:buClr>
                  <a:schemeClr val="lt1"/>
                </a:buClr>
                <a:buSzPts val="2500"/>
                <a:buFont typeface="Times New Roman"/>
                <a:buNone/>
              </a:pPr>
              <a:r>
                <a:rPr b="0" i="0" lang="it-IT" sz="2500" u="none" cap="none" strike="noStrike">
                  <a:solidFill>
                    <a:schemeClr val="dk1"/>
                  </a:solidFill>
                  <a:latin typeface="Times New Roman"/>
                  <a:ea typeface="Times New Roman"/>
                  <a:cs typeface="Times New Roman"/>
                  <a:sym typeface="Times New Roman"/>
                </a:rPr>
                <a:t>Sono pesati in relazione all’obiettivo di riferimento</a:t>
              </a:r>
              <a:endParaRPr b="0" i="0" sz="2500" u="none" cap="none" strike="noStrike">
                <a:solidFill>
                  <a:schemeClr val="dk1"/>
                </a:solidFill>
                <a:latin typeface="Times New Roman"/>
                <a:ea typeface="Times New Roman"/>
                <a:cs typeface="Times New Roman"/>
                <a:sym typeface="Times New Roman"/>
              </a:endParaRPr>
            </a:p>
          </p:txBody>
        </p:sp>
        <p:sp>
          <p:nvSpPr>
            <p:cNvPr id="340" name="Google Shape;340;p20"/>
            <p:cNvSpPr/>
            <p:nvPr/>
          </p:nvSpPr>
          <p:spPr>
            <a:xfrm>
              <a:off x="0" y="2196240"/>
              <a:ext cx="8928992" cy="993128"/>
            </a:xfrm>
            <a:prstGeom prst="roundRect">
              <a:avLst>
                <a:gd fmla="val 16667" name="adj"/>
              </a:avLst>
            </a:prstGeom>
            <a:solidFill>
              <a:schemeClr val="lt1"/>
            </a:solidFill>
            <a:ln cap="flat" cmpd="sng" w="25400">
              <a:solidFill>
                <a:srgbClr val="1C417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20"/>
            <p:cNvSpPr txBox="1"/>
            <p:nvPr/>
          </p:nvSpPr>
          <p:spPr>
            <a:xfrm>
              <a:off x="48481" y="2244721"/>
              <a:ext cx="8832030" cy="896166"/>
            </a:xfrm>
            <a:prstGeom prst="rect">
              <a:avLst/>
            </a:prstGeom>
            <a:noFill/>
            <a:ln>
              <a:noFill/>
            </a:ln>
          </p:spPr>
          <p:txBody>
            <a:bodyPr anchorCtr="0" anchor="ctr" bIns="95250" lIns="95250" spcFirstLastPara="1" rIns="95250" wrap="square" tIns="95250">
              <a:noAutofit/>
            </a:bodyPr>
            <a:lstStyle/>
            <a:p>
              <a:pPr indent="0" lvl="0" marL="0" marR="0" rtl="0" algn="l">
                <a:lnSpc>
                  <a:spcPct val="90000"/>
                </a:lnSpc>
                <a:spcBef>
                  <a:spcPts val="0"/>
                </a:spcBef>
                <a:spcAft>
                  <a:spcPts val="0"/>
                </a:spcAft>
                <a:buClr>
                  <a:schemeClr val="lt1"/>
                </a:buClr>
                <a:buSzPts val="2500"/>
                <a:buFont typeface="Times New Roman"/>
                <a:buNone/>
              </a:pPr>
              <a:r>
                <a:rPr b="0" i="0" lang="it-IT" sz="2500" u="none" cap="none" strike="noStrike">
                  <a:solidFill>
                    <a:schemeClr val="dk1"/>
                  </a:solidFill>
                  <a:latin typeface="Times New Roman"/>
                  <a:ea typeface="Times New Roman"/>
                  <a:cs typeface="Times New Roman"/>
                  <a:sym typeface="Times New Roman"/>
                </a:rPr>
                <a:t>Hanno un target di riferimento, ossia un valore che deve essere raggiunto, annuale e semestrale</a:t>
              </a:r>
              <a:endParaRPr b="0" i="0" sz="2500" u="none" cap="none" strike="noStrike">
                <a:solidFill>
                  <a:schemeClr val="dk1"/>
                </a:solidFill>
                <a:latin typeface="Times New Roman"/>
                <a:ea typeface="Times New Roman"/>
                <a:cs typeface="Times New Roman"/>
                <a:sym typeface="Times New Roman"/>
              </a:endParaRPr>
            </a:p>
          </p:txBody>
        </p:sp>
        <p:sp>
          <p:nvSpPr>
            <p:cNvPr id="342" name="Google Shape;342;p20"/>
            <p:cNvSpPr/>
            <p:nvPr/>
          </p:nvSpPr>
          <p:spPr>
            <a:xfrm>
              <a:off x="0" y="3261368"/>
              <a:ext cx="8928992" cy="993128"/>
            </a:xfrm>
            <a:prstGeom prst="roundRect">
              <a:avLst>
                <a:gd fmla="val 16667" name="adj"/>
              </a:avLst>
            </a:prstGeom>
            <a:solidFill>
              <a:schemeClr val="lt1"/>
            </a:solidFill>
            <a:ln cap="flat" cmpd="sng" w="25400">
              <a:solidFill>
                <a:srgbClr val="1C417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20"/>
            <p:cNvSpPr txBox="1"/>
            <p:nvPr/>
          </p:nvSpPr>
          <p:spPr>
            <a:xfrm>
              <a:off x="48481" y="3309849"/>
              <a:ext cx="8832030" cy="896166"/>
            </a:xfrm>
            <a:prstGeom prst="rect">
              <a:avLst/>
            </a:prstGeom>
            <a:noFill/>
            <a:ln>
              <a:noFill/>
            </a:ln>
          </p:spPr>
          <p:txBody>
            <a:bodyPr anchorCtr="0" anchor="ctr" bIns="95250" lIns="95250" spcFirstLastPara="1" rIns="95250" wrap="square" tIns="95250">
              <a:noAutofit/>
            </a:bodyPr>
            <a:lstStyle/>
            <a:p>
              <a:pPr indent="0" lvl="0" marL="0" marR="0" rtl="0" algn="l">
                <a:lnSpc>
                  <a:spcPct val="90000"/>
                </a:lnSpc>
                <a:spcBef>
                  <a:spcPts val="0"/>
                </a:spcBef>
                <a:spcAft>
                  <a:spcPts val="0"/>
                </a:spcAft>
                <a:buClr>
                  <a:schemeClr val="lt1"/>
                </a:buClr>
                <a:buSzPts val="2500"/>
                <a:buFont typeface="Times New Roman"/>
                <a:buNone/>
              </a:pPr>
              <a:r>
                <a:rPr b="0" i="0" lang="it-IT" sz="2500" u="none" cap="none" strike="noStrike">
                  <a:solidFill>
                    <a:schemeClr val="dk1"/>
                  </a:solidFill>
                  <a:latin typeface="Times New Roman"/>
                  <a:ea typeface="Times New Roman"/>
                  <a:cs typeface="Times New Roman"/>
                  <a:sym typeface="Times New Roman"/>
                </a:rPr>
                <a:t>Sono connessi ad una fonte univoca dalla quale è possibile rilevare il valore</a:t>
              </a:r>
              <a:endParaRPr b="0" i="0" sz="2500" u="none" cap="none" strike="noStrike">
                <a:solidFill>
                  <a:schemeClr val="dk1"/>
                </a:solidFill>
                <a:latin typeface="Times New Roman"/>
                <a:ea typeface="Times New Roman"/>
                <a:cs typeface="Times New Roman"/>
                <a:sym typeface="Times New Roman"/>
              </a:endParaRPr>
            </a:p>
          </p:txBody>
        </p:sp>
      </p:grpSp>
      <p:sp>
        <p:nvSpPr>
          <p:cNvPr id="344" name="Google Shape;344;p20"/>
          <p:cNvSpPr txBox="1"/>
          <p:nvPr>
            <p:ph idx="2" type="body"/>
          </p:nvPr>
        </p:nvSpPr>
        <p:spPr>
          <a:xfrm>
            <a:off x="88445" y="96085"/>
            <a:ext cx="8948051" cy="740627"/>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1F497D"/>
              </a:buClr>
              <a:buSzPts val="3200"/>
              <a:buNone/>
            </a:pPr>
            <a:r>
              <a:rPr b="1" lang="it-IT">
                <a:solidFill>
                  <a:srgbClr val="1F497D"/>
                </a:solidFill>
              </a:rPr>
              <a:t>Gli indicatori di risultato</a:t>
            </a:r>
            <a:endParaRPr/>
          </a:p>
        </p:txBody>
      </p:sp>
      <p:sp>
        <p:nvSpPr>
          <p:cNvPr id="345" name="Google Shape;345;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it-IT"/>
              <a:t>27/04/2021</a:t>
            </a:r>
            <a:endParaRPr/>
          </a:p>
        </p:txBody>
      </p:sp>
      <p:sp>
        <p:nvSpPr>
          <p:cNvPr id="346" name="Google Shape;346;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it-IT"/>
              <a:t>27/04/2021</a:t>
            </a:r>
            <a:endParaRPr/>
          </a:p>
        </p:txBody>
      </p:sp>
      <p:sp>
        <p:nvSpPr>
          <p:cNvPr id="352" name="Google Shape;352;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graphicFrame>
        <p:nvGraphicFramePr>
          <p:cNvPr id="353" name="Google Shape;353;p21"/>
          <p:cNvGraphicFramePr/>
          <p:nvPr/>
        </p:nvGraphicFramePr>
        <p:xfrm>
          <a:off x="44950" y="0"/>
          <a:ext cx="3000000" cy="3000000"/>
        </p:xfrm>
        <a:graphic>
          <a:graphicData uri="http://schemas.openxmlformats.org/drawingml/2006/table">
            <a:tbl>
              <a:tblPr>
                <a:noFill/>
                <a:tableStyleId>{83ABD658-55A7-4522-94A6-92945510EAD0}</a:tableStyleId>
              </a:tblPr>
              <a:tblGrid>
                <a:gridCol w="1997575"/>
                <a:gridCol w="629075"/>
                <a:gridCol w="2155975"/>
                <a:gridCol w="588075"/>
                <a:gridCol w="5775975"/>
                <a:gridCol w="562850"/>
              </a:tblGrid>
              <a:tr h="347900">
                <a:tc>
                  <a:txBody>
                    <a:bodyPr/>
                    <a:lstStyle/>
                    <a:p>
                      <a:pPr indent="0" lvl="0" marL="0" marR="0" rtl="0" algn="just">
                        <a:lnSpc>
                          <a:spcPct val="100000"/>
                        </a:lnSpc>
                        <a:spcBef>
                          <a:spcPts val="0"/>
                        </a:spcBef>
                        <a:spcAft>
                          <a:spcPts val="0"/>
                        </a:spcAft>
                        <a:buClr>
                          <a:srgbClr val="000000"/>
                        </a:buClr>
                        <a:buSzPts val="700"/>
                        <a:buFont typeface="Arial"/>
                        <a:buNone/>
                      </a:pPr>
                      <a:r>
                        <a:rPr i="1" lang="it-IT" sz="700" u="none" cap="none" strike="noStrike">
                          <a:solidFill>
                            <a:srgbClr val="FFFFFF"/>
                          </a:solidFill>
                          <a:latin typeface="Times New Roman"/>
                          <a:ea typeface="Times New Roman"/>
                          <a:cs typeface="Times New Roman"/>
                          <a:sym typeface="Times New Roman"/>
                        </a:rPr>
                        <a:t>Obiettivo Strategico</a:t>
                      </a:r>
                      <a:endParaRPr i="1" sz="700" u="none" cap="none" strike="noStrike">
                        <a:solidFill>
                          <a:srgbClr val="FFFFFF"/>
                        </a:solidFill>
                        <a:latin typeface="Times New Roman"/>
                        <a:ea typeface="Times New Roman"/>
                        <a:cs typeface="Times New Roman"/>
                        <a:sym typeface="Times New Roman"/>
                      </a:endParaRPr>
                    </a:p>
                  </a:txBody>
                  <a:tcPr marT="76200" marB="76200" marR="76200" marL="762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9525">
                      <a:solidFill>
                        <a:srgbClr val="DEEBF6"/>
                      </a:solidFill>
                      <a:prstDash val="solid"/>
                      <a:round/>
                      <a:headEnd len="sm" w="sm" type="none"/>
                      <a:tailEnd len="sm" w="sm" type="none"/>
                    </a:lnB>
                    <a:solidFill>
                      <a:srgbClr val="2E75B5"/>
                    </a:solidFill>
                  </a:tcPr>
                </a:tc>
                <a:tc>
                  <a:txBody>
                    <a:bodyPr/>
                    <a:lstStyle/>
                    <a:p>
                      <a:pPr indent="0" lvl="0" marL="0" marR="0" rtl="0" algn="just">
                        <a:lnSpc>
                          <a:spcPct val="100000"/>
                        </a:lnSpc>
                        <a:spcBef>
                          <a:spcPts val="0"/>
                        </a:spcBef>
                        <a:spcAft>
                          <a:spcPts val="0"/>
                        </a:spcAft>
                        <a:buClr>
                          <a:srgbClr val="000000"/>
                        </a:buClr>
                        <a:buSzPts val="700"/>
                        <a:buFont typeface="Arial"/>
                        <a:buNone/>
                      </a:pPr>
                      <a:r>
                        <a:rPr i="1" lang="it-IT" sz="700" u="none" cap="none" strike="noStrike">
                          <a:solidFill>
                            <a:srgbClr val="FFFFFF"/>
                          </a:solidFill>
                          <a:latin typeface="Times New Roman"/>
                          <a:ea typeface="Times New Roman"/>
                          <a:cs typeface="Times New Roman"/>
                          <a:sym typeface="Times New Roman"/>
                        </a:rPr>
                        <a:t>Risultato</a:t>
                      </a:r>
                      <a:endParaRPr i="1" sz="700" u="none" cap="none" strike="noStrike">
                        <a:solidFill>
                          <a:srgbClr val="FFFFFF"/>
                        </a:solidFill>
                        <a:latin typeface="Times New Roman"/>
                        <a:ea typeface="Times New Roman"/>
                        <a:cs typeface="Times New Roman"/>
                        <a:sym typeface="Times New Roman"/>
                      </a:endParaRPr>
                    </a:p>
                  </a:txBody>
                  <a:tcPr marT="76200" marB="76200" marR="76200" marL="762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9525">
                      <a:solidFill>
                        <a:srgbClr val="DEEBF6"/>
                      </a:solidFill>
                      <a:prstDash val="solid"/>
                      <a:round/>
                      <a:headEnd len="sm" w="sm" type="none"/>
                      <a:tailEnd len="sm" w="sm" type="none"/>
                    </a:lnB>
                    <a:solidFill>
                      <a:srgbClr val="2E75B5"/>
                    </a:solidFill>
                  </a:tcPr>
                </a:tc>
                <a:tc>
                  <a:txBody>
                    <a:bodyPr/>
                    <a:lstStyle/>
                    <a:p>
                      <a:pPr indent="0" lvl="0" marL="0" marR="0" rtl="0" algn="just">
                        <a:lnSpc>
                          <a:spcPct val="100000"/>
                        </a:lnSpc>
                        <a:spcBef>
                          <a:spcPts val="0"/>
                        </a:spcBef>
                        <a:spcAft>
                          <a:spcPts val="0"/>
                        </a:spcAft>
                        <a:buClr>
                          <a:srgbClr val="000000"/>
                        </a:buClr>
                        <a:buSzPts val="700"/>
                        <a:buFont typeface="Arial"/>
                        <a:buNone/>
                      </a:pPr>
                      <a:r>
                        <a:rPr i="1" lang="it-IT" sz="700" u="none" cap="none" strike="noStrike">
                          <a:solidFill>
                            <a:srgbClr val="FFFFFF"/>
                          </a:solidFill>
                          <a:latin typeface="Times New Roman"/>
                          <a:ea typeface="Times New Roman"/>
                          <a:cs typeface="Times New Roman"/>
                          <a:sym typeface="Times New Roman"/>
                        </a:rPr>
                        <a:t>Obiettivi Operativi</a:t>
                      </a:r>
                      <a:endParaRPr i="1" sz="700" u="none" cap="none" strike="noStrike">
                        <a:solidFill>
                          <a:srgbClr val="FFFFFF"/>
                        </a:solidFill>
                        <a:latin typeface="Times New Roman"/>
                        <a:ea typeface="Times New Roman"/>
                        <a:cs typeface="Times New Roman"/>
                        <a:sym typeface="Times New Roman"/>
                      </a:endParaRPr>
                    </a:p>
                  </a:txBody>
                  <a:tcPr marT="76200" marB="76200" marR="76200" marL="762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9525">
                      <a:solidFill>
                        <a:srgbClr val="DEEBF6"/>
                      </a:solidFill>
                      <a:prstDash val="solid"/>
                      <a:round/>
                      <a:headEnd len="sm" w="sm" type="none"/>
                      <a:tailEnd len="sm" w="sm" type="none"/>
                    </a:lnB>
                    <a:solidFill>
                      <a:srgbClr val="2E75B5"/>
                    </a:solidFill>
                  </a:tcPr>
                </a:tc>
                <a:tc>
                  <a:txBody>
                    <a:bodyPr/>
                    <a:lstStyle/>
                    <a:p>
                      <a:pPr indent="0" lvl="0" marL="0" marR="0" rtl="0" algn="just">
                        <a:lnSpc>
                          <a:spcPct val="100000"/>
                        </a:lnSpc>
                        <a:spcBef>
                          <a:spcPts val="0"/>
                        </a:spcBef>
                        <a:spcAft>
                          <a:spcPts val="0"/>
                        </a:spcAft>
                        <a:buClr>
                          <a:srgbClr val="000000"/>
                        </a:buClr>
                        <a:buSzPts val="700"/>
                        <a:buFont typeface="Arial"/>
                        <a:buNone/>
                      </a:pPr>
                      <a:r>
                        <a:rPr i="1" lang="it-IT" sz="700" u="none" cap="none" strike="noStrike">
                          <a:solidFill>
                            <a:srgbClr val="FFFFFF"/>
                          </a:solidFill>
                          <a:latin typeface="Times New Roman"/>
                          <a:ea typeface="Times New Roman"/>
                          <a:cs typeface="Times New Roman"/>
                          <a:sym typeface="Times New Roman"/>
                        </a:rPr>
                        <a:t>Risultato O.O.</a:t>
                      </a:r>
                      <a:endParaRPr i="1" sz="700" u="none" cap="none" strike="noStrike">
                        <a:solidFill>
                          <a:srgbClr val="FFFFFF"/>
                        </a:solidFill>
                        <a:latin typeface="Times New Roman"/>
                        <a:ea typeface="Times New Roman"/>
                        <a:cs typeface="Times New Roman"/>
                        <a:sym typeface="Times New Roman"/>
                      </a:endParaRPr>
                    </a:p>
                  </a:txBody>
                  <a:tcPr marT="76200" marB="76200" marR="76200" marL="762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9525">
                      <a:solidFill>
                        <a:srgbClr val="DEEBF6"/>
                      </a:solidFill>
                      <a:prstDash val="solid"/>
                      <a:round/>
                      <a:headEnd len="sm" w="sm" type="none"/>
                      <a:tailEnd len="sm" w="sm" type="none"/>
                    </a:lnB>
                    <a:solidFill>
                      <a:srgbClr val="2E75B5"/>
                    </a:solidFill>
                  </a:tcPr>
                </a:tc>
                <a:tc>
                  <a:txBody>
                    <a:bodyPr/>
                    <a:lstStyle/>
                    <a:p>
                      <a:pPr indent="0" lvl="0" marL="0" marR="0" rtl="0" algn="just">
                        <a:lnSpc>
                          <a:spcPct val="100000"/>
                        </a:lnSpc>
                        <a:spcBef>
                          <a:spcPts val="0"/>
                        </a:spcBef>
                        <a:spcAft>
                          <a:spcPts val="0"/>
                        </a:spcAft>
                        <a:buClr>
                          <a:srgbClr val="000000"/>
                        </a:buClr>
                        <a:buSzPts val="700"/>
                        <a:buFont typeface="Arial"/>
                        <a:buNone/>
                      </a:pPr>
                      <a:r>
                        <a:rPr i="1" lang="it-IT" sz="700" u="none" cap="none" strike="noStrike">
                          <a:solidFill>
                            <a:srgbClr val="FFFFFF"/>
                          </a:solidFill>
                          <a:latin typeface="Times New Roman"/>
                          <a:ea typeface="Times New Roman"/>
                          <a:cs typeface="Times New Roman"/>
                          <a:sym typeface="Times New Roman"/>
                        </a:rPr>
                        <a:t>Indicatori</a:t>
                      </a:r>
                      <a:endParaRPr i="1" sz="700" u="none" cap="none" strike="noStrike">
                        <a:solidFill>
                          <a:srgbClr val="FFFFFF"/>
                        </a:solidFill>
                        <a:latin typeface="Times New Roman"/>
                        <a:ea typeface="Times New Roman"/>
                        <a:cs typeface="Times New Roman"/>
                        <a:sym typeface="Times New Roman"/>
                      </a:endParaRPr>
                    </a:p>
                  </a:txBody>
                  <a:tcPr marT="76200" marB="76200" marR="76200" marL="762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9525">
                      <a:solidFill>
                        <a:srgbClr val="DEEBF6"/>
                      </a:solidFill>
                      <a:prstDash val="solid"/>
                      <a:round/>
                      <a:headEnd len="sm" w="sm" type="none"/>
                      <a:tailEnd len="sm" w="sm" type="none"/>
                    </a:lnB>
                    <a:solidFill>
                      <a:srgbClr val="2E75B5"/>
                    </a:solidFill>
                  </a:tcPr>
                </a:tc>
                <a:tc>
                  <a:txBody>
                    <a:bodyPr/>
                    <a:lstStyle/>
                    <a:p>
                      <a:pPr indent="0" lvl="0" marL="0" marR="0" rtl="0" algn="just">
                        <a:lnSpc>
                          <a:spcPct val="100000"/>
                        </a:lnSpc>
                        <a:spcBef>
                          <a:spcPts val="0"/>
                        </a:spcBef>
                        <a:spcAft>
                          <a:spcPts val="0"/>
                        </a:spcAft>
                        <a:buClr>
                          <a:srgbClr val="000000"/>
                        </a:buClr>
                        <a:buSzPts val="700"/>
                        <a:buFont typeface="Arial"/>
                        <a:buNone/>
                      </a:pPr>
                      <a:r>
                        <a:rPr i="1" lang="it-IT" sz="700" u="none" cap="none" strike="noStrike">
                          <a:solidFill>
                            <a:srgbClr val="FFFFFF"/>
                          </a:solidFill>
                          <a:latin typeface="Times New Roman"/>
                          <a:ea typeface="Times New Roman"/>
                          <a:cs typeface="Times New Roman"/>
                          <a:sym typeface="Times New Roman"/>
                        </a:rPr>
                        <a:t>Risultato</a:t>
                      </a:r>
                      <a:endParaRPr i="1" sz="700" u="none" cap="none" strike="noStrike">
                        <a:solidFill>
                          <a:srgbClr val="FFFFFF"/>
                        </a:solidFill>
                        <a:latin typeface="Times New Roman"/>
                        <a:ea typeface="Times New Roman"/>
                        <a:cs typeface="Times New Roman"/>
                        <a:sym typeface="Times New Roman"/>
                      </a:endParaRPr>
                    </a:p>
                  </a:txBody>
                  <a:tcPr marT="76200" marB="76200" marR="76200" marL="762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9525">
                      <a:solidFill>
                        <a:srgbClr val="DEEBF6"/>
                      </a:solidFill>
                      <a:prstDash val="solid"/>
                      <a:round/>
                      <a:headEnd len="sm" w="sm" type="none"/>
                      <a:tailEnd len="sm" w="sm" type="none"/>
                    </a:lnB>
                    <a:solidFill>
                      <a:srgbClr val="2E75B5"/>
                    </a:solidFill>
                  </a:tcPr>
                </a:tc>
              </a:tr>
              <a:tr h="578800">
                <a:tc rowSpan="18">
                  <a:txBody>
                    <a:bodyPr/>
                    <a:lstStyle/>
                    <a:p>
                      <a:pPr indent="0" lvl="0" marL="0" marR="0" rtl="0" algn="ctr">
                        <a:lnSpc>
                          <a:spcPct val="100000"/>
                        </a:lnSpc>
                        <a:spcBef>
                          <a:spcPts val="0"/>
                        </a:spcBef>
                        <a:spcAft>
                          <a:spcPts val="0"/>
                        </a:spcAft>
                        <a:buClr>
                          <a:srgbClr val="000000"/>
                        </a:buClr>
                        <a:buSzPts val="800"/>
                        <a:buFont typeface="Arial"/>
                        <a:buNone/>
                      </a:pPr>
                      <a:r>
                        <a:t/>
                      </a:r>
                      <a:endParaRPr i="1" sz="800" u="none" cap="none" strike="noStrike">
                        <a:solidFill>
                          <a:srgbClr val="333333"/>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1. Mantenimento dei criteri di riconoscimento quale Organismo Pagatore, ai sensi del Reg. (UE) n. 907/14 (peso: 40%)</a:t>
                      </a:r>
                      <a:endParaRPr i="1" sz="800" u="none" cap="none" strike="noStrike">
                        <a:solidFill>
                          <a:srgbClr val="333333"/>
                        </a:solidFill>
                        <a:latin typeface="Times New Roman"/>
                        <a:ea typeface="Times New Roman"/>
                        <a:cs typeface="Times New Roman"/>
                        <a:sym typeface="Times New Roman"/>
                      </a:endParaRPr>
                    </a:p>
                  </a:txBody>
                  <a:tcPr marT="76200" marB="76200" marR="76200" marL="762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c rowSpan="18">
                  <a:txBody>
                    <a:bodyPr/>
                    <a:lstStyle/>
                    <a:p>
                      <a:pPr indent="0" lvl="0" marL="0" marR="0" rtl="0" algn="ctr">
                        <a:lnSpc>
                          <a:spcPct val="100000"/>
                        </a:lnSpc>
                        <a:spcBef>
                          <a:spcPts val="0"/>
                        </a:spcBef>
                        <a:spcAft>
                          <a:spcPts val="0"/>
                        </a:spcAft>
                        <a:buClr>
                          <a:srgbClr val="000000"/>
                        </a:buClr>
                        <a:buSzPts val="800"/>
                        <a:buFont typeface="Arial"/>
                        <a:buNone/>
                      </a:pPr>
                      <a:r>
                        <a:t/>
                      </a:r>
                      <a:endParaRPr i="1" sz="800" u="none" cap="none" strike="noStrike">
                        <a:solidFill>
                          <a:srgbClr val="333333"/>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9</a:t>
                      </a:r>
                      <a:r>
                        <a:rPr i="1" lang="it-IT" sz="800">
                          <a:solidFill>
                            <a:srgbClr val="333333"/>
                          </a:solidFill>
                          <a:latin typeface="Times New Roman"/>
                          <a:ea typeface="Times New Roman"/>
                          <a:cs typeface="Times New Roman"/>
                          <a:sym typeface="Times New Roman"/>
                        </a:rPr>
                        <a:t>6</a:t>
                      </a:r>
                      <a:r>
                        <a:rPr i="1" lang="it-IT" sz="800" u="none" cap="none" strike="noStrike">
                          <a:solidFill>
                            <a:srgbClr val="333333"/>
                          </a:solidFill>
                          <a:latin typeface="Times New Roman"/>
                          <a:ea typeface="Times New Roman"/>
                          <a:cs typeface="Times New Roman"/>
                          <a:sym typeface="Times New Roman"/>
                        </a:rPr>
                        <a:t>,</a:t>
                      </a:r>
                      <a:r>
                        <a:rPr i="1" lang="it-IT" sz="800">
                          <a:solidFill>
                            <a:srgbClr val="333333"/>
                          </a:solidFill>
                          <a:latin typeface="Times New Roman"/>
                          <a:ea typeface="Times New Roman"/>
                          <a:cs typeface="Times New Roman"/>
                          <a:sym typeface="Times New Roman"/>
                        </a:rPr>
                        <a:t>13</a:t>
                      </a:r>
                      <a:r>
                        <a:rPr i="1" lang="it-IT" sz="800" u="none" cap="none" strike="noStrike">
                          <a:solidFill>
                            <a:srgbClr val="333333"/>
                          </a:solidFill>
                          <a:latin typeface="Times New Roman"/>
                          <a:ea typeface="Times New Roman"/>
                          <a:cs typeface="Times New Roman"/>
                          <a:sym typeface="Times New Roman"/>
                        </a:rPr>
                        <a:t> %</a:t>
                      </a:r>
                      <a:endParaRPr i="1" sz="800" u="none" cap="none" strike="noStrike">
                        <a:solidFill>
                          <a:srgbClr val="333333"/>
                        </a:solidFill>
                        <a:latin typeface="Times New Roman"/>
                        <a:ea typeface="Times New Roman"/>
                        <a:cs typeface="Times New Roman"/>
                        <a:sym typeface="Times New Roman"/>
                      </a:endParaRPr>
                    </a:p>
                  </a:txBody>
                  <a:tcPr marT="76200" marB="76200" marR="76200" marL="762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1.1 Garantire un adeguato ambiente interno, anche con riferimento al corretto funzionamento dell’Agenzia</a:t>
                      </a:r>
                      <a:endParaRPr i="1" sz="800" u="none" cap="none" strike="noStrike">
                        <a:solidFill>
                          <a:srgbClr val="333333"/>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(PESO 30%)</a:t>
                      </a:r>
                      <a:endParaRPr i="1" sz="800" u="none" cap="none" strike="noStrike">
                        <a:solidFill>
                          <a:srgbClr val="333333"/>
                        </a:solidFill>
                        <a:latin typeface="Times New Roman"/>
                        <a:ea typeface="Times New Roman"/>
                        <a:cs typeface="Times New Roman"/>
                        <a:sym typeface="Times New Roman"/>
                      </a:endParaRPr>
                    </a:p>
                  </a:txBody>
                  <a:tcPr marT="63500" marB="63500" marR="63500" marL="635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i="1" lang="it-IT" sz="800">
                          <a:solidFill>
                            <a:srgbClr val="333333"/>
                          </a:solidFill>
                          <a:latin typeface="Times New Roman"/>
                          <a:ea typeface="Times New Roman"/>
                          <a:cs typeface="Times New Roman"/>
                          <a:sym typeface="Times New Roman"/>
                        </a:rPr>
                        <a:t>100</a:t>
                      </a:r>
                      <a:r>
                        <a:rPr i="1" lang="it-IT" sz="800" u="none" cap="none" strike="noStrike">
                          <a:solidFill>
                            <a:srgbClr val="333333"/>
                          </a:solidFill>
                          <a:latin typeface="Times New Roman"/>
                          <a:ea typeface="Times New Roman"/>
                          <a:cs typeface="Times New Roman"/>
                          <a:sym typeface="Times New Roman"/>
                        </a:rPr>
                        <a:t>,00</a:t>
                      </a:r>
                      <a:endParaRPr i="1" sz="800" u="none" cap="none" strike="noStrike">
                        <a:solidFill>
                          <a:srgbClr val="333333"/>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800"/>
                        <a:buFont typeface="Arial"/>
                        <a:buNone/>
                      </a:pPr>
                      <a:r>
                        <a:t/>
                      </a:r>
                      <a:endParaRPr i="1" sz="800" u="none" cap="none" strike="noStrike">
                        <a:solidFill>
                          <a:srgbClr val="333333"/>
                        </a:solidFill>
                        <a:latin typeface="Times New Roman"/>
                        <a:ea typeface="Times New Roman"/>
                        <a:cs typeface="Times New Roman"/>
                        <a:sym typeface="Times New Roman"/>
                      </a:endParaRPr>
                    </a:p>
                  </a:txBody>
                  <a:tcPr marT="63500" marB="63500" marR="63500" marL="635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I1.1.1: Livello di maturità complessivo dell’ARCEA, riscontrato dall’Organismo di Certificazione (PESO 100%)</a:t>
                      </a:r>
                      <a:endParaRPr i="1" sz="800" u="none" cap="none" strike="noStrike">
                        <a:solidFill>
                          <a:srgbClr val="333333"/>
                        </a:solidFill>
                        <a:latin typeface="Times New Roman"/>
                        <a:ea typeface="Times New Roman"/>
                        <a:cs typeface="Times New Roman"/>
                        <a:sym typeface="Times New Roman"/>
                      </a:endParaRPr>
                    </a:p>
                  </a:txBody>
                  <a:tcPr marT="63500" marB="63500" marR="63500" marL="635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i="1" lang="it-IT" sz="800">
                          <a:solidFill>
                            <a:srgbClr val="333333"/>
                          </a:solidFill>
                          <a:latin typeface="Times New Roman"/>
                          <a:ea typeface="Times New Roman"/>
                          <a:cs typeface="Times New Roman"/>
                          <a:sym typeface="Times New Roman"/>
                        </a:rPr>
                        <a:t>100,</a:t>
                      </a:r>
                      <a:r>
                        <a:rPr i="1" lang="it-IT" sz="800" u="none" cap="none" strike="noStrike">
                          <a:solidFill>
                            <a:srgbClr val="333333"/>
                          </a:solidFill>
                          <a:latin typeface="Times New Roman"/>
                          <a:ea typeface="Times New Roman"/>
                          <a:cs typeface="Times New Roman"/>
                          <a:sym typeface="Times New Roman"/>
                        </a:rPr>
                        <a:t>00</a:t>
                      </a:r>
                      <a:endParaRPr i="1" sz="800" u="none" cap="none" strike="noStrike">
                        <a:solidFill>
                          <a:srgbClr val="333333"/>
                        </a:solidFill>
                        <a:latin typeface="Times New Roman"/>
                        <a:ea typeface="Times New Roman"/>
                        <a:cs typeface="Times New Roman"/>
                        <a:sym typeface="Times New Roman"/>
                      </a:endParaRPr>
                    </a:p>
                  </a:txBody>
                  <a:tcPr marT="63500" marB="63500" marR="63500" marL="635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r>
              <a:tr h="5100">
                <a:tc vMerge="1"/>
                <a:tc vMerge="1"/>
                <a:tc rowSpan="5">
                  <a:txBody>
                    <a:bodyPr/>
                    <a:lstStyle/>
                    <a:p>
                      <a:pPr indent="0" lvl="0" marL="0" marR="0" rtl="0" algn="ctr">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1.2 Garantire la salute finanziaria dell’Agenzia</a:t>
                      </a:r>
                      <a:endParaRPr i="1" sz="800" u="none" cap="none" strike="noStrike">
                        <a:solidFill>
                          <a:srgbClr val="333333"/>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(PESO 15%)</a:t>
                      </a:r>
                      <a:endParaRPr i="1" sz="800" u="none" cap="none" strike="noStrike">
                        <a:solidFill>
                          <a:srgbClr val="333333"/>
                        </a:solidFill>
                        <a:latin typeface="Times New Roman"/>
                        <a:ea typeface="Times New Roman"/>
                        <a:cs typeface="Times New Roman"/>
                        <a:sym typeface="Times New Roman"/>
                      </a:endParaRPr>
                    </a:p>
                  </a:txBody>
                  <a:tcPr marT="76200" marB="76200" marR="76200" marL="762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c rowSpan="5">
                  <a:txBody>
                    <a:bodyPr/>
                    <a:lstStyle/>
                    <a:p>
                      <a:pPr indent="0" lvl="0" marL="0" marR="0" rtl="0" algn="ctr">
                        <a:lnSpc>
                          <a:spcPct val="100000"/>
                        </a:lnSpc>
                        <a:spcBef>
                          <a:spcPts val="0"/>
                        </a:spcBef>
                        <a:spcAft>
                          <a:spcPts val="0"/>
                        </a:spcAft>
                        <a:buClr>
                          <a:srgbClr val="000000"/>
                        </a:buClr>
                        <a:buSzPts val="800"/>
                        <a:buFont typeface="Arial"/>
                        <a:buNone/>
                      </a:pPr>
                      <a:r>
                        <a:rPr i="1" lang="it-IT" sz="800">
                          <a:solidFill>
                            <a:srgbClr val="333333"/>
                          </a:solidFill>
                          <a:latin typeface="Times New Roman"/>
                          <a:ea typeface="Times New Roman"/>
                          <a:cs typeface="Times New Roman"/>
                          <a:sym typeface="Times New Roman"/>
                        </a:rPr>
                        <a:t>99,91</a:t>
                      </a:r>
                      <a:endParaRPr i="1" sz="800" u="none" cap="none" strike="noStrike">
                        <a:solidFill>
                          <a:srgbClr val="333333"/>
                        </a:solidFill>
                        <a:latin typeface="Times New Roman"/>
                        <a:ea typeface="Times New Roman"/>
                        <a:cs typeface="Times New Roman"/>
                        <a:sym typeface="Times New Roman"/>
                      </a:endParaRPr>
                    </a:p>
                  </a:txBody>
                  <a:tcPr marT="76200" marB="76200" marR="76200" marL="762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c rowSpan="2">
                  <a:txBody>
                    <a:bodyPr/>
                    <a:lstStyle/>
                    <a:p>
                      <a:pPr indent="0" lvl="0" marL="0" marR="0" rtl="0" algn="ctr">
                        <a:lnSpc>
                          <a:spcPct val="100000"/>
                        </a:lnSpc>
                        <a:spcBef>
                          <a:spcPts val="0"/>
                        </a:spcBef>
                        <a:spcAft>
                          <a:spcPts val="0"/>
                        </a:spcAft>
                        <a:buClr>
                          <a:srgbClr val="000000"/>
                        </a:buClr>
                        <a:buSzPts val="800"/>
                        <a:buFont typeface="Arial"/>
                        <a:buNone/>
                      </a:pPr>
                      <a:r>
                        <a:rPr i="1" lang="it-IT" sz="800">
                          <a:solidFill>
                            <a:srgbClr val="333333"/>
                          </a:solidFill>
                          <a:latin typeface="Times New Roman"/>
                          <a:ea typeface="Times New Roman"/>
                          <a:cs typeface="Times New Roman"/>
                          <a:sym typeface="Times New Roman"/>
                        </a:rPr>
                        <a:t>I1.2.1: Incidenza spesa personale sulla spesa corrente (Indicatore di equilibrio economico-finanziario) (PESO 25%)</a:t>
                      </a:r>
                      <a:br>
                        <a:rPr i="1" lang="it-IT" sz="800">
                          <a:solidFill>
                            <a:srgbClr val="333333"/>
                          </a:solidFill>
                          <a:latin typeface="Times New Roman"/>
                          <a:ea typeface="Times New Roman"/>
                          <a:cs typeface="Times New Roman"/>
                          <a:sym typeface="Times New Roman"/>
                        </a:rPr>
                      </a:br>
                      <a:endParaRPr i="1" sz="800" u="none" cap="none" strike="noStrike">
                        <a:solidFill>
                          <a:srgbClr val="333333"/>
                        </a:solidFill>
                        <a:latin typeface="Times New Roman"/>
                        <a:ea typeface="Times New Roman"/>
                        <a:cs typeface="Times New Roman"/>
                        <a:sym typeface="Times New Roman"/>
                      </a:endParaRPr>
                    </a:p>
                  </a:txBody>
                  <a:tcPr marT="63500" marB="63500" marR="63500" marL="635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c rowSpan="2">
                  <a:txBody>
                    <a:bodyPr/>
                    <a:lstStyle/>
                    <a:p>
                      <a:pPr indent="0" lvl="0" marL="0" marR="0" rtl="0" algn="ctr">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100,00</a:t>
                      </a:r>
                      <a:endParaRPr i="1" sz="800" u="none" cap="none" strike="noStrike">
                        <a:solidFill>
                          <a:srgbClr val="333333"/>
                        </a:solidFill>
                        <a:latin typeface="Times New Roman"/>
                        <a:ea typeface="Times New Roman"/>
                        <a:cs typeface="Times New Roman"/>
                        <a:sym typeface="Times New Roman"/>
                      </a:endParaRPr>
                    </a:p>
                  </a:txBody>
                  <a:tcPr marT="63500" marB="63500" marR="63500" marL="635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r>
              <a:tr h="229250">
                <a:tc vMerge="1"/>
                <a:tc vMerge="1"/>
                <a:tc vMerge="1"/>
                <a:tc vMerge="1"/>
                <a:tc vMerge="1"/>
                <a:tc vMerge="1"/>
              </a:tr>
              <a:tr h="373100">
                <a:tc vMerge="1"/>
                <a:tc vMerge="1"/>
                <a:tc vMerge="1"/>
                <a:tc vMerge="1"/>
                <a:tc>
                  <a:txBody>
                    <a:bodyPr/>
                    <a:lstStyle/>
                    <a:p>
                      <a:pPr indent="0" lvl="0" marL="0" marR="0" rtl="0" algn="ctr">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I1.2.2: Indicatore di realizzazione delle previsioni di competenza concernenti le entrate correnti (PESO 25%)</a:t>
                      </a:r>
                      <a:endParaRPr i="1" sz="800" u="none" cap="none" strike="noStrike">
                        <a:solidFill>
                          <a:srgbClr val="333333"/>
                        </a:solidFill>
                        <a:latin typeface="Times New Roman"/>
                        <a:ea typeface="Times New Roman"/>
                        <a:cs typeface="Times New Roman"/>
                        <a:sym typeface="Times New Roman"/>
                      </a:endParaRPr>
                    </a:p>
                  </a:txBody>
                  <a:tcPr marT="76200" marB="76200" marR="76200" marL="762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i="1" lang="it-IT" sz="800">
                          <a:solidFill>
                            <a:srgbClr val="333333"/>
                          </a:solidFill>
                          <a:latin typeface="Times New Roman"/>
                          <a:ea typeface="Times New Roman"/>
                          <a:cs typeface="Times New Roman"/>
                          <a:sym typeface="Times New Roman"/>
                        </a:rPr>
                        <a:t>99,64</a:t>
                      </a:r>
                      <a:endParaRPr i="1" sz="800" u="none" cap="none" strike="noStrike">
                        <a:solidFill>
                          <a:srgbClr val="333333"/>
                        </a:solidFill>
                        <a:latin typeface="Times New Roman"/>
                        <a:ea typeface="Times New Roman"/>
                        <a:cs typeface="Times New Roman"/>
                        <a:sym typeface="Times New Roman"/>
                      </a:endParaRPr>
                    </a:p>
                  </a:txBody>
                  <a:tcPr marT="76200" marB="76200" marR="76200" marL="762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r>
              <a:tr h="282675">
                <a:tc vMerge="1"/>
                <a:tc vMerge="1"/>
                <a:tc vMerge="1"/>
                <a:tc vMerge="1"/>
                <a:tc>
                  <a:txBody>
                    <a:bodyPr/>
                    <a:lstStyle/>
                    <a:p>
                      <a:pPr indent="0" lvl="0" marL="0" marR="0" rtl="0" algn="ctr">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I1.2.3 Incidenza spese rigide (disavanzo, personale e debito) su entrate correnti; (PESO 25%)</a:t>
                      </a:r>
                      <a:endParaRPr i="1" sz="800" u="none" cap="none" strike="noStrike">
                        <a:solidFill>
                          <a:srgbClr val="333333"/>
                        </a:solidFill>
                        <a:latin typeface="Times New Roman"/>
                        <a:ea typeface="Times New Roman"/>
                        <a:cs typeface="Times New Roman"/>
                        <a:sym typeface="Times New Roman"/>
                      </a:endParaRPr>
                    </a:p>
                  </a:txBody>
                  <a:tcPr marT="76200" marB="76200" marR="76200" marL="762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i="1" lang="it-IT" sz="800">
                          <a:solidFill>
                            <a:srgbClr val="333333"/>
                          </a:solidFill>
                          <a:latin typeface="Times New Roman"/>
                          <a:ea typeface="Times New Roman"/>
                          <a:cs typeface="Times New Roman"/>
                          <a:sym typeface="Times New Roman"/>
                        </a:rPr>
                        <a:t>100,00</a:t>
                      </a:r>
                      <a:endParaRPr i="1" sz="800" u="none" cap="none" strike="noStrike">
                        <a:solidFill>
                          <a:srgbClr val="333333"/>
                        </a:solidFill>
                        <a:latin typeface="Times New Roman"/>
                        <a:ea typeface="Times New Roman"/>
                        <a:cs typeface="Times New Roman"/>
                        <a:sym typeface="Times New Roman"/>
                      </a:endParaRPr>
                    </a:p>
                  </a:txBody>
                  <a:tcPr marT="76200" marB="76200" marR="76200" marL="762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r>
              <a:tr h="373100">
                <a:tc vMerge="1"/>
                <a:tc vMerge="1"/>
                <a:tc vMerge="1"/>
                <a:tc vMerge="1"/>
                <a:tc>
                  <a:txBody>
                    <a:bodyPr/>
                    <a:lstStyle/>
                    <a:p>
                      <a:pPr indent="0" lvl="0" marL="0" rtl="0" algn="ctr">
                        <a:spcBef>
                          <a:spcPts val="0"/>
                        </a:spcBef>
                        <a:spcAft>
                          <a:spcPts val="0"/>
                        </a:spcAft>
                        <a:buClr>
                          <a:schemeClr val="dk1"/>
                        </a:buClr>
                        <a:buSzPts val="800"/>
                        <a:buFont typeface="Arial"/>
                        <a:buNone/>
                      </a:pPr>
                      <a:r>
                        <a:rPr i="1" lang="it-IT" sz="800">
                          <a:solidFill>
                            <a:srgbClr val="333333"/>
                          </a:solidFill>
                          <a:latin typeface="Times New Roman"/>
                          <a:ea typeface="Times New Roman"/>
                          <a:cs typeface="Times New Roman"/>
                          <a:sym typeface="Times New Roman"/>
                        </a:rPr>
                        <a:t>I.1.2.4 Indicatore di smaltimento debiti commerciali Stanziamento di cassa; (PESO 25%)</a:t>
                      </a:r>
                      <a:endParaRPr i="1" sz="800" u="none" cap="none" strike="noStrike">
                        <a:solidFill>
                          <a:srgbClr val="333333"/>
                        </a:solidFill>
                        <a:latin typeface="Times New Roman"/>
                        <a:ea typeface="Times New Roman"/>
                        <a:cs typeface="Times New Roman"/>
                        <a:sym typeface="Times New Roman"/>
                      </a:endParaRPr>
                    </a:p>
                  </a:txBody>
                  <a:tcPr marT="76200" marB="76200" marR="76200" marL="762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i="1" lang="it-IT" sz="800">
                          <a:solidFill>
                            <a:srgbClr val="333333"/>
                          </a:solidFill>
                          <a:latin typeface="Times New Roman"/>
                          <a:ea typeface="Times New Roman"/>
                          <a:cs typeface="Times New Roman"/>
                          <a:sym typeface="Times New Roman"/>
                        </a:rPr>
                        <a:t>100,00</a:t>
                      </a:r>
                      <a:endParaRPr i="1" sz="800" u="none" cap="none" strike="noStrike">
                        <a:solidFill>
                          <a:srgbClr val="333333"/>
                        </a:solidFill>
                        <a:latin typeface="Times New Roman"/>
                        <a:ea typeface="Times New Roman"/>
                        <a:cs typeface="Times New Roman"/>
                        <a:sym typeface="Times New Roman"/>
                      </a:endParaRPr>
                    </a:p>
                  </a:txBody>
                  <a:tcPr marT="76200" marB="76200" marR="76200" marL="762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r>
              <a:tr h="234375">
                <a:tc vMerge="1"/>
                <a:tc vMerge="1"/>
                <a:tc rowSpan="3">
                  <a:txBody>
                    <a:bodyPr/>
                    <a:lstStyle/>
                    <a:p>
                      <a:pPr indent="0" lvl="0" marL="0" marR="0" rtl="0" algn="ctr">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1.3 Garantire l’efficienza nell_impiego delle risorse, con particolare riferimento al contenimento e alla riduzione dei costi, nonché all_ottimizzazione dei tempi dei procedimenti amministrativi</a:t>
                      </a:r>
                      <a:endParaRPr i="1" sz="800" u="none" cap="none" strike="noStrike">
                        <a:solidFill>
                          <a:srgbClr val="333333"/>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(PESO 15%)</a:t>
                      </a:r>
                      <a:endParaRPr i="1" sz="800" u="none" cap="none" strike="noStrike">
                        <a:solidFill>
                          <a:srgbClr val="333333"/>
                        </a:solidFill>
                        <a:latin typeface="Times New Roman"/>
                        <a:ea typeface="Times New Roman"/>
                        <a:cs typeface="Times New Roman"/>
                        <a:sym typeface="Times New Roman"/>
                      </a:endParaRPr>
                    </a:p>
                  </a:txBody>
                  <a:tcPr marT="76200" marB="76200" marR="76200" marL="762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c rowSpan="3">
                  <a:txBody>
                    <a:bodyPr/>
                    <a:lstStyle/>
                    <a:p>
                      <a:pPr indent="0" lvl="0" marL="0" marR="0" rtl="0" algn="ctr">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100,00</a:t>
                      </a:r>
                      <a:endParaRPr i="1" sz="800" u="none" cap="none" strike="noStrike">
                        <a:solidFill>
                          <a:srgbClr val="333333"/>
                        </a:solidFill>
                        <a:latin typeface="Times New Roman"/>
                        <a:ea typeface="Times New Roman"/>
                        <a:cs typeface="Times New Roman"/>
                        <a:sym typeface="Times New Roman"/>
                      </a:endParaRPr>
                    </a:p>
                  </a:txBody>
                  <a:tcPr marT="76200" marB="76200" marR="76200" marL="762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c rowSpan="2">
                  <a:txBody>
                    <a:bodyPr/>
                    <a:lstStyle/>
                    <a:p>
                      <a:pPr indent="0" lvl="0" marL="0" rtl="0" algn="ctr">
                        <a:spcBef>
                          <a:spcPts val="0"/>
                        </a:spcBef>
                        <a:spcAft>
                          <a:spcPts val="0"/>
                        </a:spcAft>
                        <a:buClr>
                          <a:schemeClr val="dk1"/>
                        </a:buClr>
                        <a:buSzPts val="800"/>
                        <a:buFont typeface="Arial"/>
                        <a:buNone/>
                      </a:pPr>
                      <a:r>
                        <a:rPr i="1" lang="it-IT" sz="800">
                          <a:solidFill>
                            <a:srgbClr val="333333"/>
                          </a:solidFill>
                          <a:latin typeface="Times New Roman"/>
                          <a:ea typeface="Times New Roman"/>
                          <a:cs typeface="Times New Roman"/>
                          <a:sym typeface="Times New Roman"/>
                        </a:rPr>
                        <a:t>I.1.3.1 Rapporto tra costo del personale ed erogazioni complessive effettuate nell’anno in relazione ai fondi FEASR e FEAGA (PESO 50%)</a:t>
                      </a:r>
                      <a:endParaRPr i="1" sz="800" u="none" cap="none" strike="noStrike">
                        <a:solidFill>
                          <a:srgbClr val="333333"/>
                        </a:solidFill>
                        <a:latin typeface="Times New Roman"/>
                        <a:ea typeface="Times New Roman"/>
                        <a:cs typeface="Times New Roman"/>
                        <a:sym typeface="Times New Roman"/>
                      </a:endParaRPr>
                    </a:p>
                  </a:txBody>
                  <a:tcPr marT="63500" marB="63500" marR="63500" marL="635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i="1" sz="800" u="none" cap="none" strike="noStrike">
                        <a:solidFill>
                          <a:srgbClr val="333333"/>
                        </a:solidFill>
                        <a:latin typeface="Times New Roman"/>
                        <a:ea typeface="Times New Roman"/>
                        <a:cs typeface="Times New Roman"/>
                        <a:sym typeface="Times New Roman"/>
                      </a:endParaRPr>
                    </a:p>
                  </a:txBody>
                  <a:tcPr marT="63500" marB="63500" marR="63500" marL="635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r>
              <a:tr h="420675">
                <a:tc vMerge="1"/>
                <a:tc vMerge="1"/>
                <a:tc vMerge="1"/>
                <a:tc vMerge="1"/>
                <a:tc vMerge="1"/>
                <a:tc>
                  <a:txBody>
                    <a:bodyPr/>
                    <a:lstStyle/>
                    <a:p>
                      <a:pPr indent="0" lvl="0" marL="0" marR="0" rtl="0" algn="ctr">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100,00</a:t>
                      </a:r>
                      <a:endParaRPr i="1" sz="800" u="none" cap="none" strike="noStrike">
                        <a:solidFill>
                          <a:srgbClr val="333333"/>
                        </a:solidFill>
                        <a:latin typeface="Times New Roman"/>
                        <a:ea typeface="Times New Roman"/>
                        <a:cs typeface="Times New Roman"/>
                        <a:sym typeface="Times New Roman"/>
                      </a:endParaRPr>
                    </a:p>
                  </a:txBody>
                  <a:tcPr marT="76200" marB="76200" marR="76200" marL="762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r>
              <a:tr h="738450">
                <a:tc vMerge="1"/>
                <a:tc vMerge="1"/>
                <a:tc vMerge="1"/>
                <a:tc vMerge="1"/>
                <a:tc>
                  <a:txBody>
                    <a:bodyPr/>
                    <a:lstStyle/>
                    <a:p>
                      <a:pPr indent="0" lvl="0" marL="0" rtl="0" algn="ctr">
                        <a:spcBef>
                          <a:spcPts val="0"/>
                        </a:spcBef>
                        <a:spcAft>
                          <a:spcPts val="0"/>
                        </a:spcAft>
                        <a:buClr>
                          <a:schemeClr val="dk1"/>
                        </a:buClr>
                        <a:buSzPts val="800"/>
                        <a:buFont typeface="Arial"/>
                        <a:buNone/>
                      </a:pPr>
                      <a:r>
                        <a:rPr i="1" lang="it-IT" sz="800">
                          <a:solidFill>
                            <a:srgbClr val="333333"/>
                          </a:solidFill>
                          <a:latin typeface="Times New Roman"/>
                          <a:ea typeface="Times New Roman"/>
                          <a:cs typeface="Times New Roman"/>
                          <a:sym typeface="Times New Roman"/>
                        </a:rPr>
                        <a:t>I.1.3.2 Rapporto tra previsioni definitive di competenza in relazione alla missione 1 “Servizi istituzionali, generali e di gestione” ed erogazioni complessive effettuate nell’anno in relazione ai fondi FEASR e FEAGA (PESO 50%)</a:t>
                      </a:r>
                      <a:endParaRPr i="1" sz="800">
                        <a:solidFill>
                          <a:srgbClr val="333333"/>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800"/>
                        <a:buFont typeface="Arial"/>
                        <a:buNone/>
                      </a:pPr>
                      <a:r>
                        <a:t/>
                      </a:r>
                      <a:endParaRPr i="1" sz="800">
                        <a:solidFill>
                          <a:srgbClr val="333333"/>
                        </a:solidFill>
                        <a:latin typeface="Times New Roman"/>
                        <a:ea typeface="Times New Roman"/>
                        <a:cs typeface="Times New Roman"/>
                        <a:sym typeface="Times New Roman"/>
                      </a:endParaRPr>
                    </a:p>
                  </a:txBody>
                  <a:tcPr marT="76200" marB="76200" marR="76200" marL="762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100,00</a:t>
                      </a:r>
                      <a:endParaRPr i="1" sz="800" u="none" cap="none" strike="noStrike">
                        <a:solidFill>
                          <a:srgbClr val="333333"/>
                        </a:solidFill>
                        <a:latin typeface="Times New Roman"/>
                        <a:ea typeface="Times New Roman"/>
                        <a:cs typeface="Times New Roman"/>
                        <a:sym typeface="Times New Roman"/>
                      </a:endParaRPr>
                    </a:p>
                  </a:txBody>
                  <a:tcPr marT="76200" marB="76200" marR="76200" marL="762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r>
              <a:tr h="373100">
                <a:tc vMerge="1"/>
                <a:tc vMerge="1"/>
                <a:tc rowSpan="5">
                  <a:txBody>
                    <a:bodyPr/>
                    <a:lstStyle/>
                    <a:p>
                      <a:pPr indent="0" lvl="0" marL="0" marR="0" rtl="0" algn="ctr">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1.4 - Garantire un’adeguata attività di controllo nel rispetto della normativa di riferimento</a:t>
                      </a:r>
                      <a:endParaRPr i="1" sz="800" u="none" cap="none" strike="noStrike">
                        <a:solidFill>
                          <a:srgbClr val="333333"/>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(PESO 10%)</a:t>
                      </a:r>
                      <a:endParaRPr i="1" sz="800" u="none" cap="none" strike="noStrike">
                        <a:solidFill>
                          <a:srgbClr val="333333"/>
                        </a:solidFill>
                        <a:latin typeface="Times New Roman"/>
                        <a:ea typeface="Times New Roman"/>
                        <a:cs typeface="Times New Roman"/>
                        <a:sym typeface="Times New Roman"/>
                      </a:endParaRPr>
                    </a:p>
                  </a:txBody>
                  <a:tcPr marT="76200" marB="76200" marR="76200" marL="762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c rowSpan="5">
                  <a:txBody>
                    <a:bodyPr/>
                    <a:lstStyle/>
                    <a:p>
                      <a:pPr indent="0" lvl="0" marL="0" marR="0" rtl="0" algn="ctr">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9</a:t>
                      </a:r>
                      <a:r>
                        <a:rPr i="1" lang="it-IT" sz="800">
                          <a:solidFill>
                            <a:srgbClr val="333333"/>
                          </a:solidFill>
                          <a:latin typeface="Times New Roman"/>
                          <a:ea typeface="Times New Roman"/>
                          <a:cs typeface="Times New Roman"/>
                          <a:sym typeface="Times New Roman"/>
                        </a:rPr>
                        <a:t>0</a:t>
                      </a:r>
                      <a:r>
                        <a:rPr i="1" lang="it-IT" sz="800" u="none" cap="none" strike="noStrike">
                          <a:solidFill>
                            <a:srgbClr val="333333"/>
                          </a:solidFill>
                          <a:latin typeface="Times New Roman"/>
                          <a:ea typeface="Times New Roman"/>
                          <a:cs typeface="Times New Roman"/>
                          <a:sym typeface="Times New Roman"/>
                        </a:rPr>
                        <a:t>,</a:t>
                      </a:r>
                      <a:r>
                        <a:rPr i="1" lang="it-IT" sz="800">
                          <a:solidFill>
                            <a:srgbClr val="333333"/>
                          </a:solidFill>
                          <a:latin typeface="Times New Roman"/>
                          <a:ea typeface="Times New Roman"/>
                          <a:cs typeface="Times New Roman"/>
                          <a:sym typeface="Times New Roman"/>
                        </a:rPr>
                        <a:t>75</a:t>
                      </a:r>
                      <a:endParaRPr i="1" sz="800" u="none" cap="none" strike="noStrike">
                        <a:solidFill>
                          <a:srgbClr val="333333"/>
                        </a:solidFill>
                        <a:latin typeface="Times New Roman"/>
                        <a:ea typeface="Times New Roman"/>
                        <a:cs typeface="Times New Roman"/>
                        <a:sym typeface="Times New Roman"/>
                      </a:endParaRPr>
                    </a:p>
                  </a:txBody>
                  <a:tcPr marT="76200" marB="76200" marR="76200" marL="762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I.1.4.1 Numero di Piani d’azione, definiti in fase di audit, implementati dalle Funzioni/OODD entro il termine indicato (PESO 20%)</a:t>
                      </a:r>
                      <a:endParaRPr i="1" sz="800" u="none" cap="none" strike="noStrike">
                        <a:solidFill>
                          <a:srgbClr val="333333"/>
                        </a:solidFill>
                        <a:latin typeface="Times New Roman"/>
                        <a:ea typeface="Times New Roman"/>
                        <a:cs typeface="Times New Roman"/>
                        <a:sym typeface="Times New Roman"/>
                      </a:endParaRPr>
                    </a:p>
                  </a:txBody>
                  <a:tcPr marT="76200" marB="76200" marR="76200" marL="762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i="1" lang="it-IT" sz="800">
                          <a:solidFill>
                            <a:srgbClr val="333333"/>
                          </a:solidFill>
                          <a:latin typeface="Times New Roman"/>
                          <a:ea typeface="Times New Roman"/>
                          <a:cs typeface="Times New Roman"/>
                          <a:sym typeface="Times New Roman"/>
                        </a:rPr>
                        <a:t>93,75</a:t>
                      </a:r>
                      <a:endParaRPr i="1" sz="800" u="none" cap="none" strike="noStrike">
                        <a:solidFill>
                          <a:srgbClr val="333333"/>
                        </a:solidFill>
                        <a:latin typeface="Times New Roman"/>
                        <a:ea typeface="Times New Roman"/>
                        <a:cs typeface="Times New Roman"/>
                        <a:sym typeface="Times New Roman"/>
                      </a:endParaRPr>
                    </a:p>
                  </a:txBody>
                  <a:tcPr marT="76200" marB="76200" marR="76200" marL="762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r>
              <a:tr h="373100">
                <a:tc vMerge="1"/>
                <a:tc vMerge="1"/>
                <a:tc vMerge="1"/>
                <a:tc vMerge="1"/>
                <a:tc>
                  <a:txBody>
                    <a:bodyPr/>
                    <a:lstStyle/>
                    <a:p>
                      <a:pPr indent="0" lvl="0" marL="0" marR="0" rtl="0" algn="ctr">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I.1.4.2 Numero di incontri formativi/informativi con i CAA, l’ordine degli Agronomi e degli agrotecnici (PESO 10%)</a:t>
                      </a:r>
                      <a:endParaRPr i="1" sz="800" u="none" cap="none" strike="noStrike">
                        <a:solidFill>
                          <a:srgbClr val="333333"/>
                        </a:solidFill>
                        <a:latin typeface="Times New Roman"/>
                        <a:ea typeface="Times New Roman"/>
                        <a:cs typeface="Times New Roman"/>
                        <a:sym typeface="Times New Roman"/>
                      </a:endParaRPr>
                    </a:p>
                  </a:txBody>
                  <a:tcPr marT="76200" marB="76200" marR="76200" marL="762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i="1" lang="it-IT" sz="800">
                          <a:solidFill>
                            <a:srgbClr val="333333"/>
                          </a:solidFill>
                          <a:latin typeface="Times New Roman"/>
                          <a:ea typeface="Times New Roman"/>
                          <a:cs typeface="Times New Roman"/>
                          <a:sym typeface="Times New Roman"/>
                        </a:rPr>
                        <a:t>2</a:t>
                      </a:r>
                      <a:r>
                        <a:rPr i="1" lang="it-IT" sz="800" u="none" cap="none" strike="noStrike">
                          <a:solidFill>
                            <a:srgbClr val="333333"/>
                          </a:solidFill>
                          <a:latin typeface="Times New Roman"/>
                          <a:ea typeface="Times New Roman"/>
                          <a:cs typeface="Times New Roman"/>
                          <a:sym typeface="Times New Roman"/>
                        </a:rPr>
                        <a:t>0,00</a:t>
                      </a:r>
                      <a:endParaRPr i="1" sz="800" u="none" cap="none" strike="noStrike">
                        <a:solidFill>
                          <a:srgbClr val="333333"/>
                        </a:solidFill>
                        <a:latin typeface="Times New Roman"/>
                        <a:ea typeface="Times New Roman"/>
                        <a:cs typeface="Times New Roman"/>
                        <a:sym typeface="Times New Roman"/>
                      </a:endParaRPr>
                    </a:p>
                  </a:txBody>
                  <a:tcPr marT="76200" marB="76200" marR="76200" marL="762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r>
              <a:tr h="373100">
                <a:tc vMerge="1"/>
                <a:tc vMerge="1"/>
                <a:tc vMerge="1"/>
                <a:tc vMerge="1"/>
                <a:tc rowSpan="2">
                  <a:txBody>
                    <a:bodyPr/>
                    <a:lstStyle/>
                    <a:p>
                      <a:pPr indent="0" lvl="0" marL="0" marR="0" rtl="0" algn="ctr">
                        <a:lnSpc>
                          <a:spcPct val="100000"/>
                        </a:lnSpc>
                        <a:spcBef>
                          <a:spcPts val="0"/>
                        </a:spcBef>
                        <a:spcAft>
                          <a:spcPts val="0"/>
                        </a:spcAft>
                        <a:buClr>
                          <a:srgbClr val="000000"/>
                        </a:buClr>
                        <a:buSzPts val="800"/>
                        <a:buFont typeface="Arial"/>
                        <a:buNone/>
                      </a:pPr>
                      <a:r>
                        <a:t/>
                      </a:r>
                      <a:endParaRPr i="1" sz="800" u="none" cap="none" strike="noStrike">
                        <a:solidFill>
                          <a:srgbClr val="333333"/>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I.1.4.3 Riduzione del tasso d’errore presente nelle statistiche di controllo relative al FEASR SIGC (PESO 35%)</a:t>
                      </a:r>
                      <a:endParaRPr i="1" sz="800" u="none" cap="none" strike="noStrike">
                        <a:solidFill>
                          <a:srgbClr val="333333"/>
                        </a:solidFill>
                        <a:latin typeface="Times New Roman"/>
                        <a:ea typeface="Times New Roman"/>
                        <a:cs typeface="Times New Roman"/>
                        <a:sym typeface="Times New Roman"/>
                      </a:endParaRPr>
                    </a:p>
                  </a:txBody>
                  <a:tcPr marT="63500" marB="63500" marR="63500" marL="635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c rowSpan="2">
                  <a:txBody>
                    <a:bodyPr/>
                    <a:lstStyle/>
                    <a:p>
                      <a:pPr indent="0" lvl="0" marL="0" marR="0" rtl="0" algn="ctr">
                        <a:lnSpc>
                          <a:spcPct val="100000"/>
                        </a:lnSpc>
                        <a:spcBef>
                          <a:spcPts val="0"/>
                        </a:spcBef>
                        <a:spcAft>
                          <a:spcPts val="0"/>
                        </a:spcAft>
                        <a:buClr>
                          <a:srgbClr val="000000"/>
                        </a:buClr>
                        <a:buSzPts val="800"/>
                        <a:buFont typeface="Arial"/>
                        <a:buNone/>
                      </a:pPr>
                      <a:r>
                        <a:t/>
                      </a:r>
                      <a:endParaRPr i="1" sz="800" u="none" cap="none" strike="noStrike">
                        <a:solidFill>
                          <a:srgbClr val="333333"/>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100,00</a:t>
                      </a:r>
                      <a:endParaRPr i="1" sz="800" u="none" cap="none" strike="noStrike">
                        <a:solidFill>
                          <a:srgbClr val="333333"/>
                        </a:solidFill>
                        <a:latin typeface="Times New Roman"/>
                        <a:ea typeface="Times New Roman"/>
                        <a:cs typeface="Times New Roman"/>
                        <a:sym typeface="Times New Roman"/>
                      </a:endParaRPr>
                    </a:p>
                  </a:txBody>
                  <a:tcPr marT="63500" marB="63500" marR="63500" marL="635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r>
              <a:tr h="373100">
                <a:tc vMerge="1"/>
                <a:tc vMerge="1"/>
                <a:tc vMerge="1"/>
                <a:tc vMerge="1"/>
                <a:tc vMerge="1"/>
                <a:tc vMerge="1"/>
              </a:tr>
              <a:tr h="373100">
                <a:tc vMerge="1"/>
                <a:tc vMerge="1"/>
                <a:tc vMerge="1"/>
                <a:tc vMerge="1"/>
                <a:tc>
                  <a:txBody>
                    <a:bodyPr/>
                    <a:lstStyle/>
                    <a:p>
                      <a:pPr indent="0" lvl="0" marL="0" marR="0" rtl="0" algn="ctr">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I.1.4.4 Riduzione del tasso d’errore presente nelle statistiche di controllo relative al FEASR NON SIGC (PESO 35%)</a:t>
                      </a:r>
                      <a:endParaRPr i="1" sz="800" u="none" cap="none" strike="noStrike">
                        <a:solidFill>
                          <a:srgbClr val="333333"/>
                        </a:solidFill>
                        <a:latin typeface="Times New Roman"/>
                        <a:ea typeface="Times New Roman"/>
                        <a:cs typeface="Times New Roman"/>
                        <a:sym typeface="Times New Roman"/>
                      </a:endParaRPr>
                    </a:p>
                  </a:txBody>
                  <a:tcPr marT="76200" marB="76200" marR="76200" marL="762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100,00</a:t>
                      </a:r>
                      <a:endParaRPr i="1" sz="800" u="none" cap="none" strike="noStrike">
                        <a:solidFill>
                          <a:srgbClr val="333333"/>
                        </a:solidFill>
                        <a:latin typeface="Times New Roman"/>
                        <a:ea typeface="Times New Roman"/>
                        <a:cs typeface="Times New Roman"/>
                        <a:sym typeface="Times New Roman"/>
                      </a:endParaRPr>
                    </a:p>
                  </a:txBody>
                  <a:tcPr marT="76200" marB="76200" marR="76200" marL="762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r>
              <a:tr h="144450">
                <a:tc vMerge="1"/>
                <a:tc vMerge="1"/>
                <a:tc rowSpan="2">
                  <a:txBody>
                    <a:bodyPr/>
                    <a:lstStyle/>
                    <a:p>
                      <a:pPr indent="0" lvl="0" marL="0" marR="0" rtl="0" algn="ctr">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1.5 Garantire una comunicazione efficace anche in rapporto alla trasparenza, all_integrità ed all_anticorruzione</a:t>
                      </a:r>
                      <a:endParaRPr i="1" sz="800" u="none" cap="none" strike="noStrike">
                        <a:solidFill>
                          <a:srgbClr val="333333"/>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(PESO 15%)</a:t>
                      </a:r>
                      <a:endParaRPr i="1" sz="800" u="none" cap="none" strike="noStrike">
                        <a:solidFill>
                          <a:srgbClr val="333333"/>
                        </a:solidFill>
                        <a:latin typeface="Times New Roman"/>
                        <a:ea typeface="Times New Roman"/>
                        <a:cs typeface="Times New Roman"/>
                        <a:sym typeface="Times New Roman"/>
                      </a:endParaRPr>
                    </a:p>
                  </a:txBody>
                  <a:tcPr marT="76200" marB="76200" marR="76200" marL="762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c rowSpan="2">
                  <a:txBody>
                    <a:bodyPr/>
                    <a:lstStyle/>
                    <a:p>
                      <a:pPr indent="0" lvl="0" marL="0" marR="0" rtl="0" algn="ctr">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100,00</a:t>
                      </a:r>
                      <a:endParaRPr i="1" sz="800" u="none" cap="none" strike="noStrike">
                        <a:solidFill>
                          <a:srgbClr val="333333"/>
                        </a:solidFill>
                        <a:latin typeface="Times New Roman"/>
                        <a:ea typeface="Times New Roman"/>
                        <a:cs typeface="Times New Roman"/>
                        <a:sym typeface="Times New Roman"/>
                      </a:endParaRPr>
                    </a:p>
                  </a:txBody>
                  <a:tcPr marT="76200" marB="76200" marR="76200" marL="762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c rowSpan="2">
                  <a:txBody>
                    <a:bodyPr/>
                    <a:lstStyle/>
                    <a:p>
                      <a:pPr indent="0" lvl="0" marL="0" marR="0" rtl="0" algn="ctr">
                        <a:lnSpc>
                          <a:spcPct val="100000"/>
                        </a:lnSpc>
                        <a:spcBef>
                          <a:spcPts val="0"/>
                        </a:spcBef>
                        <a:spcAft>
                          <a:spcPts val="0"/>
                        </a:spcAft>
                        <a:buClr>
                          <a:srgbClr val="000000"/>
                        </a:buClr>
                        <a:buSzPts val="800"/>
                        <a:buFont typeface="Arial"/>
                        <a:buNone/>
                      </a:pPr>
                      <a:r>
                        <a:t/>
                      </a:r>
                      <a:endParaRPr i="1" sz="800" u="none" cap="none" strike="noStrike">
                        <a:solidFill>
                          <a:srgbClr val="333333"/>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I.1.5.1 Percentuale di ulteriori Misure di Prevenzione della Corruzione attuate rispetto a quanto previsto nel Piano Anticorruzione (PESO 100%)</a:t>
                      </a:r>
                      <a:endParaRPr i="1" sz="800" u="none" cap="none" strike="noStrike">
                        <a:solidFill>
                          <a:srgbClr val="333333"/>
                        </a:solidFill>
                        <a:latin typeface="Times New Roman"/>
                        <a:ea typeface="Times New Roman"/>
                        <a:cs typeface="Times New Roman"/>
                        <a:sym typeface="Times New Roman"/>
                      </a:endParaRPr>
                    </a:p>
                  </a:txBody>
                  <a:tcPr marT="63500" marB="63500" marR="63500" marL="635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c rowSpan="2">
                  <a:txBody>
                    <a:bodyPr/>
                    <a:lstStyle/>
                    <a:p>
                      <a:pPr indent="0" lvl="0" marL="0" marR="0" rtl="0" algn="ctr">
                        <a:lnSpc>
                          <a:spcPct val="100000"/>
                        </a:lnSpc>
                        <a:spcBef>
                          <a:spcPts val="0"/>
                        </a:spcBef>
                        <a:spcAft>
                          <a:spcPts val="0"/>
                        </a:spcAft>
                        <a:buClr>
                          <a:srgbClr val="000000"/>
                        </a:buClr>
                        <a:buSzPts val="800"/>
                        <a:buFont typeface="Arial"/>
                        <a:buNone/>
                      </a:pPr>
                      <a:r>
                        <a:t/>
                      </a:r>
                      <a:endParaRPr i="1" sz="800" u="none" cap="none" strike="noStrike">
                        <a:solidFill>
                          <a:srgbClr val="333333"/>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100,00</a:t>
                      </a:r>
                      <a:endParaRPr i="1" sz="800" u="none" cap="none" strike="noStrike">
                        <a:solidFill>
                          <a:srgbClr val="333333"/>
                        </a:solidFill>
                        <a:latin typeface="Times New Roman"/>
                        <a:ea typeface="Times New Roman"/>
                        <a:cs typeface="Times New Roman"/>
                        <a:sym typeface="Times New Roman"/>
                      </a:endParaRPr>
                    </a:p>
                  </a:txBody>
                  <a:tcPr marT="63500" marB="63500" marR="63500" marL="635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r>
              <a:tr h="573050">
                <a:tc vMerge="1"/>
                <a:tc vMerge="1"/>
                <a:tc vMerge="1"/>
                <a:tc vMerge="1"/>
                <a:tc vMerge="1"/>
                <a:tc vMerge="1"/>
              </a:tr>
              <a:tr h="144450">
                <a:tc vMerge="1"/>
                <a:tc vMerge="1"/>
                <a:tc rowSpan="2">
                  <a:txBody>
                    <a:bodyPr/>
                    <a:lstStyle/>
                    <a:p>
                      <a:pPr indent="0" lvl="0" marL="0" marR="0" rtl="0" algn="ctr">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1.6 - Garantire un’adeguata attività di monitoraggio anche in rapporto alla trasparenza ed all’integrità</a:t>
                      </a:r>
                      <a:endParaRPr i="1" sz="800" u="none" cap="none" strike="noStrike">
                        <a:solidFill>
                          <a:srgbClr val="333333"/>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(PESO 15%)</a:t>
                      </a:r>
                      <a:endParaRPr i="1" sz="800" u="none" cap="none" strike="noStrike">
                        <a:solidFill>
                          <a:srgbClr val="333333"/>
                        </a:solidFill>
                        <a:latin typeface="Times New Roman"/>
                        <a:ea typeface="Times New Roman"/>
                        <a:cs typeface="Times New Roman"/>
                        <a:sym typeface="Times New Roman"/>
                      </a:endParaRPr>
                    </a:p>
                  </a:txBody>
                  <a:tcPr marT="76200" marB="76200" marR="76200" marL="762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c rowSpan="2">
                  <a:txBody>
                    <a:bodyPr/>
                    <a:lstStyle/>
                    <a:p>
                      <a:pPr indent="0" lvl="0" marL="0" marR="0" rtl="0" algn="ctr">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80,</a:t>
                      </a:r>
                      <a:r>
                        <a:rPr i="1" lang="it-IT" sz="800">
                          <a:solidFill>
                            <a:srgbClr val="333333"/>
                          </a:solidFill>
                          <a:latin typeface="Times New Roman"/>
                          <a:ea typeface="Times New Roman"/>
                          <a:cs typeface="Times New Roman"/>
                          <a:sym typeface="Times New Roman"/>
                        </a:rPr>
                        <a:t>43</a:t>
                      </a:r>
                      <a:endParaRPr i="1" sz="800" u="none" cap="none" strike="noStrike">
                        <a:solidFill>
                          <a:srgbClr val="333333"/>
                        </a:solidFill>
                        <a:latin typeface="Times New Roman"/>
                        <a:ea typeface="Times New Roman"/>
                        <a:cs typeface="Times New Roman"/>
                        <a:sym typeface="Times New Roman"/>
                      </a:endParaRPr>
                    </a:p>
                  </a:txBody>
                  <a:tcPr marT="76200" marB="76200" marR="76200" marL="762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c rowSpan="2">
                  <a:txBody>
                    <a:bodyPr/>
                    <a:lstStyle/>
                    <a:p>
                      <a:pPr indent="0" lvl="0" marL="0" marR="0" rtl="0" algn="ctr">
                        <a:lnSpc>
                          <a:spcPct val="100000"/>
                        </a:lnSpc>
                        <a:spcBef>
                          <a:spcPts val="0"/>
                        </a:spcBef>
                        <a:spcAft>
                          <a:spcPts val="0"/>
                        </a:spcAft>
                        <a:buClr>
                          <a:srgbClr val="000000"/>
                        </a:buClr>
                        <a:buSzPts val="800"/>
                        <a:buFont typeface="Arial"/>
                        <a:buNone/>
                      </a:pPr>
                      <a:r>
                        <a:t/>
                      </a:r>
                      <a:endParaRPr i="1" sz="800" u="none" cap="none" strike="noStrike">
                        <a:solidFill>
                          <a:srgbClr val="333333"/>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I.1.6.1 Percentuale di raggiungimento degli indicatori connessi agli obiettivi strategici in materia di Trasparenza indicati nel Piano della Prevenzione della Corruzione e della Trasparenza pari al 100% (PESO 100%)</a:t>
                      </a:r>
                      <a:endParaRPr i="1" sz="800" u="none" cap="none" strike="noStrike">
                        <a:solidFill>
                          <a:srgbClr val="333333"/>
                        </a:solidFill>
                        <a:latin typeface="Times New Roman"/>
                        <a:ea typeface="Times New Roman"/>
                        <a:cs typeface="Times New Roman"/>
                        <a:sym typeface="Times New Roman"/>
                      </a:endParaRPr>
                    </a:p>
                  </a:txBody>
                  <a:tcPr marT="63500" marB="63500" marR="63500" marL="635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c rowSpan="2">
                  <a:txBody>
                    <a:bodyPr/>
                    <a:lstStyle/>
                    <a:p>
                      <a:pPr indent="0" lvl="0" marL="0" marR="0" rtl="0" algn="ctr">
                        <a:lnSpc>
                          <a:spcPct val="100000"/>
                        </a:lnSpc>
                        <a:spcBef>
                          <a:spcPts val="0"/>
                        </a:spcBef>
                        <a:spcAft>
                          <a:spcPts val="0"/>
                        </a:spcAft>
                        <a:buClr>
                          <a:srgbClr val="000000"/>
                        </a:buClr>
                        <a:buSzPts val="800"/>
                        <a:buFont typeface="Arial"/>
                        <a:buNone/>
                      </a:pPr>
                      <a:r>
                        <a:t/>
                      </a:r>
                      <a:endParaRPr i="1" sz="800" u="none" cap="none" strike="noStrike">
                        <a:solidFill>
                          <a:srgbClr val="333333"/>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80,</a:t>
                      </a:r>
                      <a:r>
                        <a:rPr i="1" lang="it-IT" sz="800">
                          <a:solidFill>
                            <a:srgbClr val="333333"/>
                          </a:solidFill>
                          <a:latin typeface="Times New Roman"/>
                          <a:ea typeface="Times New Roman"/>
                          <a:cs typeface="Times New Roman"/>
                          <a:sym typeface="Times New Roman"/>
                        </a:rPr>
                        <a:t>43</a:t>
                      </a:r>
                      <a:endParaRPr i="1" sz="800" u="none" cap="none" strike="noStrike">
                        <a:solidFill>
                          <a:srgbClr val="333333"/>
                        </a:solidFill>
                        <a:latin typeface="Times New Roman"/>
                        <a:ea typeface="Times New Roman"/>
                        <a:cs typeface="Times New Roman"/>
                        <a:sym typeface="Times New Roman"/>
                      </a:endParaRPr>
                    </a:p>
                  </a:txBody>
                  <a:tcPr marT="63500" marB="63500" marR="63500" marL="635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r>
              <a:tr h="458250">
                <a:tc vMerge="1"/>
                <a:tc vMerge="1"/>
                <a:tc vMerge="1"/>
                <a:tc vMerge="1"/>
                <a:tc vMerge="1"/>
                <a:tc vMerge="1"/>
              </a:tr>
              <a:tr h="5100">
                <a:tc rowSpan="3">
                  <a:txBody>
                    <a:bodyPr/>
                    <a:lstStyle/>
                    <a:p>
                      <a:pPr indent="0" lvl="0" marL="0" marR="0" rtl="0" algn="ctr">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2. Raggiungimento degli obiettivi di spesa previsti dai regolamenti comunitari di riferimento per i Fondi FEAGA e FEASR e perfezionamento dell’iter dei pagamenti (peso: 30%)</a:t>
                      </a:r>
                      <a:endParaRPr i="1" sz="800" u="none" cap="none" strike="noStrike">
                        <a:solidFill>
                          <a:srgbClr val="333333"/>
                        </a:solidFill>
                        <a:latin typeface="Times New Roman"/>
                        <a:ea typeface="Times New Roman"/>
                        <a:cs typeface="Times New Roman"/>
                        <a:sym typeface="Times New Roman"/>
                      </a:endParaRPr>
                    </a:p>
                  </a:txBody>
                  <a:tcPr marT="76200" marB="76200" marR="76200" marL="762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c rowSpan="3">
                  <a:txBody>
                    <a:bodyPr/>
                    <a:lstStyle/>
                    <a:p>
                      <a:pPr indent="0" lvl="0" marL="0" marR="0" rtl="0" algn="ctr">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100,00 %</a:t>
                      </a:r>
                      <a:endParaRPr i="1" sz="800" u="none" cap="none" strike="noStrike">
                        <a:solidFill>
                          <a:srgbClr val="333333"/>
                        </a:solidFill>
                        <a:latin typeface="Times New Roman"/>
                        <a:ea typeface="Times New Roman"/>
                        <a:cs typeface="Times New Roman"/>
                        <a:sym typeface="Times New Roman"/>
                      </a:endParaRPr>
                    </a:p>
                  </a:txBody>
                  <a:tcPr marT="76200" marB="76200" marR="76200" marL="762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c rowSpan="3">
                  <a:txBody>
                    <a:bodyPr/>
                    <a:lstStyle/>
                    <a:p>
                      <a:pPr indent="0" lvl="0" marL="0" marR="0" rtl="0" algn="ctr">
                        <a:lnSpc>
                          <a:spcPct val="100000"/>
                        </a:lnSpc>
                        <a:spcBef>
                          <a:spcPts val="0"/>
                        </a:spcBef>
                        <a:spcAft>
                          <a:spcPts val="0"/>
                        </a:spcAft>
                        <a:buClr>
                          <a:srgbClr val="000000"/>
                        </a:buClr>
                        <a:buSzPts val="800"/>
                        <a:buFont typeface="Arial"/>
                        <a:buNone/>
                      </a:pPr>
                      <a:r>
                        <a:t/>
                      </a:r>
                      <a:endParaRPr i="1" sz="800" u="none" cap="none" strike="noStrike">
                        <a:solidFill>
                          <a:srgbClr val="333333"/>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2.1 - Implementazione delle necessarie procedure tecnico-amministrative</a:t>
                      </a:r>
                      <a:endParaRPr i="1" sz="800" u="none" cap="none" strike="noStrike">
                        <a:solidFill>
                          <a:srgbClr val="333333"/>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(PESO 100%)</a:t>
                      </a:r>
                      <a:endParaRPr i="1" sz="800" u="none" cap="none" strike="noStrike">
                        <a:solidFill>
                          <a:srgbClr val="333333"/>
                        </a:solidFill>
                        <a:latin typeface="Times New Roman"/>
                        <a:ea typeface="Times New Roman"/>
                        <a:cs typeface="Times New Roman"/>
                        <a:sym typeface="Times New Roman"/>
                      </a:endParaRPr>
                    </a:p>
                  </a:txBody>
                  <a:tcPr marT="63500" marB="63500" marR="63500" marL="635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c rowSpan="3">
                  <a:txBody>
                    <a:bodyPr/>
                    <a:lstStyle/>
                    <a:p>
                      <a:pPr indent="0" lvl="0" marL="0" marR="0" rtl="0" algn="ctr">
                        <a:lnSpc>
                          <a:spcPct val="100000"/>
                        </a:lnSpc>
                        <a:spcBef>
                          <a:spcPts val="0"/>
                        </a:spcBef>
                        <a:spcAft>
                          <a:spcPts val="0"/>
                        </a:spcAft>
                        <a:buClr>
                          <a:srgbClr val="000000"/>
                        </a:buClr>
                        <a:buSzPts val="800"/>
                        <a:buFont typeface="Arial"/>
                        <a:buNone/>
                      </a:pPr>
                      <a:r>
                        <a:t/>
                      </a:r>
                      <a:endParaRPr i="1" sz="800" u="none" cap="none" strike="noStrike">
                        <a:solidFill>
                          <a:srgbClr val="333333"/>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100,00</a:t>
                      </a:r>
                      <a:endParaRPr i="1" sz="800" u="none" cap="none" strike="noStrike">
                        <a:solidFill>
                          <a:srgbClr val="333333"/>
                        </a:solidFill>
                        <a:latin typeface="Times New Roman"/>
                        <a:ea typeface="Times New Roman"/>
                        <a:cs typeface="Times New Roman"/>
                        <a:sym typeface="Times New Roman"/>
                      </a:endParaRPr>
                    </a:p>
                  </a:txBody>
                  <a:tcPr marT="63500" marB="63500" marR="63500" marL="635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c rowSpan="3">
                  <a:txBody>
                    <a:bodyPr/>
                    <a:lstStyle/>
                    <a:p>
                      <a:pPr indent="0" lvl="0" marL="0" marR="0" rtl="0" algn="ctr">
                        <a:lnSpc>
                          <a:spcPct val="100000"/>
                        </a:lnSpc>
                        <a:spcBef>
                          <a:spcPts val="0"/>
                        </a:spcBef>
                        <a:spcAft>
                          <a:spcPts val="0"/>
                        </a:spcAft>
                        <a:buClr>
                          <a:srgbClr val="000000"/>
                        </a:buClr>
                        <a:buSzPts val="800"/>
                        <a:buFont typeface="Arial"/>
                        <a:buNone/>
                      </a:pPr>
                      <a:r>
                        <a:t/>
                      </a:r>
                      <a:endParaRPr i="1" sz="800" u="none" cap="none" strike="noStrike">
                        <a:solidFill>
                          <a:srgbClr val="333333"/>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800"/>
                        <a:buFont typeface="Arial"/>
                        <a:buNone/>
                      </a:pPr>
                      <a:r>
                        <a:rPr i="1" lang="it-IT" sz="800">
                          <a:solidFill>
                            <a:srgbClr val="333333"/>
                          </a:solidFill>
                          <a:latin typeface="Times New Roman"/>
                          <a:ea typeface="Times New Roman"/>
                          <a:cs typeface="Times New Roman"/>
                          <a:sym typeface="Times New Roman"/>
                        </a:rPr>
                        <a:t>I.1.2.1 </a:t>
                      </a:r>
                      <a:r>
                        <a:rPr i="1" lang="it-IT" sz="800" u="none" cap="none" strike="noStrike">
                          <a:solidFill>
                            <a:srgbClr val="333333"/>
                          </a:solidFill>
                          <a:latin typeface="Times New Roman"/>
                          <a:ea typeface="Times New Roman"/>
                          <a:cs typeface="Times New Roman"/>
                          <a:sym typeface="Times New Roman"/>
                        </a:rPr>
                        <a:t>Numero di Circolari/Istruzioni Operative adottati dalle Funzioni (PESO 100%)</a:t>
                      </a:r>
                      <a:endParaRPr i="1" sz="800" u="none" cap="none" strike="noStrike">
                        <a:solidFill>
                          <a:srgbClr val="333333"/>
                        </a:solidFill>
                        <a:latin typeface="Times New Roman"/>
                        <a:ea typeface="Times New Roman"/>
                        <a:cs typeface="Times New Roman"/>
                        <a:sym typeface="Times New Roman"/>
                      </a:endParaRPr>
                    </a:p>
                  </a:txBody>
                  <a:tcPr marT="63500" marB="63500" marR="63500" marL="635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c rowSpan="3">
                  <a:txBody>
                    <a:bodyPr/>
                    <a:lstStyle/>
                    <a:p>
                      <a:pPr indent="0" lvl="0" marL="0" marR="0" rtl="0" algn="ctr">
                        <a:lnSpc>
                          <a:spcPct val="100000"/>
                        </a:lnSpc>
                        <a:spcBef>
                          <a:spcPts val="0"/>
                        </a:spcBef>
                        <a:spcAft>
                          <a:spcPts val="0"/>
                        </a:spcAft>
                        <a:buClr>
                          <a:srgbClr val="000000"/>
                        </a:buClr>
                        <a:buSzPts val="800"/>
                        <a:buFont typeface="Arial"/>
                        <a:buNone/>
                      </a:pPr>
                      <a:r>
                        <a:t/>
                      </a:r>
                      <a:endParaRPr i="1" sz="800" u="none" cap="none" strike="noStrike">
                        <a:solidFill>
                          <a:srgbClr val="333333"/>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100,00</a:t>
                      </a:r>
                      <a:endParaRPr i="1" sz="800" u="none" cap="none" strike="noStrike">
                        <a:solidFill>
                          <a:srgbClr val="333333"/>
                        </a:solidFill>
                        <a:latin typeface="Times New Roman"/>
                        <a:ea typeface="Times New Roman"/>
                        <a:cs typeface="Times New Roman"/>
                        <a:sym typeface="Times New Roman"/>
                      </a:endParaRPr>
                    </a:p>
                  </a:txBody>
                  <a:tcPr marT="63500" marB="63500" marR="63500" marL="635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r>
              <a:tr h="225475">
                <a:tc vMerge="1"/>
                <a:tc vMerge="1"/>
                <a:tc vMerge="1"/>
                <a:tc vMerge="1"/>
                <a:tc vMerge="1"/>
                <a:tc vMerge="1"/>
              </a:tr>
              <a:tr h="601725">
                <a:tc vMerge="1"/>
                <a:tc vMerge="1"/>
                <a:tc vMerge="1"/>
                <a:tc vMerge="1"/>
                <a:tc vMerge="1"/>
                <a:tc vMerge="1"/>
              </a:tr>
              <a:tr h="144450">
                <a:tc rowSpan="5">
                  <a:txBody>
                    <a:bodyPr/>
                    <a:lstStyle/>
                    <a:p>
                      <a:pPr indent="0" lvl="0" marL="0" marR="0" rtl="0" algn="ctr">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3. Valorizzazione del processo di modernizzazione e digitalizzazione dell’Agenzia anche in relazione all’introduzione di nuove forme di lavoro agile (peso: 30%)</a:t>
                      </a:r>
                      <a:endParaRPr i="1" sz="800" u="none" cap="none" strike="noStrike">
                        <a:solidFill>
                          <a:srgbClr val="333333"/>
                        </a:solidFill>
                        <a:latin typeface="Times New Roman"/>
                        <a:ea typeface="Times New Roman"/>
                        <a:cs typeface="Times New Roman"/>
                        <a:sym typeface="Times New Roman"/>
                      </a:endParaRPr>
                    </a:p>
                  </a:txBody>
                  <a:tcPr marT="76200" marB="76200" marR="76200" marL="762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c rowSpan="5">
                  <a:txBody>
                    <a:bodyPr/>
                    <a:lstStyle/>
                    <a:p>
                      <a:pPr indent="0" lvl="0" marL="0" marR="0" rtl="0" algn="ctr">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100,00 %</a:t>
                      </a:r>
                      <a:endParaRPr i="1" sz="800" u="none" cap="none" strike="noStrike">
                        <a:solidFill>
                          <a:srgbClr val="333333"/>
                        </a:solidFill>
                        <a:latin typeface="Times New Roman"/>
                        <a:ea typeface="Times New Roman"/>
                        <a:cs typeface="Times New Roman"/>
                        <a:sym typeface="Times New Roman"/>
                      </a:endParaRPr>
                    </a:p>
                  </a:txBody>
                  <a:tcPr marT="76200" marB="76200" marR="76200" marL="762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c rowSpan="3">
                  <a:txBody>
                    <a:bodyPr/>
                    <a:lstStyle/>
                    <a:p>
                      <a:pPr indent="0" lvl="0" marL="0" marR="0" rtl="0" algn="ctr">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Migrazione verso il nuovo sistema di posta elettronica dell’ente</a:t>
                      </a:r>
                      <a:endParaRPr i="1" sz="800" u="none" cap="none" strike="noStrike">
                        <a:solidFill>
                          <a:srgbClr val="333333"/>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(PESO 50%)</a:t>
                      </a:r>
                      <a:endParaRPr i="1" sz="800" u="none" cap="none" strike="noStrike">
                        <a:solidFill>
                          <a:srgbClr val="333333"/>
                        </a:solidFill>
                        <a:latin typeface="Times New Roman"/>
                        <a:ea typeface="Times New Roman"/>
                        <a:cs typeface="Times New Roman"/>
                        <a:sym typeface="Times New Roman"/>
                      </a:endParaRPr>
                    </a:p>
                  </a:txBody>
                  <a:tcPr marT="63500" marB="63500" marR="63500" marL="635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c rowSpan="3">
                  <a:txBody>
                    <a:bodyPr/>
                    <a:lstStyle/>
                    <a:p>
                      <a:pPr indent="0" lvl="0" marL="0" marR="0" rtl="0" algn="ctr">
                        <a:lnSpc>
                          <a:spcPct val="100000"/>
                        </a:lnSpc>
                        <a:spcBef>
                          <a:spcPts val="0"/>
                        </a:spcBef>
                        <a:spcAft>
                          <a:spcPts val="0"/>
                        </a:spcAft>
                        <a:buClr>
                          <a:srgbClr val="000000"/>
                        </a:buClr>
                        <a:buSzPts val="800"/>
                        <a:buFont typeface="Arial"/>
                        <a:buNone/>
                      </a:pPr>
                      <a:r>
                        <a:t/>
                      </a:r>
                      <a:endParaRPr i="1" sz="800" u="none" cap="none" strike="noStrike">
                        <a:solidFill>
                          <a:srgbClr val="333333"/>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100,00</a:t>
                      </a:r>
                      <a:endParaRPr i="1" sz="800" u="none" cap="none" strike="noStrike">
                        <a:solidFill>
                          <a:srgbClr val="333333"/>
                        </a:solidFill>
                        <a:latin typeface="Times New Roman"/>
                        <a:ea typeface="Times New Roman"/>
                        <a:cs typeface="Times New Roman"/>
                        <a:sym typeface="Times New Roman"/>
                      </a:endParaRPr>
                    </a:p>
                  </a:txBody>
                  <a:tcPr marT="63500" marB="63500" marR="63500" marL="635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c rowSpan="3">
                  <a:txBody>
                    <a:bodyPr/>
                    <a:lstStyle/>
                    <a:p>
                      <a:pPr indent="0" lvl="0" marL="0" marR="0" rtl="0" algn="ctr">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I.3.1.1 Percentuale di raggiungimento degli indicatori connessi agli obiettivi indicati nel Piano Operativo del Lavoro Agile pari al 100% (PESO 100%)</a:t>
                      </a:r>
                      <a:endParaRPr i="1" sz="800" u="none" cap="none" strike="noStrike">
                        <a:solidFill>
                          <a:srgbClr val="333333"/>
                        </a:solidFill>
                        <a:latin typeface="Times New Roman"/>
                        <a:ea typeface="Times New Roman"/>
                        <a:cs typeface="Times New Roman"/>
                        <a:sym typeface="Times New Roman"/>
                      </a:endParaRPr>
                    </a:p>
                  </a:txBody>
                  <a:tcPr marT="63500" marB="63500" marR="63500" marL="635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c rowSpan="3">
                  <a:txBody>
                    <a:bodyPr/>
                    <a:lstStyle/>
                    <a:p>
                      <a:pPr indent="0" lvl="0" marL="0" marR="0" rtl="0" algn="ctr">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100,00</a:t>
                      </a:r>
                      <a:endParaRPr i="1" sz="800" u="none" cap="none" strike="noStrike">
                        <a:solidFill>
                          <a:srgbClr val="333333"/>
                        </a:solidFill>
                        <a:latin typeface="Times New Roman"/>
                        <a:ea typeface="Times New Roman"/>
                        <a:cs typeface="Times New Roman"/>
                        <a:sym typeface="Times New Roman"/>
                      </a:endParaRPr>
                    </a:p>
                  </a:txBody>
                  <a:tcPr marT="63500" marB="63500" marR="63500" marL="635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r>
              <a:tr h="225750">
                <a:tc vMerge="1"/>
                <a:tc vMerge="1"/>
                <a:tc vMerge="1"/>
                <a:tc vMerge="1"/>
                <a:tc vMerge="1"/>
                <a:tc vMerge="1"/>
              </a:tr>
              <a:tr h="144450">
                <a:tc vMerge="1"/>
                <a:tc vMerge="1"/>
                <a:tc vMerge="1"/>
                <a:tc vMerge="1"/>
                <a:tc vMerge="1"/>
                <a:tc vMerge="1"/>
              </a:tr>
              <a:tr h="313250">
                <a:tc vMerge="1"/>
                <a:tc vMerge="1"/>
                <a:tc rowSpan="2">
                  <a:txBody>
                    <a:bodyPr/>
                    <a:lstStyle/>
                    <a:p>
                      <a:pPr indent="0" lvl="0" marL="0" marR="0" rtl="0" algn="ctr">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Garantire un adeguato livello di sicurezza delle informazioni</a:t>
                      </a:r>
                      <a:endParaRPr i="1" sz="800" u="none" cap="none" strike="noStrike">
                        <a:solidFill>
                          <a:srgbClr val="333333"/>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(PESO 50%)</a:t>
                      </a:r>
                      <a:endParaRPr i="1" sz="800" u="none" cap="none" strike="noStrike">
                        <a:solidFill>
                          <a:srgbClr val="333333"/>
                        </a:solidFill>
                        <a:latin typeface="Times New Roman"/>
                        <a:ea typeface="Times New Roman"/>
                        <a:cs typeface="Times New Roman"/>
                        <a:sym typeface="Times New Roman"/>
                      </a:endParaRPr>
                    </a:p>
                  </a:txBody>
                  <a:tcPr marT="76200" marB="76200" marR="76200" marL="762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c rowSpan="2">
                  <a:txBody>
                    <a:bodyPr/>
                    <a:lstStyle/>
                    <a:p>
                      <a:pPr indent="0" lvl="0" marL="0" marR="0" rtl="0" algn="ctr">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100,00</a:t>
                      </a:r>
                      <a:endParaRPr i="1" sz="800" u="none" cap="none" strike="noStrike">
                        <a:solidFill>
                          <a:srgbClr val="333333"/>
                        </a:solidFill>
                        <a:latin typeface="Times New Roman"/>
                        <a:ea typeface="Times New Roman"/>
                        <a:cs typeface="Times New Roman"/>
                        <a:sym typeface="Times New Roman"/>
                      </a:endParaRPr>
                    </a:p>
                  </a:txBody>
                  <a:tcPr marT="76200" marB="76200" marR="76200" marL="762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c rowSpan="2">
                  <a:txBody>
                    <a:bodyPr/>
                    <a:lstStyle/>
                    <a:p>
                      <a:pPr indent="0" lvl="0" marL="0" marR="0" rtl="0" algn="ctr">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I.3.2.1 Grado di maturità riscontrato dall’Organismo di Certificazione &gt;= 3 (PESO 100%)</a:t>
                      </a:r>
                      <a:endParaRPr i="1" sz="800" u="none" cap="none" strike="noStrike">
                        <a:solidFill>
                          <a:srgbClr val="333333"/>
                        </a:solidFill>
                        <a:latin typeface="Times New Roman"/>
                        <a:ea typeface="Times New Roman"/>
                        <a:cs typeface="Times New Roman"/>
                        <a:sym typeface="Times New Roman"/>
                      </a:endParaRPr>
                    </a:p>
                  </a:txBody>
                  <a:tcPr marT="63500" marB="63500" marR="63500" marL="635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c rowSpan="2">
                  <a:txBody>
                    <a:bodyPr/>
                    <a:lstStyle/>
                    <a:p>
                      <a:pPr indent="0" lvl="0" marL="0" marR="0" rtl="0" algn="ctr">
                        <a:lnSpc>
                          <a:spcPct val="100000"/>
                        </a:lnSpc>
                        <a:spcBef>
                          <a:spcPts val="0"/>
                        </a:spcBef>
                        <a:spcAft>
                          <a:spcPts val="0"/>
                        </a:spcAft>
                        <a:buClr>
                          <a:srgbClr val="000000"/>
                        </a:buClr>
                        <a:buSzPts val="800"/>
                        <a:buFont typeface="Arial"/>
                        <a:buNone/>
                      </a:pPr>
                      <a:r>
                        <a:rPr i="1" lang="it-IT" sz="800" u="none" cap="none" strike="noStrike">
                          <a:solidFill>
                            <a:srgbClr val="333333"/>
                          </a:solidFill>
                          <a:latin typeface="Times New Roman"/>
                          <a:ea typeface="Times New Roman"/>
                          <a:cs typeface="Times New Roman"/>
                          <a:sym typeface="Times New Roman"/>
                        </a:rPr>
                        <a:t>100,00</a:t>
                      </a:r>
                      <a:endParaRPr i="1" sz="800" u="none" cap="none" strike="noStrike">
                        <a:solidFill>
                          <a:srgbClr val="333333"/>
                        </a:solidFill>
                        <a:latin typeface="Times New Roman"/>
                        <a:ea typeface="Times New Roman"/>
                        <a:cs typeface="Times New Roman"/>
                        <a:sym typeface="Times New Roman"/>
                      </a:endParaRPr>
                    </a:p>
                  </a:txBody>
                  <a:tcPr marT="63500" marB="63500" marR="63500" marL="63500">
                    <a:lnL cap="flat" cmpd="sng" w="9525">
                      <a:solidFill>
                        <a:srgbClr val="DEEBF6"/>
                      </a:solidFill>
                      <a:prstDash val="solid"/>
                      <a:round/>
                      <a:headEnd len="sm" w="sm" type="none"/>
                      <a:tailEnd len="sm" w="sm" type="none"/>
                    </a:lnL>
                    <a:lnR cap="flat" cmpd="sng" w="9525">
                      <a:solidFill>
                        <a:srgbClr val="DEEBF6"/>
                      </a:solidFill>
                      <a:prstDash val="solid"/>
                      <a:round/>
                      <a:headEnd len="sm" w="sm" type="none"/>
                      <a:tailEnd len="sm" w="sm" type="none"/>
                    </a:lnR>
                    <a:lnT cap="flat" cmpd="sng" w="9525">
                      <a:solidFill>
                        <a:srgbClr val="DEEBF6"/>
                      </a:solidFill>
                      <a:prstDash val="solid"/>
                      <a:round/>
                      <a:headEnd len="sm" w="sm" type="none"/>
                      <a:tailEnd len="sm" w="sm" type="none"/>
                    </a:lnT>
                    <a:lnB cap="flat" cmpd="sng" w="9525">
                      <a:solidFill>
                        <a:srgbClr val="DEEBF6"/>
                      </a:solidFill>
                      <a:prstDash val="solid"/>
                      <a:round/>
                      <a:headEnd len="sm" w="sm" type="none"/>
                      <a:tailEnd len="sm" w="sm" type="none"/>
                    </a:lnB>
                    <a:solidFill>
                      <a:srgbClr val="DEEBF6"/>
                    </a:solidFill>
                  </a:tcPr>
                </a:tc>
              </a:tr>
              <a:tr h="313250">
                <a:tc vMerge="1"/>
                <a:tc vMerge="1"/>
                <a:tc vMerge="1"/>
                <a:tc vMerge="1"/>
                <a:tc vMerge="1"/>
                <a:tc vMerge="1"/>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it-IT"/>
              <a:t>27/04/2021</a:t>
            </a:r>
            <a:endParaRPr/>
          </a:p>
        </p:txBody>
      </p:sp>
      <p:sp>
        <p:nvSpPr>
          <p:cNvPr id="359" name="Google Shape;359;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graphicFrame>
        <p:nvGraphicFramePr>
          <p:cNvPr id="360" name="Google Shape;360;p22"/>
          <p:cNvGraphicFramePr/>
          <p:nvPr/>
        </p:nvGraphicFramePr>
        <p:xfrm>
          <a:off x="251519" y="1268758"/>
          <a:ext cx="3000000" cy="3000000"/>
        </p:xfrm>
        <a:graphic>
          <a:graphicData uri="http://schemas.openxmlformats.org/drawingml/2006/table">
            <a:tbl>
              <a:tblPr bandRow="1" firstCol="1" firstRow="1">
                <a:noFill/>
                <a:tableStyleId>{3B4C1783-0681-483C-868B-69CED2FDC60D}</a:tableStyleId>
              </a:tblPr>
              <a:tblGrid>
                <a:gridCol w="1330050"/>
                <a:gridCol w="1330050"/>
                <a:gridCol w="1402075"/>
                <a:gridCol w="1268550"/>
                <a:gridCol w="1899325"/>
                <a:gridCol w="1554950"/>
              </a:tblGrid>
              <a:tr h="2775575">
                <a:tc>
                  <a:txBody>
                    <a:bodyPr/>
                    <a:lstStyle/>
                    <a:p>
                      <a:pPr indent="0" lvl="0" marL="0" marR="0" rtl="0" algn="ctr">
                        <a:lnSpc>
                          <a:spcPct val="107000"/>
                        </a:lnSpc>
                        <a:spcBef>
                          <a:spcPts val="0"/>
                        </a:spcBef>
                        <a:spcAft>
                          <a:spcPts val="0"/>
                        </a:spcAft>
                        <a:buClr>
                          <a:srgbClr val="000000"/>
                        </a:buClr>
                        <a:buSzPts val="1800"/>
                        <a:buFont typeface="Arial"/>
                        <a:buNone/>
                      </a:pPr>
                      <a:r>
                        <a:rPr lang="it-IT" sz="1800" u="none" cap="none" strike="noStrike"/>
                        <a:t>OBIETTIVO STRATEGICO</a:t>
                      </a:r>
                      <a:endParaRPr sz="1800" u="none" cap="none" strike="noStrike">
                        <a:latin typeface="Times New Roman"/>
                        <a:ea typeface="Times New Roman"/>
                        <a:cs typeface="Times New Roman"/>
                        <a:sym typeface="Times New Roman"/>
                      </a:endParaRPr>
                    </a:p>
                  </a:txBody>
                  <a:tcPr marT="0" marB="0" marR="44450" marL="44450" anchor="ctr">
                    <a:lnB cap="flat" cmpd="sng" w="12700">
                      <a:solidFill>
                        <a:srgbClr val="FFFFFF"/>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800"/>
                        <a:buFont typeface="Arial"/>
                        <a:buNone/>
                      </a:pPr>
                      <a:r>
                        <a:rPr lang="it-IT" sz="1800" u="none" cap="none" strike="noStrike"/>
                        <a:t>PESO OBIETTIVO STRATEGICO</a:t>
                      </a:r>
                      <a:endParaRPr sz="1800" u="none" cap="none" strike="noStrike">
                        <a:latin typeface="Times New Roman"/>
                        <a:ea typeface="Times New Roman"/>
                        <a:cs typeface="Times New Roman"/>
                        <a:sym typeface="Times New Roman"/>
                      </a:endParaRPr>
                    </a:p>
                  </a:txBody>
                  <a:tcPr marT="0" marB="0" marR="44450" marL="44450" anchor="ctr">
                    <a:lnB cap="flat" cmpd="sng" w="12700">
                      <a:solidFill>
                        <a:srgbClr val="FFFFFF"/>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800"/>
                        <a:buFont typeface="Arial"/>
                        <a:buNone/>
                      </a:pPr>
                      <a:r>
                        <a:rPr lang="it-IT" sz="1800" u="none" cap="none" strike="noStrike"/>
                        <a:t>RAPPORTO TRA VALORE CONSEGUITO E TARGET PER L’INDICATORE DI IMPATTO</a:t>
                      </a:r>
                      <a:endParaRPr sz="1800" u="none" cap="none" strike="noStrike">
                        <a:latin typeface="Times New Roman"/>
                        <a:ea typeface="Times New Roman"/>
                        <a:cs typeface="Times New Roman"/>
                        <a:sym typeface="Times New Roman"/>
                      </a:endParaRPr>
                    </a:p>
                  </a:txBody>
                  <a:tcPr marT="0" marB="0" marR="44450" marL="44450" anchor="ctr">
                    <a:lnB cap="flat" cmpd="sng" w="12700">
                      <a:solidFill>
                        <a:srgbClr val="FFFFFF"/>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800"/>
                        <a:buFont typeface="Arial"/>
                        <a:buNone/>
                      </a:pPr>
                      <a:r>
                        <a:rPr lang="it-IT" sz="1800" u="none" cap="none" strike="noStrike"/>
                        <a:t>MEDIA PONDERATA OBIETTIVI OPERATIVI</a:t>
                      </a:r>
                      <a:endParaRPr sz="1800" u="none" cap="none" strike="noStrike">
                        <a:latin typeface="Times New Roman"/>
                        <a:ea typeface="Times New Roman"/>
                        <a:cs typeface="Times New Roman"/>
                        <a:sym typeface="Times New Roman"/>
                      </a:endParaRPr>
                    </a:p>
                  </a:txBody>
                  <a:tcPr marT="0" marB="0" marR="44450" marL="44450" anchor="ctr">
                    <a:lnB cap="flat" cmpd="sng" w="12700">
                      <a:solidFill>
                        <a:srgbClr val="FFFFFF"/>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800"/>
                        <a:buFont typeface="Arial"/>
                        <a:buNone/>
                      </a:pPr>
                      <a:r>
                        <a:rPr lang="it-IT" sz="1800" u="none" cap="none" strike="noStrike"/>
                        <a:t>% RAGGIUNGIMENTO OBIETTIVO STRATEGICO</a:t>
                      </a:r>
                      <a:endParaRPr sz="1800" u="none" cap="none" strike="noStrike">
                        <a:latin typeface="Times New Roman"/>
                        <a:ea typeface="Times New Roman"/>
                        <a:cs typeface="Times New Roman"/>
                        <a:sym typeface="Times New Roman"/>
                      </a:endParaRPr>
                    </a:p>
                  </a:txBody>
                  <a:tcPr marT="0" marB="0" marR="44450" marL="44450" anchor="ctr">
                    <a:lnB cap="flat" cmpd="sng" w="12700">
                      <a:solidFill>
                        <a:srgbClr val="FFFFFF"/>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800"/>
                        <a:buFont typeface="Arial"/>
                        <a:buNone/>
                      </a:pPr>
                      <a:r>
                        <a:rPr lang="it-IT" sz="1800" u="none" cap="none" strike="noStrike"/>
                        <a:t>INDICATORE SINTETICO DI PERFORMANCE GENERALE</a:t>
                      </a:r>
                      <a:endParaRPr sz="1800" u="none" cap="none" strike="noStrike">
                        <a:latin typeface="Times New Roman"/>
                        <a:ea typeface="Times New Roman"/>
                        <a:cs typeface="Times New Roman"/>
                        <a:sym typeface="Times New Roman"/>
                      </a:endParaRPr>
                    </a:p>
                  </a:txBody>
                  <a:tcPr marT="0" marB="0" marR="44450" marL="44450" anchor="ctr">
                    <a:lnB cap="flat" cmpd="sng" w="12700">
                      <a:solidFill>
                        <a:srgbClr val="FFFFFF"/>
                      </a:solidFill>
                      <a:prstDash val="solid"/>
                      <a:round/>
                      <a:headEnd len="sm" w="sm" type="none"/>
                      <a:tailEnd len="sm" w="sm" type="none"/>
                    </a:lnB>
                  </a:tcPr>
                </a:tc>
              </a:tr>
              <a:tr h="346950">
                <a:tc>
                  <a:txBody>
                    <a:bodyPr/>
                    <a:lstStyle/>
                    <a:p>
                      <a:pPr indent="0" lvl="0" marL="0" rtl="0" algn="ctr">
                        <a:lnSpc>
                          <a:spcPct val="115000"/>
                        </a:lnSpc>
                        <a:spcBef>
                          <a:spcPts val="0"/>
                        </a:spcBef>
                        <a:spcAft>
                          <a:spcPts val="0"/>
                        </a:spcAft>
                        <a:buNone/>
                      </a:pPr>
                      <a:r>
                        <a:rPr b="1" lang="it-IT" sz="1900">
                          <a:solidFill>
                            <a:srgbClr val="2E75B5"/>
                          </a:solidFill>
                          <a:latin typeface="Times New Roman"/>
                          <a:ea typeface="Times New Roman"/>
                          <a:cs typeface="Times New Roman"/>
                          <a:sym typeface="Times New Roman"/>
                        </a:rPr>
                        <a:t>OS1</a:t>
                      </a:r>
                      <a:endParaRPr b="1" sz="1900">
                        <a:solidFill>
                          <a:srgbClr val="2E75B5"/>
                        </a:solidFill>
                        <a:latin typeface="Times New Roman"/>
                        <a:ea typeface="Times New Roman"/>
                        <a:cs typeface="Times New Roman"/>
                        <a:sym typeface="Times New Roman"/>
                      </a:endParaRPr>
                    </a:p>
                  </a:txBody>
                  <a:tcPr marT="63500" marB="63500" marR="63500" marL="635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it-IT" sz="1900">
                          <a:solidFill>
                            <a:srgbClr val="2E75B5"/>
                          </a:solidFill>
                          <a:latin typeface="Times New Roman"/>
                          <a:ea typeface="Times New Roman"/>
                          <a:cs typeface="Times New Roman"/>
                          <a:sym typeface="Times New Roman"/>
                        </a:rPr>
                        <a:t>40</a:t>
                      </a:r>
                      <a:endParaRPr sz="1900">
                        <a:solidFill>
                          <a:srgbClr val="2E75B5"/>
                        </a:solidFill>
                        <a:latin typeface="Times New Roman"/>
                        <a:ea typeface="Times New Roman"/>
                        <a:cs typeface="Times New Roman"/>
                        <a:sym typeface="Times New Roman"/>
                      </a:endParaRPr>
                    </a:p>
                  </a:txBody>
                  <a:tcPr marT="63500" marB="63500" marR="63500" marL="635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i="1" lang="it-IT" sz="1900">
                          <a:solidFill>
                            <a:srgbClr val="2E75B5"/>
                          </a:solidFill>
                          <a:latin typeface="Times New Roman"/>
                          <a:ea typeface="Times New Roman"/>
                          <a:cs typeface="Times New Roman"/>
                          <a:sym typeface="Times New Roman"/>
                        </a:rPr>
                        <a:t>91,66 </a:t>
                      </a:r>
                      <a:endParaRPr i="1" sz="1900">
                        <a:solidFill>
                          <a:srgbClr val="2E75B5"/>
                        </a:solidFill>
                        <a:latin typeface="Times New Roman"/>
                        <a:ea typeface="Times New Roman"/>
                        <a:cs typeface="Times New Roman"/>
                        <a:sym typeface="Times New Roman"/>
                      </a:endParaRPr>
                    </a:p>
                  </a:txBody>
                  <a:tcPr marT="50800" marB="50800" marR="50800" marL="508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i="1" lang="it-IT" sz="1900">
                          <a:solidFill>
                            <a:srgbClr val="2E75B5"/>
                          </a:solidFill>
                          <a:latin typeface="Times New Roman"/>
                          <a:ea typeface="Times New Roman"/>
                          <a:cs typeface="Times New Roman"/>
                          <a:sym typeface="Times New Roman"/>
                        </a:rPr>
                        <a:t>96,13 </a:t>
                      </a:r>
                      <a:endParaRPr i="1" sz="1900">
                        <a:solidFill>
                          <a:srgbClr val="2E75B5"/>
                        </a:solidFill>
                        <a:latin typeface="Times New Roman"/>
                        <a:ea typeface="Times New Roman"/>
                        <a:cs typeface="Times New Roman"/>
                        <a:sym typeface="Times New Roman"/>
                      </a:endParaRPr>
                    </a:p>
                  </a:txBody>
                  <a:tcPr marT="50800" marB="50800" marR="50800" marL="508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i="1" lang="it-IT" sz="1900">
                          <a:solidFill>
                            <a:srgbClr val="2E75B5"/>
                          </a:solidFill>
                          <a:latin typeface="Times New Roman"/>
                          <a:ea typeface="Times New Roman"/>
                          <a:cs typeface="Times New Roman"/>
                          <a:sym typeface="Times New Roman"/>
                        </a:rPr>
                        <a:t>93,89 </a:t>
                      </a:r>
                      <a:endParaRPr i="1" sz="1900">
                        <a:solidFill>
                          <a:srgbClr val="2E75B5"/>
                        </a:solidFill>
                        <a:latin typeface="Times New Roman"/>
                        <a:ea typeface="Times New Roman"/>
                        <a:cs typeface="Times New Roman"/>
                        <a:sym typeface="Times New Roman"/>
                      </a:endParaRPr>
                    </a:p>
                  </a:txBody>
                  <a:tcPr marT="50800" marB="50800" marR="50800" marL="508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rowSpan="3">
                  <a:txBody>
                    <a:bodyPr/>
                    <a:lstStyle/>
                    <a:p>
                      <a:pPr indent="0" lvl="0" marL="0" rtl="0" algn="ctr">
                        <a:lnSpc>
                          <a:spcPct val="115000"/>
                        </a:lnSpc>
                        <a:spcBef>
                          <a:spcPts val="0"/>
                        </a:spcBef>
                        <a:spcAft>
                          <a:spcPts val="0"/>
                        </a:spcAft>
                        <a:buClr>
                          <a:schemeClr val="dk1"/>
                        </a:buClr>
                        <a:buSzPts val="1100"/>
                        <a:buFont typeface="Arial"/>
                        <a:buNone/>
                      </a:pPr>
                      <a:r>
                        <a:rPr b="1" lang="it-IT" sz="2600">
                          <a:solidFill>
                            <a:srgbClr val="2E75B5"/>
                          </a:solidFill>
                          <a:latin typeface="Times New Roman"/>
                          <a:ea typeface="Times New Roman"/>
                          <a:cs typeface="Times New Roman"/>
                          <a:sym typeface="Times New Roman"/>
                        </a:rPr>
                        <a:t>97,56</a:t>
                      </a:r>
                      <a:endParaRPr b="1" sz="2600" u="none" cap="none" strike="noStrike">
                        <a:solidFill>
                          <a:srgbClr val="2E75B5"/>
                        </a:solidFill>
                        <a:latin typeface="Times New Roman"/>
                        <a:ea typeface="Times New Roman"/>
                        <a:cs typeface="Times New Roman"/>
                        <a:sym typeface="Times New Roman"/>
                      </a:endParaRPr>
                    </a:p>
                  </a:txBody>
                  <a:tcPr marT="0" marB="0" marR="73025" marL="730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346950">
                <a:tc>
                  <a:txBody>
                    <a:bodyPr/>
                    <a:lstStyle/>
                    <a:p>
                      <a:pPr indent="0" lvl="0" marL="0" rtl="0" algn="ctr">
                        <a:lnSpc>
                          <a:spcPct val="115000"/>
                        </a:lnSpc>
                        <a:spcBef>
                          <a:spcPts val="0"/>
                        </a:spcBef>
                        <a:spcAft>
                          <a:spcPts val="0"/>
                        </a:spcAft>
                        <a:buNone/>
                      </a:pPr>
                      <a:r>
                        <a:rPr b="1" lang="it-IT" sz="1900">
                          <a:solidFill>
                            <a:srgbClr val="2E75B5"/>
                          </a:solidFill>
                          <a:latin typeface="Times New Roman"/>
                          <a:ea typeface="Times New Roman"/>
                          <a:cs typeface="Times New Roman"/>
                          <a:sym typeface="Times New Roman"/>
                        </a:rPr>
                        <a:t>OS2</a:t>
                      </a:r>
                      <a:endParaRPr b="1" sz="1900">
                        <a:solidFill>
                          <a:srgbClr val="2E75B5"/>
                        </a:solidFill>
                        <a:latin typeface="Times New Roman"/>
                        <a:ea typeface="Times New Roman"/>
                        <a:cs typeface="Times New Roman"/>
                        <a:sym typeface="Times New Roman"/>
                      </a:endParaRPr>
                    </a:p>
                  </a:txBody>
                  <a:tcPr marT="63500" marB="63500" marR="63500" marL="635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it-IT" sz="1900">
                          <a:solidFill>
                            <a:srgbClr val="2E75B5"/>
                          </a:solidFill>
                          <a:latin typeface="Times New Roman"/>
                          <a:ea typeface="Times New Roman"/>
                          <a:cs typeface="Times New Roman"/>
                          <a:sym typeface="Times New Roman"/>
                        </a:rPr>
                        <a:t>30</a:t>
                      </a:r>
                      <a:endParaRPr sz="1900">
                        <a:solidFill>
                          <a:srgbClr val="2E75B5"/>
                        </a:solidFill>
                        <a:latin typeface="Times New Roman"/>
                        <a:ea typeface="Times New Roman"/>
                        <a:cs typeface="Times New Roman"/>
                        <a:sym typeface="Times New Roman"/>
                      </a:endParaRPr>
                    </a:p>
                  </a:txBody>
                  <a:tcPr marT="63500" marB="63500" marR="63500" marL="635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i="1" lang="it-IT" sz="1900">
                          <a:solidFill>
                            <a:srgbClr val="2E75B5"/>
                          </a:solidFill>
                          <a:latin typeface="Times New Roman"/>
                          <a:ea typeface="Times New Roman"/>
                          <a:cs typeface="Times New Roman"/>
                          <a:sym typeface="Times New Roman"/>
                        </a:rPr>
                        <a:t>100,00 </a:t>
                      </a:r>
                      <a:endParaRPr i="1" sz="1900">
                        <a:solidFill>
                          <a:srgbClr val="2E75B5"/>
                        </a:solidFill>
                        <a:latin typeface="Times New Roman"/>
                        <a:ea typeface="Times New Roman"/>
                        <a:cs typeface="Times New Roman"/>
                        <a:sym typeface="Times New Roman"/>
                      </a:endParaRPr>
                    </a:p>
                  </a:txBody>
                  <a:tcPr marT="50800" marB="50800" marR="50800" marL="508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i="1" lang="it-IT" sz="1900">
                          <a:solidFill>
                            <a:srgbClr val="2E75B5"/>
                          </a:solidFill>
                          <a:latin typeface="Times New Roman"/>
                          <a:ea typeface="Times New Roman"/>
                          <a:cs typeface="Times New Roman"/>
                          <a:sym typeface="Times New Roman"/>
                        </a:rPr>
                        <a:t>100,00 </a:t>
                      </a:r>
                      <a:endParaRPr i="1" sz="1900">
                        <a:solidFill>
                          <a:srgbClr val="2E75B5"/>
                        </a:solidFill>
                        <a:latin typeface="Times New Roman"/>
                        <a:ea typeface="Times New Roman"/>
                        <a:cs typeface="Times New Roman"/>
                        <a:sym typeface="Times New Roman"/>
                      </a:endParaRPr>
                    </a:p>
                  </a:txBody>
                  <a:tcPr marT="50800" marB="50800" marR="50800" marL="508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i="1" lang="it-IT" sz="1900">
                          <a:solidFill>
                            <a:srgbClr val="2E75B5"/>
                          </a:solidFill>
                          <a:latin typeface="Times New Roman"/>
                          <a:ea typeface="Times New Roman"/>
                          <a:cs typeface="Times New Roman"/>
                          <a:sym typeface="Times New Roman"/>
                        </a:rPr>
                        <a:t>100,00  </a:t>
                      </a:r>
                      <a:endParaRPr i="1" sz="1900">
                        <a:solidFill>
                          <a:srgbClr val="2E75B5"/>
                        </a:solidFill>
                        <a:latin typeface="Times New Roman"/>
                        <a:ea typeface="Times New Roman"/>
                        <a:cs typeface="Times New Roman"/>
                        <a:sym typeface="Times New Roman"/>
                      </a:endParaRPr>
                    </a:p>
                  </a:txBody>
                  <a:tcPr marT="50800" marB="50800" marR="50800" marL="508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vMerge="1"/>
              </a:tr>
              <a:tr h="346950">
                <a:tc>
                  <a:txBody>
                    <a:bodyPr/>
                    <a:lstStyle/>
                    <a:p>
                      <a:pPr indent="0" lvl="0" marL="0" rtl="0" algn="ctr">
                        <a:lnSpc>
                          <a:spcPct val="115000"/>
                        </a:lnSpc>
                        <a:spcBef>
                          <a:spcPts val="0"/>
                        </a:spcBef>
                        <a:spcAft>
                          <a:spcPts val="0"/>
                        </a:spcAft>
                        <a:buNone/>
                      </a:pPr>
                      <a:r>
                        <a:rPr b="1" lang="it-IT" sz="1900">
                          <a:solidFill>
                            <a:srgbClr val="2E75B5"/>
                          </a:solidFill>
                          <a:latin typeface="Times New Roman"/>
                          <a:ea typeface="Times New Roman"/>
                          <a:cs typeface="Times New Roman"/>
                          <a:sym typeface="Times New Roman"/>
                        </a:rPr>
                        <a:t>OS3</a:t>
                      </a:r>
                      <a:endParaRPr b="1" sz="1900">
                        <a:solidFill>
                          <a:srgbClr val="2E75B5"/>
                        </a:solidFill>
                        <a:latin typeface="Times New Roman"/>
                        <a:ea typeface="Times New Roman"/>
                        <a:cs typeface="Times New Roman"/>
                        <a:sym typeface="Times New Roman"/>
                      </a:endParaRPr>
                    </a:p>
                  </a:txBody>
                  <a:tcPr marT="63500" marB="63500" marR="63500" marL="635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it-IT" sz="1900">
                          <a:solidFill>
                            <a:srgbClr val="2E75B5"/>
                          </a:solidFill>
                          <a:latin typeface="Times New Roman"/>
                          <a:ea typeface="Times New Roman"/>
                          <a:cs typeface="Times New Roman"/>
                          <a:sym typeface="Times New Roman"/>
                        </a:rPr>
                        <a:t>30</a:t>
                      </a:r>
                      <a:endParaRPr sz="1900">
                        <a:solidFill>
                          <a:srgbClr val="2E75B5"/>
                        </a:solidFill>
                        <a:latin typeface="Times New Roman"/>
                        <a:ea typeface="Times New Roman"/>
                        <a:cs typeface="Times New Roman"/>
                        <a:sym typeface="Times New Roman"/>
                      </a:endParaRPr>
                    </a:p>
                  </a:txBody>
                  <a:tcPr marT="63500" marB="63500" marR="63500" marL="635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i="1" lang="it-IT" sz="1900">
                          <a:solidFill>
                            <a:srgbClr val="2E75B5"/>
                          </a:solidFill>
                          <a:latin typeface="Times New Roman"/>
                          <a:ea typeface="Times New Roman"/>
                          <a:cs typeface="Times New Roman"/>
                          <a:sym typeface="Times New Roman"/>
                        </a:rPr>
                        <a:t>100,00 </a:t>
                      </a:r>
                      <a:endParaRPr i="1" sz="1900">
                        <a:solidFill>
                          <a:srgbClr val="2E75B5"/>
                        </a:solidFill>
                        <a:latin typeface="Times New Roman"/>
                        <a:ea typeface="Times New Roman"/>
                        <a:cs typeface="Times New Roman"/>
                        <a:sym typeface="Times New Roman"/>
                      </a:endParaRPr>
                    </a:p>
                  </a:txBody>
                  <a:tcPr marT="50800" marB="50800" marR="50800" marL="508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i="1" lang="it-IT" sz="1900">
                          <a:solidFill>
                            <a:srgbClr val="2E75B5"/>
                          </a:solidFill>
                          <a:latin typeface="Times New Roman"/>
                          <a:ea typeface="Times New Roman"/>
                          <a:cs typeface="Times New Roman"/>
                          <a:sym typeface="Times New Roman"/>
                        </a:rPr>
                        <a:t>100,00 </a:t>
                      </a:r>
                      <a:endParaRPr i="1" sz="1900">
                        <a:solidFill>
                          <a:srgbClr val="2E75B5"/>
                        </a:solidFill>
                        <a:latin typeface="Times New Roman"/>
                        <a:ea typeface="Times New Roman"/>
                        <a:cs typeface="Times New Roman"/>
                        <a:sym typeface="Times New Roman"/>
                      </a:endParaRPr>
                    </a:p>
                  </a:txBody>
                  <a:tcPr marT="50800" marB="50800" marR="50800" marL="508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i="1" lang="it-IT" sz="1900">
                          <a:solidFill>
                            <a:srgbClr val="2E75B5"/>
                          </a:solidFill>
                          <a:latin typeface="Times New Roman"/>
                          <a:ea typeface="Times New Roman"/>
                          <a:cs typeface="Times New Roman"/>
                          <a:sym typeface="Times New Roman"/>
                        </a:rPr>
                        <a:t>100,00 </a:t>
                      </a:r>
                      <a:endParaRPr i="1" sz="1900">
                        <a:solidFill>
                          <a:srgbClr val="2E75B5"/>
                        </a:solidFill>
                        <a:latin typeface="Times New Roman"/>
                        <a:ea typeface="Times New Roman"/>
                        <a:cs typeface="Times New Roman"/>
                        <a:sym typeface="Times New Roman"/>
                      </a:endParaRPr>
                    </a:p>
                  </a:txBody>
                  <a:tcPr marT="50800" marB="50800" marR="50800" marL="508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vMerge="1"/>
              </a:tr>
            </a:tbl>
          </a:graphicData>
        </a:graphic>
      </p:graphicFrame>
      <p:sp>
        <p:nvSpPr>
          <p:cNvPr id="361" name="Google Shape;361;p22"/>
          <p:cNvSpPr txBox="1"/>
          <p:nvPr>
            <p:ph idx="2" type="body"/>
          </p:nvPr>
        </p:nvSpPr>
        <p:spPr>
          <a:xfrm>
            <a:off x="88445" y="96085"/>
            <a:ext cx="8948051" cy="740627"/>
          </a:xfrm>
          <a:prstGeom prst="rect">
            <a:avLst/>
          </a:prstGeom>
          <a:noFill/>
          <a:ln>
            <a:noFill/>
          </a:ln>
        </p:spPr>
        <p:txBody>
          <a:bodyPr anchorCtr="0" anchor="t" bIns="45700" lIns="91425" spcFirstLastPara="1" rIns="91425" wrap="square" tIns="45700">
            <a:noAutofit/>
          </a:bodyPr>
          <a:lstStyle/>
          <a:p>
            <a:pPr indent="0" lvl="0" marL="457200" rtl="0" algn="ctr">
              <a:lnSpc>
                <a:spcPct val="100000"/>
              </a:lnSpc>
              <a:spcBef>
                <a:spcPts val="0"/>
              </a:spcBef>
              <a:spcAft>
                <a:spcPts val="0"/>
              </a:spcAft>
              <a:buSzPts val="3200"/>
              <a:buNone/>
            </a:pPr>
            <a:r>
              <a:rPr b="1" lang="it-IT">
                <a:solidFill>
                  <a:srgbClr val="1F497D"/>
                </a:solidFill>
              </a:rPr>
              <a:t>La performance di Ente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23"/>
          <p:cNvSpPr txBox="1"/>
          <p:nvPr>
            <p:ph idx="2" type="body"/>
          </p:nvPr>
        </p:nvSpPr>
        <p:spPr>
          <a:xfrm>
            <a:off x="88445" y="44624"/>
            <a:ext cx="8948051" cy="740627"/>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1F497D"/>
              </a:buClr>
              <a:buSzPts val="3200"/>
              <a:buNone/>
            </a:pPr>
            <a:r>
              <a:rPr b="1" lang="it-IT">
                <a:solidFill>
                  <a:srgbClr val="1F497D"/>
                </a:solidFill>
              </a:rPr>
              <a:t>Focus tematici</a:t>
            </a:r>
            <a:endParaRPr/>
          </a:p>
        </p:txBody>
      </p:sp>
      <p:sp>
        <p:nvSpPr>
          <p:cNvPr id="367" name="Google Shape;367;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it-IT"/>
              <a:t>27/04/2021</a:t>
            </a:r>
            <a:endParaRPr/>
          </a:p>
        </p:txBody>
      </p:sp>
      <p:sp>
        <p:nvSpPr>
          <p:cNvPr id="368" name="Google Shape;368;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grpSp>
        <p:nvGrpSpPr>
          <p:cNvPr id="369" name="Google Shape;369;p23"/>
          <p:cNvGrpSpPr/>
          <p:nvPr/>
        </p:nvGrpSpPr>
        <p:grpSpPr>
          <a:xfrm>
            <a:off x="107504" y="965839"/>
            <a:ext cx="8928900" cy="4206121"/>
            <a:chOff x="0" y="57119"/>
            <a:chExt cx="8928900" cy="4206121"/>
          </a:xfrm>
        </p:grpSpPr>
        <p:sp>
          <p:nvSpPr>
            <p:cNvPr id="370" name="Google Shape;370;p23"/>
            <p:cNvSpPr/>
            <p:nvPr/>
          </p:nvSpPr>
          <p:spPr>
            <a:xfrm>
              <a:off x="0" y="57119"/>
              <a:ext cx="8928900" cy="767400"/>
            </a:xfrm>
            <a:prstGeom prst="roundRect">
              <a:avLst>
                <a:gd fmla="val 16667" name="adj"/>
              </a:avLst>
            </a:prstGeom>
            <a:solidFill>
              <a:schemeClr val="lt1"/>
            </a:solidFill>
            <a:ln cap="flat" cmpd="sng" w="25400">
              <a:solidFill>
                <a:srgbClr val="1C417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71" name="Google Shape;371;p23"/>
            <p:cNvSpPr txBox="1"/>
            <p:nvPr/>
          </p:nvSpPr>
          <p:spPr>
            <a:xfrm>
              <a:off x="37467" y="94586"/>
              <a:ext cx="8854200" cy="692700"/>
            </a:xfrm>
            <a:prstGeom prst="rect">
              <a:avLst/>
            </a:prstGeom>
            <a:noFill/>
            <a:ln>
              <a:noFill/>
            </a:ln>
          </p:spPr>
          <p:txBody>
            <a:bodyPr anchorCtr="0" anchor="ctr" bIns="121900" lIns="121900" spcFirstLastPara="1" rIns="121900" wrap="square" tIns="121900">
              <a:noAutofit/>
            </a:bodyPr>
            <a:lstStyle/>
            <a:p>
              <a:pPr indent="0" lvl="0" marL="0" marR="0" rtl="0" algn="l">
                <a:lnSpc>
                  <a:spcPct val="90000"/>
                </a:lnSpc>
                <a:spcBef>
                  <a:spcPts val="0"/>
                </a:spcBef>
                <a:spcAft>
                  <a:spcPts val="0"/>
                </a:spcAft>
                <a:buClr>
                  <a:schemeClr val="lt1"/>
                </a:buClr>
                <a:buSzPts val="3200"/>
                <a:buFont typeface="Times New Roman"/>
                <a:buNone/>
              </a:pPr>
              <a:r>
                <a:rPr b="0" i="0" lang="it-IT" sz="3200" u="none" cap="none" strike="noStrike">
                  <a:solidFill>
                    <a:schemeClr val="dk1"/>
                  </a:solidFill>
                  <a:latin typeface="Times New Roman"/>
                  <a:ea typeface="Times New Roman"/>
                  <a:cs typeface="Times New Roman"/>
                  <a:sym typeface="Times New Roman"/>
                </a:rPr>
                <a:t>Flusso Pagamenti FEASR e FEAGA</a:t>
              </a:r>
              <a:endParaRPr b="0" i="0" sz="3200" u="none" cap="none" strike="noStrike">
                <a:solidFill>
                  <a:schemeClr val="dk1"/>
                </a:solidFill>
                <a:latin typeface="Times New Roman"/>
                <a:ea typeface="Times New Roman"/>
                <a:cs typeface="Times New Roman"/>
                <a:sym typeface="Times New Roman"/>
              </a:endParaRPr>
            </a:p>
          </p:txBody>
        </p:sp>
        <p:sp>
          <p:nvSpPr>
            <p:cNvPr id="372" name="Google Shape;372;p23"/>
            <p:cNvSpPr/>
            <p:nvPr/>
          </p:nvSpPr>
          <p:spPr>
            <a:xfrm>
              <a:off x="0" y="1776479"/>
              <a:ext cx="8928900" cy="767400"/>
            </a:xfrm>
            <a:prstGeom prst="roundRect">
              <a:avLst>
                <a:gd fmla="val 16667" name="adj"/>
              </a:avLst>
            </a:prstGeom>
            <a:solidFill>
              <a:schemeClr val="lt1"/>
            </a:solidFill>
            <a:ln cap="flat" cmpd="sng" w="25400">
              <a:solidFill>
                <a:srgbClr val="1C417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73" name="Google Shape;373;p23"/>
            <p:cNvSpPr txBox="1"/>
            <p:nvPr/>
          </p:nvSpPr>
          <p:spPr>
            <a:xfrm>
              <a:off x="37467" y="1813946"/>
              <a:ext cx="8854200" cy="692700"/>
            </a:xfrm>
            <a:prstGeom prst="rect">
              <a:avLst/>
            </a:prstGeom>
            <a:noFill/>
            <a:ln>
              <a:noFill/>
            </a:ln>
          </p:spPr>
          <p:txBody>
            <a:bodyPr anchorCtr="0" anchor="ctr" bIns="121900" lIns="121900" spcFirstLastPara="1" rIns="121900" wrap="square" tIns="121900">
              <a:noAutofit/>
            </a:bodyPr>
            <a:lstStyle/>
            <a:p>
              <a:pPr indent="0" lvl="0" marL="0" marR="0" rtl="0" algn="l">
                <a:lnSpc>
                  <a:spcPct val="90000"/>
                </a:lnSpc>
                <a:spcBef>
                  <a:spcPts val="0"/>
                </a:spcBef>
                <a:spcAft>
                  <a:spcPts val="0"/>
                </a:spcAft>
                <a:buClr>
                  <a:schemeClr val="lt1"/>
                </a:buClr>
                <a:buSzPts val="3200"/>
                <a:buFont typeface="Times New Roman"/>
                <a:buNone/>
              </a:pPr>
              <a:r>
                <a:rPr b="0" i="0" lang="it-IT" sz="3200" u="none" cap="none" strike="noStrike">
                  <a:solidFill>
                    <a:schemeClr val="dk1"/>
                  </a:solidFill>
                  <a:latin typeface="Times New Roman"/>
                  <a:ea typeface="Times New Roman"/>
                  <a:cs typeface="Times New Roman"/>
                  <a:sym typeface="Times New Roman"/>
                </a:rPr>
                <a:t>Il Sistema dei controlli</a:t>
              </a:r>
              <a:endParaRPr b="0" i="0" sz="1400" u="none" cap="none" strike="noStrike">
                <a:solidFill>
                  <a:schemeClr val="dk1"/>
                </a:solidFill>
                <a:latin typeface="Arial"/>
                <a:ea typeface="Arial"/>
                <a:cs typeface="Arial"/>
                <a:sym typeface="Arial"/>
              </a:endParaRPr>
            </a:p>
          </p:txBody>
        </p:sp>
        <p:sp>
          <p:nvSpPr>
            <p:cNvPr id="374" name="Google Shape;374;p23"/>
            <p:cNvSpPr/>
            <p:nvPr/>
          </p:nvSpPr>
          <p:spPr>
            <a:xfrm>
              <a:off x="0" y="2636159"/>
              <a:ext cx="8928900" cy="767400"/>
            </a:xfrm>
            <a:prstGeom prst="roundRect">
              <a:avLst>
                <a:gd fmla="val 16667" name="adj"/>
              </a:avLst>
            </a:prstGeom>
            <a:solidFill>
              <a:schemeClr val="lt1"/>
            </a:solidFill>
            <a:ln cap="flat" cmpd="sng" w="25400">
              <a:solidFill>
                <a:srgbClr val="1C417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75" name="Google Shape;375;p23"/>
            <p:cNvSpPr txBox="1"/>
            <p:nvPr/>
          </p:nvSpPr>
          <p:spPr>
            <a:xfrm>
              <a:off x="37467" y="2673626"/>
              <a:ext cx="8854200" cy="692700"/>
            </a:xfrm>
            <a:prstGeom prst="rect">
              <a:avLst/>
            </a:prstGeom>
            <a:noFill/>
            <a:ln>
              <a:noFill/>
            </a:ln>
          </p:spPr>
          <p:txBody>
            <a:bodyPr anchorCtr="0" anchor="ctr" bIns="121900" lIns="121900" spcFirstLastPara="1" rIns="121900" wrap="square" tIns="121900">
              <a:noAutofit/>
            </a:bodyPr>
            <a:lstStyle/>
            <a:p>
              <a:pPr indent="0" lvl="0" marL="0" marR="0" rtl="0" algn="l">
                <a:lnSpc>
                  <a:spcPct val="90000"/>
                </a:lnSpc>
                <a:spcBef>
                  <a:spcPts val="0"/>
                </a:spcBef>
                <a:spcAft>
                  <a:spcPts val="0"/>
                </a:spcAft>
                <a:buClr>
                  <a:schemeClr val="lt1"/>
                </a:buClr>
                <a:buSzPts val="3200"/>
                <a:buFont typeface="Times New Roman"/>
                <a:buNone/>
              </a:pPr>
              <a:r>
                <a:rPr b="0" i="0" lang="it-IT" sz="3200" u="none" cap="none" strike="noStrike">
                  <a:solidFill>
                    <a:schemeClr val="dk1"/>
                  </a:solidFill>
                  <a:latin typeface="Times New Roman"/>
                  <a:ea typeface="Times New Roman"/>
                  <a:cs typeface="Times New Roman"/>
                  <a:sym typeface="Times New Roman"/>
                </a:rPr>
                <a:t>Attività Antifrode</a:t>
              </a:r>
              <a:endParaRPr b="0" i="0" sz="3200" u="none" cap="none" strike="noStrike">
                <a:solidFill>
                  <a:schemeClr val="dk1"/>
                </a:solidFill>
                <a:latin typeface="Times New Roman"/>
                <a:ea typeface="Times New Roman"/>
                <a:cs typeface="Times New Roman"/>
                <a:sym typeface="Times New Roman"/>
              </a:endParaRPr>
            </a:p>
          </p:txBody>
        </p:sp>
        <p:sp>
          <p:nvSpPr>
            <p:cNvPr id="376" name="Google Shape;376;p23"/>
            <p:cNvSpPr/>
            <p:nvPr/>
          </p:nvSpPr>
          <p:spPr>
            <a:xfrm>
              <a:off x="0" y="3495840"/>
              <a:ext cx="8928900" cy="767400"/>
            </a:xfrm>
            <a:prstGeom prst="roundRect">
              <a:avLst>
                <a:gd fmla="val 16667" name="adj"/>
              </a:avLst>
            </a:prstGeom>
            <a:solidFill>
              <a:schemeClr val="lt1"/>
            </a:solidFill>
            <a:ln cap="flat" cmpd="sng" w="25400">
              <a:solidFill>
                <a:srgbClr val="1C417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77" name="Google Shape;377;p23"/>
            <p:cNvSpPr txBox="1"/>
            <p:nvPr/>
          </p:nvSpPr>
          <p:spPr>
            <a:xfrm>
              <a:off x="37467" y="3533307"/>
              <a:ext cx="8854200" cy="692700"/>
            </a:xfrm>
            <a:prstGeom prst="rect">
              <a:avLst/>
            </a:prstGeom>
            <a:noFill/>
            <a:ln>
              <a:noFill/>
            </a:ln>
          </p:spPr>
          <p:txBody>
            <a:bodyPr anchorCtr="0" anchor="ctr" bIns="121900" lIns="121900" spcFirstLastPara="1" rIns="121900" wrap="square" tIns="121900">
              <a:noAutofit/>
            </a:bodyPr>
            <a:lstStyle/>
            <a:p>
              <a:pPr indent="0" lvl="0" marL="0" marR="0" rtl="0" algn="l">
                <a:lnSpc>
                  <a:spcPct val="90000"/>
                </a:lnSpc>
                <a:spcBef>
                  <a:spcPts val="0"/>
                </a:spcBef>
                <a:spcAft>
                  <a:spcPts val="0"/>
                </a:spcAft>
                <a:buClr>
                  <a:schemeClr val="lt1"/>
                </a:buClr>
                <a:buSzPts val="3200"/>
                <a:buFont typeface="Times New Roman"/>
                <a:buNone/>
              </a:pPr>
              <a:r>
                <a:rPr b="0" i="0" lang="it-IT" sz="3200" u="none" cap="none" strike="noStrike">
                  <a:solidFill>
                    <a:schemeClr val="dk1"/>
                  </a:solidFill>
                  <a:latin typeface="Times New Roman"/>
                  <a:ea typeface="Times New Roman"/>
                  <a:cs typeface="Times New Roman"/>
                  <a:sym typeface="Times New Roman"/>
                </a:rPr>
                <a:t>Sicurezza delle Informazioni</a:t>
              </a:r>
              <a:endParaRPr b="0" i="0" sz="3200" u="none" cap="none" strike="noStrike">
                <a:solidFill>
                  <a:schemeClr val="dk1"/>
                </a:solidFill>
                <a:latin typeface="Times New Roman"/>
                <a:ea typeface="Times New Roman"/>
                <a:cs typeface="Times New Roman"/>
                <a:sym typeface="Times New Roman"/>
              </a:endParaRPr>
            </a:p>
          </p:txBody>
        </p:sp>
        <p:sp>
          <p:nvSpPr>
            <p:cNvPr id="378" name="Google Shape;378;p23"/>
            <p:cNvSpPr/>
            <p:nvPr/>
          </p:nvSpPr>
          <p:spPr>
            <a:xfrm>
              <a:off x="0" y="916799"/>
              <a:ext cx="8928900" cy="767400"/>
            </a:xfrm>
            <a:prstGeom prst="roundRect">
              <a:avLst>
                <a:gd fmla="val 16667" name="adj"/>
              </a:avLst>
            </a:prstGeom>
            <a:solidFill>
              <a:schemeClr val="lt1"/>
            </a:solidFill>
            <a:ln cap="flat" cmpd="sng" w="25400">
              <a:solidFill>
                <a:srgbClr val="1C417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79" name="Google Shape;379;p23"/>
            <p:cNvSpPr txBox="1"/>
            <p:nvPr/>
          </p:nvSpPr>
          <p:spPr>
            <a:xfrm>
              <a:off x="37467" y="954266"/>
              <a:ext cx="8854200" cy="692700"/>
            </a:xfrm>
            <a:prstGeom prst="rect">
              <a:avLst/>
            </a:prstGeom>
            <a:noFill/>
            <a:ln>
              <a:noFill/>
            </a:ln>
          </p:spPr>
          <p:txBody>
            <a:bodyPr anchorCtr="0" anchor="ctr" bIns="121900" lIns="121900" spcFirstLastPara="1" rIns="121900" wrap="square" tIns="121900">
              <a:noAutofit/>
            </a:bodyPr>
            <a:lstStyle/>
            <a:p>
              <a:pPr indent="0" lvl="0" marL="0" marR="0" rtl="0" algn="l">
                <a:lnSpc>
                  <a:spcPct val="90000"/>
                </a:lnSpc>
                <a:spcBef>
                  <a:spcPts val="0"/>
                </a:spcBef>
                <a:spcAft>
                  <a:spcPts val="0"/>
                </a:spcAft>
                <a:buClr>
                  <a:schemeClr val="lt1"/>
                </a:buClr>
                <a:buSzPts val="3200"/>
                <a:buFont typeface="Times New Roman"/>
                <a:buNone/>
              </a:pPr>
              <a:r>
                <a:rPr b="0" i="0" lang="it-IT" sz="3200" u="none" cap="none" strike="noStrike">
                  <a:solidFill>
                    <a:schemeClr val="dk1"/>
                  </a:solidFill>
                  <a:latin typeface="Times New Roman"/>
                  <a:ea typeface="Times New Roman"/>
                  <a:cs typeface="Times New Roman"/>
                  <a:sym typeface="Times New Roman"/>
                </a:rPr>
                <a:t>Istruttoria Informatizzata</a:t>
              </a:r>
              <a:endParaRPr b="0" i="0" sz="1400" u="none" cap="none" strike="noStrike">
                <a:solidFill>
                  <a:schemeClr val="dk1"/>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it-IT"/>
              <a:t>27/04/2021</a:t>
            </a:r>
            <a:endParaRPr/>
          </a:p>
        </p:txBody>
      </p:sp>
      <p:sp>
        <p:nvSpPr>
          <p:cNvPr id="385" name="Google Shape;385;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386" name="Google Shape;386;p24"/>
          <p:cNvSpPr txBox="1"/>
          <p:nvPr>
            <p:ph idx="2" type="body"/>
          </p:nvPr>
        </p:nvSpPr>
        <p:spPr>
          <a:xfrm>
            <a:off x="88445" y="24077"/>
            <a:ext cx="8948051" cy="740627"/>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1F497D"/>
              </a:buClr>
              <a:buSzPts val="3200"/>
              <a:buNone/>
            </a:pPr>
            <a:r>
              <a:rPr b="1" lang="it-IT">
                <a:solidFill>
                  <a:srgbClr val="1F497D"/>
                </a:solidFill>
              </a:rPr>
              <a:t>Fondo FEASR</a:t>
            </a:r>
            <a:endParaRPr/>
          </a:p>
        </p:txBody>
      </p:sp>
      <p:sp>
        <p:nvSpPr>
          <p:cNvPr id="387" name="Google Shape;387;p24"/>
          <p:cNvSpPr/>
          <p:nvPr/>
        </p:nvSpPr>
        <p:spPr>
          <a:xfrm>
            <a:off x="4252913" y="1825625"/>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br>
              <a:rPr b="0" i="0" lang="it-IT"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graphicFrame>
        <p:nvGraphicFramePr>
          <p:cNvPr id="388" name="Google Shape;388;p24"/>
          <p:cNvGraphicFramePr/>
          <p:nvPr/>
        </p:nvGraphicFramePr>
        <p:xfrm>
          <a:off x="179725" y="613975"/>
          <a:ext cx="3000000" cy="3000000"/>
        </p:xfrm>
        <a:graphic>
          <a:graphicData uri="http://schemas.openxmlformats.org/drawingml/2006/table">
            <a:tbl>
              <a:tblPr>
                <a:noFill/>
                <a:tableStyleId>{328BC5A8-0B29-42C0-BB23-C8B45214940F}</a:tableStyleId>
              </a:tblPr>
              <a:tblGrid>
                <a:gridCol w="2191375"/>
                <a:gridCol w="2191375"/>
                <a:gridCol w="2191375"/>
                <a:gridCol w="2191375"/>
              </a:tblGrid>
              <a:tr h="218975">
                <a:tc>
                  <a:txBody>
                    <a:bodyPr/>
                    <a:lstStyle/>
                    <a:p>
                      <a:pPr indent="0" lvl="0" marL="0" rtl="0" algn="ctr">
                        <a:lnSpc>
                          <a:spcPct val="115000"/>
                        </a:lnSpc>
                        <a:spcBef>
                          <a:spcPts val="0"/>
                        </a:spcBef>
                        <a:spcAft>
                          <a:spcPts val="0"/>
                        </a:spcAft>
                        <a:buNone/>
                      </a:pPr>
                      <a:r>
                        <a:rPr lang="it-IT" sz="1200">
                          <a:solidFill>
                            <a:srgbClr val="FFFFFF"/>
                          </a:solidFill>
                          <a:latin typeface="Times New Roman"/>
                          <a:ea typeface="Times New Roman"/>
                          <a:cs typeface="Times New Roman"/>
                          <a:sym typeface="Times New Roman"/>
                        </a:rPr>
                        <a:t>NUM_DECRETO</a:t>
                      </a:r>
                      <a:endParaRPr sz="1200">
                        <a:solidFill>
                          <a:srgbClr val="FFFFFF"/>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2560A6"/>
                    </a:solidFill>
                  </a:tcPr>
                </a:tc>
                <a:tc>
                  <a:txBody>
                    <a:bodyPr/>
                    <a:lstStyle/>
                    <a:p>
                      <a:pPr indent="0" lvl="0" marL="0" rtl="0" algn="ctr">
                        <a:lnSpc>
                          <a:spcPct val="115000"/>
                        </a:lnSpc>
                        <a:spcBef>
                          <a:spcPts val="0"/>
                        </a:spcBef>
                        <a:spcAft>
                          <a:spcPts val="0"/>
                        </a:spcAft>
                        <a:buNone/>
                      </a:pPr>
                      <a:r>
                        <a:rPr lang="it-IT" sz="1200">
                          <a:solidFill>
                            <a:srgbClr val="FFFFFF"/>
                          </a:solidFill>
                          <a:latin typeface="Times New Roman"/>
                          <a:ea typeface="Times New Roman"/>
                          <a:cs typeface="Times New Roman"/>
                          <a:sym typeface="Times New Roman"/>
                        </a:rPr>
                        <a:t>DATA</a:t>
                      </a:r>
                      <a:endParaRPr sz="1200">
                        <a:solidFill>
                          <a:srgbClr val="FFFFFF"/>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2560A6"/>
                    </a:solidFill>
                  </a:tcPr>
                </a:tc>
                <a:tc>
                  <a:txBody>
                    <a:bodyPr/>
                    <a:lstStyle/>
                    <a:p>
                      <a:pPr indent="0" lvl="0" marL="0" rtl="0" algn="ctr">
                        <a:lnSpc>
                          <a:spcPct val="115000"/>
                        </a:lnSpc>
                        <a:spcBef>
                          <a:spcPts val="0"/>
                        </a:spcBef>
                        <a:spcAft>
                          <a:spcPts val="0"/>
                        </a:spcAft>
                        <a:buNone/>
                      </a:pPr>
                      <a:r>
                        <a:rPr lang="it-IT" sz="1200">
                          <a:solidFill>
                            <a:srgbClr val="FFFFFF"/>
                          </a:solidFill>
                          <a:latin typeface="Times New Roman"/>
                          <a:ea typeface="Times New Roman"/>
                          <a:cs typeface="Times New Roman"/>
                          <a:sym typeface="Times New Roman"/>
                        </a:rPr>
                        <a:t>NUMERO BENEFICIARI</a:t>
                      </a:r>
                      <a:endParaRPr sz="1200">
                        <a:solidFill>
                          <a:srgbClr val="FFFFFF"/>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2560A6"/>
                    </a:solidFill>
                  </a:tcPr>
                </a:tc>
                <a:tc>
                  <a:txBody>
                    <a:bodyPr/>
                    <a:lstStyle/>
                    <a:p>
                      <a:pPr indent="0" lvl="0" marL="0" rtl="0" algn="ctr">
                        <a:lnSpc>
                          <a:spcPct val="115000"/>
                        </a:lnSpc>
                        <a:spcBef>
                          <a:spcPts val="0"/>
                        </a:spcBef>
                        <a:spcAft>
                          <a:spcPts val="0"/>
                        </a:spcAft>
                        <a:buNone/>
                      </a:pPr>
                      <a:r>
                        <a:rPr lang="it-IT" sz="1200">
                          <a:solidFill>
                            <a:srgbClr val="FFFFFF"/>
                          </a:solidFill>
                          <a:latin typeface="Times New Roman"/>
                          <a:ea typeface="Times New Roman"/>
                          <a:cs typeface="Times New Roman"/>
                          <a:sym typeface="Times New Roman"/>
                        </a:rPr>
                        <a:t>IMPORTO TOTALE</a:t>
                      </a:r>
                      <a:endParaRPr sz="1200">
                        <a:solidFill>
                          <a:srgbClr val="FFFFFF"/>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2560A6"/>
                    </a:solidFill>
                  </a:tcPr>
                </a:tc>
              </a:tr>
              <a:tr h="218975">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2023-0143</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24-02-2023</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54</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€ 1.928.535,09</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r>
              <a:tr h="218975">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2023-0142</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21-02-2023</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1.078</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€ 1.776.523,24</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r>
              <a:tr h="218975">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2023-0144</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14-03-2023</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414</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€ 3.417.785,33</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r>
              <a:tr h="218975">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2023-0145</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03-04-2023</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503</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€ 6.337.441,47</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r>
              <a:tr h="218975">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2023-0146</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22-05-2023</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99</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€ 3.243.804,06</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r>
              <a:tr h="218975">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2023-0148</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22-06-2023</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149</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€ 135.315,57</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r>
              <a:tr h="218975">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2023-0147</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21-06-2023</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945</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€ 5.837.707,36</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r>
              <a:tr h="218975">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2023-0149</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28-06-2023</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70</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€ 780.765,82</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r>
              <a:tr h="218975">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2023-0150</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02-08-2023</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720</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€ 6.029.733,40</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r>
              <a:tr h="218975">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2023-0151</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11-10-2023</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197</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€ 3.865.996,07</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r>
              <a:tr h="218975">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2023-0152</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15-11-2023</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5</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€ 5.319,58</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r>
              <a:tr h="218975">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2023-0153</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23-11-2023</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252</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€ 1.721.568,14</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r>
              <a:tr h="218975">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2023-0158</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29-12-2023</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13</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€ 31.688,94</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r>
              <a:tr h="218975">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2023-0156</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27-12-2023</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117</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€ 4.603.875,44</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r>
              <a:tr h="218975">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2023-0157</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28-12-2023</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13</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€ 6.124,42</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r>
              <a:tr h="218975">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2023-0154</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29-11-2023</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186</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€ 5.165.746,86</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BF6"/>
                    </a:solidFill>
                  </a:tcPr>
                </a:tc>
              </a:tr>
              <a:tr h="218975">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2023-0155</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595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21-12-2023</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595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246</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595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€ 601.696,96</a:t>
                      </a:r>
                      <a:endParaRPr sz="1200">
                        <a:solidFill>
                          <a:srgbClr val="2560A6"/>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5950">
                      <a:solidFill>
                        <a:srgbClr val="FFFFFF"/>
                      </a:solidFill>
                      <a:prstDash val="solid"/>
                      <a:round/>
                      <a:headEnd len="sm" w="sm" type="none"/>
                      <a:tailEnd len="sm" w="sm" type="none"/>
                    </a:lnB>
                    <a:solidFill>
                      <a:srgbClr val="DEEBF6"/>
                    </a:solidFill>
                  </a:tcPr>
                </a:tc>
              </a:tr>
              <a:tr h="218975">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2023-0001</a:t>
                      </a:r>
                      <a:endParaRPr sz="1200">
                        <a:solidFill>
                          <a:srgbClr val="2560A6"/>
                        </a:solidFill>
                        <a:latin typeface="Times New Roman"/>
                        <a:ea typeface="Times New Roman"/>
                        <a:cs typeface="Times New Roman"/>
                        <a:sym typeface="Times New Roman"/>
                      </a:endParaRPr>
                    </a:p>
                  </a:txBody>
                  <a:tcPr marT="0" marB="0" marR="0" marL="0">
                    <a:lnL cap="flat" cmpd="sng" w="5950">
                      <a:solidFill>
                        <a:srgbClr val="FFFFFF"/>
                      </a:solidFill>
                      <a:prstDash val="solid"/>
                      <a:round/>
                      <a:headEnd len="sm" w="sm" type="none"/>
                      <a:tailEnd len="sm" w="sm" type="none"/>
                    </a:lnL>
                    <a:lnR cap="flat" cmpd="sng" w="5950">
                      <a:solidFill>
                        <a:srgbClr val="FFFFFF"/>
                      </a:solidFill>
                      <a:prstDash val="solid"/>
                      <a:round/>
                      <a:headEnd len="sm" w="sm" type="none"/>
                      <a:tailEnd len="sm" w="sm" type="none"/>
                    </a:lnR>
                    <a:lnT cap="flat" cmpd="sng" w="5950">
                      <a:solidFill>
                        <a:srgbClr val="FFFFFF"/>
                      </a:solidFill>
                      <a:prstDash val="solid"/>
                      <a:round/>
                      <a:headEnd len="sm" w="sm" type="none"/>
                      <a:tailEnd len="sm" w="sm" type="none"/>
                    </a:lnT>
                    <a:lnB cap="flat" cmpd="sng" w="595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19-12-2023</a:t>
                      </a:r>
                      <a:endParaRPr sz="1200">
                        <a:solidFill>
                          <a:srgbClr val="2560A6"/>
                        </a:solidFill>
                        <a:latin typeface="Times New Roman"/>
                        <a:ea typeface="Times New Roman"/>
                        <a:cs typeface="Times New Roman"/>
                        <a:sym typeface="Times New Roman"/>
                      </a:endParaRPr>
                    </a:p>
                  </a:txBody>
                  <a:tcPr marT="0" marB="0" marR="0" marL="0">
                    <a:lnL cap="flat" cmpd="sng" w="5950">
                      <a:solidFill>
                        <a:srgbClr val="FFFFFF"/>
                      </a:solidFill>
                      <a:prstDash val="solid"/>
                      <a:round/>
                      <a:headEnd len="sm" w="sm" type="none"/>
                      <a:tailEnd len="sm" w="sm" type="none"/>
                    </a:lnL>
                    <a:lnR cap="flat" cmpd="sng" w="5950">
                      <a:solidFill>
                        <a:srgbClr val="FFFFFF"/>
                      </a:solidFill>
                      <a:prstDash val="solid"/>
                      <a:round/>
                      <a:headEnd len="sm" w="sm" type="none"/>
                      <a:tailEnd len="sm" w="sm" type="none"/>
                    </a:lnR>
                    <a:lnT cap="flat" cmpd="sng" w="5950">
                      <a:solidFill>
                        <a:srgbClr val="FFFFFF"/>
                      </a:solidFill>
                      <a:prstDash val="solid"/>
                      <a:round/>
                      <a:headEnd len="sm" w="sm" type="none"/>
                      <a:tailEnd len="sm" w="sm" type="none"/>
                    </a:lnT>
                    <a:lnB cap="flat" cmpd="sng" w="595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6.680</a:t>
                      </a:r>
                      <a:endParaRPr sz="1200">
                        <a:solidFill>
                          <a:srgbClr val="2560A6"/>
                        </a:solidFill>
                        <a:latin typeface="Times New Roman"/>
                        <a:ea typeface="Times New Roman"/>
                        <a:cs typeface="Times New Roman"/>
                        <a:sym typeface="Times New Roman"/>
                      </a:endParaRPr>
                    </a:p>
                  </a:txBody>
                  <a:tcPr marT="0" marB="0" marR="0" marL="0">
                    <a:lnL cap="flat" cmpd="sng" w="5950">
                      <a:solidFill>
                        <a:srgbClr val="FFFFFF"/>
                      </a:solidFill>
                      <a:prstDash val="solid"/>
                      <a:round/>
                      <a:headEnd len="sm" w="sm" type="none"/>
                      <a:tailEnd len="sm" w="sm" type="none"/>
                    </a:lnL>
                    <a:lnR cap="flat" cmpd="sng" w="5950">
                      <a:solidFill>
                        <a:srgbClr val="FFFFFF"/>
                      </a:solidFill>
                      <a:prstDash val="solid"/>
                      <a:round/>
                      <a:headEnd len="sm" w="sm" type="none"/>
                      <a:tailEnd len="sm" w="sm" type="none"/>
                    </a:lnR>
                    <a:lnT cap="flat" cmpd="sng" w="5950">
                      <a:solidFill>
                        <a:srgbClr val="FFFFFF"/>
                      </a:solidFill>
                      <a:prstDash val="solid"/>
                      <a:round/>
                      <a:headEnd len="sm" w="sm" type="none"/>
                      <a:tailEnd len="sm" w="sm" type="none"/>
                    </a:lnT>
                    <a:lnB cap="flat" cmpd="sng" w="595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lang="it-IT" sz="1200">
                          <a:solidFill>
                            <a:srgbClr val="2560A6"/>
                          </a:solidFill>
                          <a:latin typeface="Times New Roman"/>
                          <a:ea typeface="Times New Roman"/>
                          <a:cs typeface="Times New Roman"/>
                          <a:sym typeface="Times New Roman"/>
                        </a:rPr>
                        <a:t>€ 16.536.653,44</a:t>
                      </a:r>
                      <a:endParaRPr sz="1200">
                        <a:solidFill>
                          <a:srgbClr val="2560A6"/>
                        </a:solidFill>
                        <a:latin typeface="Times New Roman"/>
                        <a:ea typeface="Times New Roman"/>
                        <a:cs typeface="Times New Roman"/>
                        <a:sym typeface="Times New Roman"/>
                      </a:endParaRPr>
                    </a:p>
                  </a:txBody>
                  <a:tcPr marT="0" marB="0" marR="0" marL="0">
                    <a:lnL cap="flat" cmpd="sng" w="5950">
                      <a:solidFill>
                        <a:srgbClr val="FFFFFF"/>
                      </a:solidFill>
                      <a:prstDash val="solid"/>
                      <a:round/>
                      <a:headEnd len="sm" w="sm" type="none"/>
                      <a:tailEnd len="sm" w="sm" type="none"/>
                    </a:lnL>
                    <a:lnR cap="flat" cmpd="sng" w="5950">
                      <a:solidFill>
                        <a:srgbClr val="FFFFFF"/>
                      </a:solidFill>
                      <a:prstDash val="solid"/>
                      <a:round/>
                      <a:headEnd len="sm" w="sm" type="none"/>
                      <a:tailEnd len="sm" w="sm" type="none"/>
                    </a:lnR>
                    <a:lnT cap="flat" cmpd="sng" w="5950">
                      <a:solidFill>
                        <a:srgbClr val="FFFFFF"/>
                      </a:solidFill>
                      <a:prstDash val="solid"/>
                      <a:round/>
                      <a:headEnd len="sm" w="sm" type="none"/>
                      <a:tailEnd len="sm" w="sm" type="none"/>
                    </a:lnT>
                    <a:lnB cap="flat" cmpd="sng" w="5950">
                      <a:solidFill>
                        <a:srgbClr val="FFFFFF"/>
                      </a:solidFill>
                      <a:prstDash val="solid"/>
                      <a:round/>
                      <a:headEnd len="sm" w="sm" type="none"/>
                      <a:tailEnd len="sm" w="sm" type="none"/>
                    </a:lnB>
                    <a:solidFill>
                      <a:srgbClr val="DEEBF6"/>
                    </a:solidFill>
                  </a:tcPr>
                </a:tc>
              </a:tr>
              <a:tr h="218975">
                <a:tc>
                  <a:txBody>
                    <a:bodyPr/>
                    <a:lstStyle/>
                    <a:p>
                      <a:pPr indent="0" lvl="0" marL="0" rtl="0" algn="ctr">
                        <a:lnSpc>
                          <a:spcPct val="115000"/>
                        </a:lnSpc>
                        <a:spcBef>
                          <a:spcPts val="0"/>
                        </a:spcBef>
                        <a:spcAft>
                          <a:spcPts val="0"/>
                        </a:spcAft>
                        <a:buNone/>
                      </a:pPr>
                      <a:r>
                        <a:t/>
                      </a:r>
                      <a:endParaRPr sz="1200">
                        <a:solidFill>
                          <a:srgbClr val="2560A6"/>
                        </a:solidFill>
                        <a:latin typeface="Times New Roman"/>
                        <a:ea typeface="Times New Roman"/>
                        <a:cs typeface="Times New Roman"/>
                        <a:sym typeface="Times New Roman"/>
                      </a:endParaRPr>
                    </a:p>
                  </a:txBody>
                  <a:tcPr marT="0" marB="0" marR="0" marL="0">
                    <a:lnL cap="flat" cmpd="sng" w="5950">
                      <a:solidFill>
                        <a:srgbClr val="FFFFFF"/>
                      </a:solidFill>
                      <a:prstDash val="solid"/>
                      <a:round/>
                      <a:headEnd len="sm" w="sm" type="none"/>
                      <a:tailEnd len="sm" w="sm" type="none"/>
                    </a:lnL>
                    <a:lnR cap="flat" cmpd="sng" w="5950">
                      <a:solidFill>
                        <a:srgbClr val="FFFFFF"/>
                      </a:solidFill>
                      <a:prstDash val="solid"/>
                      <a:round/>
                      <a:headEnd len="sm" w="sm" type="none"/>
                      <a:tailEnd len="sm" w="sm" type="none"/>
                    </a:lnR>
                    <a:lnT cap="flat" cmpd="sng" w="5950">
                      <a:solidFill>
                        <a:srgbClr val="FFFFFF"/>
                      </a:solidFill>
                      <a:prstDash val="solid"/>
                      <a:round/>
                      <a:headEnd len="sm" w="sm" type="none"/>
                      <a:tailEnd len="sm" w="sm" type="none"/>
                    </a:lnT>
                    <a:lnB cap="flat" cmpd="sng" w="595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t/>
                      </a:r>
                      <a:endParaRPr sz="1200">
                        <a:solidFill>
                          <a:srgbClr val="2560A6"/>
                        </a:solidFill>
                        <a:latin typeface="Times New Roman"/>
                        <a:ea typeface="Times New Roman"/>
                        <a:cs typeface="Times New Roman"/>
                        <a:sym typeface="Times New Roman"/>
                      </a:endParaRPr>
                    </a:p>
                  </a:txBody>
                  <a:tcPr marT="0" marB="0" marR="0" marL="0">
                    <a:lnL cap="flat" cmpd="sng" w="5950">
                      <a:solidFill>
                        <a:srgbClr val="FFFFFF"/>
                      </a:solidFill>
                      <a:prstDash val="solid"/>
                      <a:round/>
                      <a:headEnd len="sm" w="sm" type="none"/>
                      <a:tailEnd len="sm" w="sm" type="none"/>
                    </a:lnL>
                    <a:lnR cap="flat" cmpd="sng" w="5950">
                      <a:solidFill>
                        <a:srgbClr val="FFFFFF"/>
                      </a:solidFill>
                      <a:prstDash val="solid"/>
                      <a:round/>
                      <a:headEnd len="sm" w="sm" type="none"/>
                      <a:tailEnd len="sm" w="sm" type="none"/>
                    </a:lnR>
                    <a:lnT cap="flat" cmpd="sng" w="5950">
                      <a:solidFill>
                        <a:srgbClr val="FFFFFF"/>
                      </a:solidFill>
                      <a:prstDash val="solid"/>
                      <a:round/>
                      <a:headEnd len="sm" w="sm" type="none"/>
                      <a:tailEnd len="sm" w="sm" type="none"/>
                    </a:lnT>
                    <a:lnB cap="flat" cmpd="sng" w="595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b="1" lang="it-IT" sz="1900">
                          <a:solidFill>
                            <a:srgbClr val="2560A6"/>
                          </a:solidFill>
                          <a:latin typeface="Times New Roman"/>
                          <a:ea typeface="Times New Roman"/>
                          <a:cs typeface="Times New Roman"/>
                          <a:sym typeface="Times New Roman"/>
                        </a:rPr>
                        <a:t>11.741</a:t>
                      </a:r>
                      <a:endParaRPr b="1" sz="1900">
                        <a:solidFill>
                          <a:srgbClr val="2560A6"/>
                        </a:solidFill>
                        <a:latin typeface="Times New Roman"/>
                        <a:ea typeface="Times New Roman"/>
                        <a:cs typeface="Times New Roman"/>
                        <a:sym typeface="Times New Roman"/>
                      </a:endParaRPr>
                    </a:p>
                  </a:txBody>
                  <a:tcPr marT="0" marB="0" marR="0" marL="0">
                    <a:lnL cap="flat" cmpd="sng" w="5950">
                      <a:solidFill>
                        <a:srgbClr val="FFFFFF"/>
                      </a:solidFill>
                      <a:prstDash val="solid"/>
                      <a:round/>
                      <a:headEnd len="sm" w="sm" type="none"/>
                      <a:tailEnd len="sm" w="sm" type="none"/>
                    </a:lnL>
                    <a:lnR cap="flat" cmpd="sng" w="5950">
                      <a:solidFill>
                        <a:srgbClr val="FFFFFF"/>
                      </a:solidFill>
                      <a:prstDash val="solid"/>
                      <a:round/>
                      <a:headEnd len="sm" w="sm" type="none"/>
                      <a:tailEnd len="sm" w="sm" type="none"/>
                    </a:lnR>
                    <a:lnT cap="flat" cmpd="sng" w="5950">
                      <a:solidFill>
                        <a:srgbClr val="FFFFFF"/>
                      </a:solidFill>
                      <a:prstDash val="solid"/>
                      <a:round/>
                      <a:headEnd len="sm" w="sm" type="none"/>
                      <a:tailEnd len="sm" w="sm" type="none"/>
                    </a:lnT>
                    <a:lnB cap="flat" cmpd="sng" w="5950">
                      <a:solidFill>
                        <a:srgbClr val="FFFFFF"/>
                      </a:solidFill>
                      <a:prstDash val="solid"/>
                      <a:round/>
                      <a:headEnd len="sm" w="sm" type="none"/>
                      <a:tailEnd len="sm" w="sm" type="none"/>
                    </a:lnB>
                    <a:solidFill>
                      <a:srgbClr val="DEEBF6"/>
                    </a:solidFill>
                  </a:tcPr>
                </a:tc>
                <a:tc>
                  <a:txBody>
                    <a:bodyPr/>
                    <a:lstStyle/>
                    <a:p>
                      <a:pPr indent="0" lvl="0" marL="0" rtl="0" algn="ctr">
                        <a:lnSpc>
                          <a:spcPct val="115000"/>
                        </a:lnSpc>
                        <a:spcBef>
                          <a:spcPts val="0"/>
                        </a:spcBef>
                        <a:spcAft>
                          <a:spcPts val="0"/>
                        </a:spcAft>
                        <a:buNone/>
                      </a:pPr>
                      <a:r>
                        <a:rPr b="1" lang="it-IT" sz="1900">
                          <a:solidFill>
                            <a:srgbClr val="2560A6"/>
                          </a:solidFill>
                          <a:latin typeface="Times New Roman"/>
                          <a:ea typeface="Times New Roman"/>
                          <a:cs typeface="Times New Roman"/>
                          <a:sym typeface="Times New Roman"/>
                        </a:rPr>
                        <a:t>€ 62.026.281,19</a:t>
                      </a:r>
                      <a:endParaRPr b="1" sz="1900">
                        <a:solidFill>
                          <a:srgbClr val="2560A6"/>
                        </a:solidFill>
                        <a:latin typeface="Times New Roman"/>
                        <a:ea typeface="Times New Roman"/>
                        <a:cs typeface="Times New Roman"/>
                        <a:sym typeface="Times New Roman"/>
                      </a:endParaRPr>
                    </a:p>
                  </a:txBody>
                  <a:tcPr marT="0" marB="0" marR="0" marL="0">
                    <a:lnL cap="flat" cmpd="sng" w="5950">
                      <a:solidFill>
                        <a:srgbClr val="FFFFFF"/>
                      </a:solidFill>
                      <a:prstDash val="solid"/>
                      <a:round/>
                      <a:headEnd len="sm" w="sm" type="none"/>
                      <a:tailEnd len="sm" w="sm" type="none"/>
                    </a:lnL>
                    <a:lnR cap="flat" cmpd="sng" w="5950">
                      <a:solidFill>
                        <a:srgbClr val="FFFFFF"/>
                      </a:solidFill>
                      <a:prstDash val="solid"/>
                      <a:round/>
                      <a:headEnd len="sm" w="sm" type="none"/>
                      <a:tailEnd len="sm" w="sm" type="none"/>
                    </a:lnR>
                    <a:lnT cap="flat" cmpd="sng" w="5950">
                      <a:solidFill>
                        <a:srgbClr val="FFFFFF"/>
                      </a:solidFill>
                      <a:prstDash val="solid"/>
                      <a:round/>
                      <a:headEnd len="sm" w="sm" type="none"/>
                      <a:tailEnd len="sm" w="sm" type="none"/>
                    </a:lnT>
                    <a:lnB cap="flat" cmpd="sng" w="5950">
                      <a:solidFill>
                        <a:srgbClr val="FFFFFF"/>
                      </a:solidFill>
                      <a:prstDash val="solid"/>
                      <a:round/>
                      <a:headEnd len="sm" w="sm" type="none"/>
                      <a:tailEnd len="sm" w="sm" type="none"/>
                    </a:lnB>
                    <a:solidFill>
                      <a:srgbClr val="DEEBF6"/>
                    </a:solid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it-IT"/>
              <a:t>27/04/2021</a:t>
            </a:r>
            <a:endParaRPr/>
          </a:p>
        </p:txBody>
      </p:sp>
      <p:sp>
        <p:nvSpPr>
          <p:cNvPr id="394" name="Google Shape;394;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395" name="Google Shape;395;p26"/>
          <p:cNvSpPr txBox="1"/>
          <p:nvPr>
            <p:ph idx="2" type="body"/>
          </p:nvPr>
        </p:nvSpPr>
        <p:spPr>
          <a:xfrm>
            <a:off x="88445" y="-47931"/>
            <a:ext cx="8948051" cy="740627"/>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1F497D"/>
              </a:buClr>
              <a:buSzPts val="3200"/>
              <a:buNone/>
            </a:pPr>
            <a:r>
              <a:rPr b="1" lang="it-IT">
                <a:solidFill>
                  <a:srgbClr val="1F497D"/>
                </a:solidFill>
              </a:rPr>
              <a:t>Fondo FEAGA </a:t>
            </a:r>
            <a:endParaRPr/>
          </a:p>
        </p:txBody>
      </p:sp>
      <p:sp>
        <p:nvSpPr>
          <p:cNvPr id="396" name="Google Shape;396;p26"/>
          <p:cNvSpPr/>
          <p:nvPr/>
        </p:nvSpPr>
        <p:spPr>
          <a:xfrm>
            <a:off x="252271" y="248376"/>
            <a:ext cx="97508011" cy="646332"/>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br>
              <a:rPr b="0" i="0" lang="it-IT"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graphicFrame>
        <p:nvGraphicFramePr>
          <p:cNvPr id="397" name="Google Shape;397;p26"/>
          <p:cNvGraphicFramePr/>
          <p:nvPr/>
        </p:nvGraphicFramePr>
        <p:xfrm>
          <a:off x="88450" y="764700"/>
          <a:ext cx="3000000" cy="3000000"/>
        </p:xfrm>
        <a:graphic>
          <a:graphicData uri="http://schemas.openxmlformats.org/drawingml/2006/table">
            <a:tbl>
              <a:tblPr>
                <a:noFill/>
                <a:tableStyleId>{328BC5A8-0B29-42C0-BB23-C8B45214940F}</a:tableStyleId>
              </a:tblPr>
              <a:tblGrid>
                <a:gridCol w="2423725"/>
                <a:gridCol w="1794675"/>
                <a:gridCol w="1850175"/>
                <a:gridCol w="2797100"/>
              </a:tblGrid>
              <a:tr h="450350">
                <a:tc>
                  <a:txBody>
                    <a:bodyPr/>
                    <a:lstStyle/>
                    <a:p>
                      <a:pPr indent="0" lvl="0" marL="0" rtl="0" algn="just">
                        <a:lnSpc>
                          <a:spcPct val="115000"/>
                        </a:lnSpc>
                        <a:spcBef>
                          <a:spcPts val="0"/>
                        </a:spcBef>
                        <a:spcAft>
                          <a:spcPts val="0"/>
                        </a:spcAft>
                        <a:buNone/>
                      </a:pPr>
                      <a:r>
                        <a:rPr lang="it-IT" sz="1000">
                          <a:solidFill>
                            <a:srgbClr val="FFFFFF"/>
                          </a:solidFill>
                          <a:latin typeface="Times New Roman"/>
                          <a:ea typeface="Times New Roman"/>
                          <a:cs typeface="Times New Roman"/>
                          <a:sym typeface="Times New Roman"/>
                        </a:rPr>
                        <a:t>NUM_DECRETO</a:t>
                      </a:r>
                      <a:endParaRPr sz="1000">
                        <a:solidFill>
                          <a:srgbClr val="FFFFFF"/>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2560A6"/>
                    </a:solidFill>
                  </a:tcPr>
                </a:tc>
                <a:tc>
                  <a:txBody>
                    <a:bodyPr/>
                    <a:lstStyle/>
                    <a:p>
                      <a:pPr indent="0" lvl="0" marL="0" rtl="0" algn="just">
                        <a:lnSpc>
                          <a:spcPct val="115000"/>
                        </a:lnSpc>
                        <a:spcBef>
                          <a:spcPts val="0"/>
                        </a:spcBef>
                        <a:spcAft>
                          <a:spcPts val="0"/>
                        </a:spcAft>
                        <a:buNone/>
                      </a:pPr>
                      <a:r>
                        <a:rPr lang="it-IT" sz="1000">
                          <a:solidFill>
                            <a:srgbClr val="FFFFFF"/>
                          </a:solidFill>
                          <a:latin typeface="Times New Roman"/>
                          <a:ea typeface="Times New Roman"/>
                          <a:cs typeface="Times New Roman"/>
                          <a:sym typeface="Times New Roman"/>
                        </a:rPr>
                        <a:t>DATA</a:t>
                      </a:r>
                      <a:endParaRPr sz="1000">
                        <a:solidFill>
                          <a:srgbClr val="FFFFFF"/>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2560A6"/>
                    </a:solidFill>
                  </a:tcPr>
                </a:tc>
                <a:tc>
                  <a:txBody>
                    <a:bodyPr/>
                    <a:lstStyle/>
                    <a:p>
                      <a:pPr indent="0" lvl="0" marL="0" rtl="0" algn="just">
                        <a:lnSpc>
                          <a:spcPct val="115000"/>
                        </a:lnSpc>
                        <a:spcBef>
                          <a:spcPts val="0"/>
                        </a:spcBef>
                        <a:spcAft>
                          <a:spcPts val="0"/>
                        </a:spcAft>
                        <a:buNone/>
                      </a:pPr>
                      <a:r>
                        <a:rPr lang="it-IT" sz="1000">
                          <a:solidFill>
                            <a:srgbClr val="FFFFFF"/>
                          </a:solidFill>
                          <a:latin typeface="Times New Roman"/>
                          <a:ea typeface="Times New Roman"/>
                          <a:cs typeface="Times New Roman"/>
                          <a:sym typeface="Times New Roman"/>
                        </a:rPr>
                        <a:t>NUMERO BENEFICIARI</a:t>
                      </a:r>
                      <a:endParaRPr sz="1000">
                        <a:solidFill>
                          <a:srgbClr val="FFFFFF"/>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2560A6"/>
                    </a:solidFill>
                  </a:tcPr>
                </a:tc>
                <a:tc>
                  <a:txBody>
                    <a:bodyPr/>
                    <a:lstStyle/>
                    <a:p>
                      <a:pPr indent="0" lvl="0" marL="0" marR="88275" rtl="0" algn="just">
                        <a:lnSpc>
                          <a:spcPct val="115000"/>
                        </a:lnSpc>
                        <a:spcBef>
                          <a:spcPts val="0"/>
                        </a:spcBef>
                        <a:spcAft>
                          <a:spcPts val="0"/>
                        </a:spcAft>
                        <a:buNone/>
                      </a:pPr>
                      <a:r>
                        <a:rPr lang="it-IT" sz="1000">
                          <a:solidFill>
                            <a:srgbClr val="FFFFFF"/>
                          </a:solidFill>
                          <a:latin typeface="Times New Roman"/>
                          <a:ea typeface="Times New Roman"/>
                          <a:cs typeface="Times New Roman"/>
                          <a:sym typeface="Times New Roman"/>
                        </a:rPr>
                        <a:t>IMPORTO TOTALE</a:t>
                      </a:r>
                      <a:endParaRPr sz="1000">
                        <a:solidFill>
                          <a:srgbClr val="FFFFFF"/>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2560A6"/>
                    </a:solidFill>
                  </a:tcPr>
                </a:tc>
              </a:tr>
              <a:tr h="225175">
                <a:tc>
                  <a:txBody>
                    <a:bodyPr/>
                    <a:lstStyle/>
                    <a:p>
                      <a:pPr indent="0" lvl="0" marL="0"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2023-1004</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20-12-2023</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59.075</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marR="88275"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€ 716.949,67</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r>
              <a:tr h="225175">
                <a:tc>
                  <a:txBody>
                    <a:bodyPr/>
                    <a:lstStyle/>
                    <a:p>
                      <a:pPr indent="0" lvl="0" marL="0"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2023-0004</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19-12-2023</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59.076</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marR="88275"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€ 24.666.848,03</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r>
              <a:tr h="225175">
                <a:tc>
                  <a:txBody>
                    <a:bodyPr/>
                    <a:lstStyle/>
                    <a:p>
                      <a:pPr indent="0" lvl="0" marL="0"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2023-1003</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27-11-2023</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41.549</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marR="88275"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€ 1.272.604,50</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r>
              <a:tr h="225175">
                <a:tc>
                  <a:txBody>
                    <a:bodyPr/>
                    <a:lstStyle/>
                    <a:p>
                      <a:pPr indent="0" lvl="0" marL="0"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2023-0003</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27-11-2023</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41.549</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marR="88275"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€ 41.147.214,71</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r>
              <a:tr h="225175">
                <a:tc>
                  <a:txBody>
                    <a:bodyPr/>
                    <a:lstStyle/>
                    <a:p>
                      <a:pPr indent="0" lvl="0" marL="0"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2023-1002</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02-11-2023</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6.701</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marR="88275"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€ 226.803,80</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r>
              <a:tr h="225175">
                <a:tc>
                  <a:txBody>
                    <a:bodyPr/>
                    <a:lstStyle/>
                    <a:p>
                      <a:pPr indent="0" lvl="0" marL="0"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2023-0002</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02-11-2023</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6.701</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marR="88275"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€ 7.333.307,24</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r>
              <a:tr h="225175">
                <a:tc>
                  <a:txBody>
                    <a:bodyPr/>
                    <a:lstStyle/>
                    <a:p>
                      <a:pPr indent="0" lvl="0" marL="0"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2023-1001</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24-10-2023</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35.988</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marR="88275"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€ 785.778,15</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r>
              <a:tr h="225175">
                <a:tc>
                  <a:txBody>
                    <a:bodyPr/>
                    <a:lstStyle/>
                    <a:p>
                      <a:pPr indent="0" lvl="0" marL="0"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2023-0001</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24-10-2023</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35.988</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marR="88275"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€ 25.406.651,34</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r>
              <a:tr h="225175">
                <a:tc>
                  <a:txBody>
                    <a:bodyPr/>
                    <a:lstStyle/>
                    <a:p>
                      <a:pPr indent="0" lvl="0" marL="0"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2022-0013</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27-09-2023</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625</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marR="88275"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€ 678.896,38</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r>
              <a:tr h="225175">
                <a:tc>
                  <a:txBody>
                    <a:bodyPr/>
                    <a:lstStyle/>
                    <a:p>
                      <a:pPr indent="0" lvl="0" marL="0"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2022-0012</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17-07-2023</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621</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marR="88275"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€ 1.440.218,00</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r>
              <a:tr h="225175">
                <a:tc>
                  <a:txBody>
                    <a:bodyPr/>
                    <a:lstStyle/>
                    <a:p>
                      <a:pPr indent="0" lvl="0" marL="0"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2022-0011</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25-06-2023</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1.298</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marR="88275"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€ 4.198.924,62</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r>
              <a:tr h="225175">
                <a:tc>
                  <a:txBody>
                    <a:bodyPr/>
                    <a:lstStyle/>
                    <a:p>
                      <a:pPr indent="0" lvl="0" marL="0"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2022-0010</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16-06-2023</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26.214</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marR="88275"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€ 23.713.358,12</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r>
              <a:tr h="225175">
                <a:tc>
                  <a:txBody>
                    <a:bodyPr/>
                    <a:lstStyle/>
                    <a:p>
                      <a:pPr indent="0" lvl="0" marL="0"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2022-0009</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25-05-2023</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4.506</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marR="88275"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€ 5.975.372,63</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r>
              <a:tr h="225175">
                <a:tc>
                  <a:txBody>
                    <a:bodyPr/>
                    <a:lstStyle/>
                    <a:p>
                      <a:pPr indent="0" lvl="0" marL="0"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2022-0008</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21-04-2023</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1.137</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marR="88275"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€ 1.042.206,78</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r>
              <a:tr h="225175">
                <a:tc>
                  <a:txBody>
                    <a:bodyPr/>
                    <a:lstStyle/>
                    <a:p>
                      <a:pPr indent="0" lvl="0" marL="0"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2022-0007</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28-03-2023</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57.365</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marR="88275"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€ 14.785.417,19</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r>
              <a:tr h="225175">
                <a:tc>
                  <a:txBody>
                    <a:bodyPr/>
                    <a:lstStyle/>
                    <a:p>
                      <a:pPr indent="0" lvl="0" marL="0"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2021-0014</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27-01-2023</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1.728</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marR="88275"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€ 1.558.800,96</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r>
              <a:tr h="225175">
                <a:tc>
                  <a:txBody>
                    <a:bodyPr/>
                    <a:lstStyle/>
                    <a:p>
                      <a:pPr indent="0" lvl="0" marL="0"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2022-0006</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20-02-2023</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4.230</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marR="88275" rtl="0" algn="ctr">
                        <a:lnSpc>
                          <a:spcPct val="115000"/>
                        </a:lnSpc>
                        <a:spcBef>
                          <a:spcPts val="0"/>
                        </a:spcBef>
                        <a:spcAft>
                          <a:spcPts val="0"/>
                        </a:spcAft>
                        <a:buNone/>
                      </a:pPr>
                      <a:r>
                        <a:rPr lang="it-IT" sz="1000">
                          <a:solidFill>
                            <a:srgbClr val="2E75B5"/>
                          </a:solidFill>
                          <a:latin typeface="Times New Roman"/>
                          <a:ea typeface="Times New Roman"/>
                          <a:cs typeface="Times New Roman"/>
                          <a:sym typeface="Times New Roman"/>
                        </a:rPr>
                        <a:t>€ 8.118.835,55</a:t>
                      </a:r>
                      <a:endParaRPr sz="10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r>
              <a:tr h="191800">
                <a:tc>
                  <a:txBody>
                    <a:bodyPr/>
                    <a:lstStyle/>
                    <a:p>
                      <a:pPr indent="0" lvl="0" marL="0" rtl="0" algn="ctr">
                        <a:lnSpc>
                          <a:spcPct val="115000"/>
                        </a:lnSpc>
                        <a:spcBef>
                          <a:spcPts val="0"/>
                        </a:spcBef>
                        <a:spcAft>
                          <a:spcPts val="0"/>
                        </a:spcAft>
                        <a:buNone/>
                      </a:pPr>
                      <a:r>
                        <a:t/>
                      </a:r>
                      <a:endParaRPr sz="8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t/>
                      </a:r>
                      <a:endParaRPr sz="8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b="1" lang="it-IT" sz="1700">
                          <a:solidFill>
                            <a:srgbClr val="2E75B5"/>
                          </a:solidFill>
                          <a:latin typeface="Times New Roman"/>
                          <a:ea typeface="Times New Roman"/>
                          <a:cs typeface="Times New Roman"/>
                          <a:sym typeface="Times New Roman"/>
                        </a:rPr>
                        <a:t>384.351</a:t>
                      </a:r>
                      <a:endParaRPr b="1" sz="17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marR="88275" rtl="0" algn="ctr">
                        <a:lnSpc>
                          <a:spcPct val="115000"/>
                        </a:lnSpc>
                        <a:spcBef>
                          <a:spcPts val="0"/>
                        </a:spcBef>
                        <a:spcAft>
                          <a:spcPts val="0"/>
                        </a:spcAft>
                        <a:buNone/>
                      </a:pPr>
                      <a:r>
                        <a:rPr b="1" lang="it-IT" sz="1700">
                          <a:solidFill>
                            <a:srgbClr val="2E75B5"/>
                          </a:solidFill>
                          <a:latin typeface="Times New Roman"/>
                          <a:ea typeface="Times New Roman"/>
                          <a:cs typeface="Times New Roman"/>
                          <a:sym typeface="Times New Roman"/>
                        </a:rPr>
                        <a:t>€ 163.068.187,67</a:t>
                      </a:r>
                      <a:endParaRPr b="1" sz="1700">
                        <a:solidFill>
                          <a:srgbClr val="2E75B5"/>
                        </a:solidFill>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it-IT"/>
              <a:t>27/04/2021</a:t>
            </a:r>
            <a:endParaRPr/>
          </a:p>
        </p:txBody>
      </p:sp>
      <p:sp>
        <p:nvSpPr>
          <p:cNvPr id="403" name="Google Shape;403;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404" name="Google Shape;404;p28"/>
          <p:cNvPicPr preferRelativeResize="0"/>
          <p:nvPr/>
        </p:nvPicPr>
        <p:blipFill rotWithShape="1">
          <a:blip r:embed="rId3">
            <a:alphaModFix/>
          </a:blip>
          <a:srcRect b="0" l="0" r="0" t="0"/>
          <a:stretch/>
        </p:blipFill>
        <p:spPr>
          <a:xfrm>
            <a:off x="-36512" y="0"/>
            <a:ext cx="4884539" cy="6858000"/>
          </a:xfrm>
          <a:prstGeom prst="rect">
            <a:avLst/>
          </a:prstGeom>
          <a:noFill/>
          <a:ln>
            <a:noFill/>
          </a:ln>
        </p:spPr>
      </p:pic>
      <p:sp>
        <p:nvSpPr>
          <p:cNvPr id="405" name="Google Shape;405;p28"/>
          <p:cNvSpPr txBox="1"/>
          <p:nvPr/>
        </p:nvSpPr>
        <p:spPr>
          <a:xfrm>
            <a:off x="5724128" y="1746681"/>
            <a:ext cx="2952328" cy="175432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it-IT" sz="3600" u="none" cap="none" strike="noStrike">
                <a:solidFill>
                  <a:schemeClr val="dk1"/>
                </a:solidFill>
                <a:latin typeface="Times New Roman"/>
                <a:ea typeface="Times New Roman"/>
                <a:cs typeface="Times New Roman"/>
                <a:sym typeface="Times New Roman"/>
              </a:rPr>
              <a:t>Flusso di lavoro FEASR SIGC</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it-IT"/>
              <a:t>27/04/2021</a:t>
            </a:r>
            <a:endParaRPr/>
          </a:p>
        </p:txBody>
      </p:sp>
      <p:sp>
        <p:nvSpPr>
          <p:cNvPr id="411" name="Google Shape;411;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descr="C:\Users\ARCEA\Documents\Audit_Visite_Ispettive\Commissione_Europea_Giugno_2015\DU_Sint.jpg" id="412" name="Google Shape;412;p29"/>
          <p:cNvPicPr preferRelativeResize="0"/>
          <p:nvPr/>
        </p:nvPicPr>
        <p:blipFill rotWithShape="1">
          <a:blip r:embed="rId3">
            <a:alphaModFix/>
          </a:blip>
          <a:srcRect b="0" l="0" r="0" t="0"/>
          <a:stretch/>
        </p:blipFill>
        <p:spPr>
          <a:xfrm>
            <a:off x="22281" y="-5789"/>
            <a:ext cx="4608871" cy="6858000"/>
          </a:xfrm>
          <a:prstGeom prst="rect">
            <a:avLst/>
          </a:prstGeom>
          <a:noFill/>
          <a:ln>
            <a:noFill/>
          </a:ln>
        </p:spPr>
      </p:pic>
      <p:sp>
        <p:nvSpPr>
          <p:cNvPr id="413" name="Google Shape;413;p29"/>
          <p:cNvSpPr txBox="1"/>
          <p:nvPr/>
        </p:nvSpPr>
        <p:spPr>
          <a:xfrm>
            <a:off x="5724128" y="1746681"/>
            <a:ext cx="2952328" cy="175432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it-IT" sz="3600" u="none" cap="none" strike="noStrike">
                <a:solidFill>
                  <a:schemeClr val="dk1"/>
                </a:solidFill>
                <a:latin typeface="Times New Roman"/>
                <a:ea typeface="Times New Roman"/>
                <a:cs typeface="Times New Roman"/>
                <a:sym typeface="Times New Roman"/>
              </a:rPr>
              <a:t>Flusso di lavoro FEAGA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grpSp>
        <p:nvGrpSpPr>
          <p:cNvPr id="418" name="Google Shape;418;p30"/>
          <p:cNvGrpSpPr/>
          <p:nvPr/>
        </p:nvGrpSpPr>
        <p:grpSpPr>
          <a:xfrm>
            <a:off x="107950" y="936717"/>
            <a:ext cx="5184129" cy="4263840"/>
            <a:chOff x="0" y="28667"/>
            <a:chExt cx="5184129" cy="4263840"/>
          </a:xfrm>
        </p:grpSpPr>
        <p:sp>
          <p:nvSpPr>
            <p:cNvPr id="419" name="Google Shape;419;p30"/>
            <p:cNvSpPr/>
            <p:nvPr/>
          </p:nvSpPr>
          <p:spPr>
            <a:xfrm>
              <a:off x="0" y="28667"/>
              <a:ext cx="5184129" cy="1432080"/>
            </a:xfrm>
            <a:prstGeom prst="roundRect">
              <a:avLst>
                <a:gd fmla="val 16667" name="adj"/>
              </a:avLst>
            </a:prstGeom>
            <a:gradFill>
              <a:gsLst>
                <a:gs pos="0">
                  <a:srgbClr val="BBBBBB"/>
                </a:gs>
                <a:gs pos="80000">
                  <a:srgbClr val="F6F6F6"/>
                </a:gs>
                <a:gs pos="100000">
                  <a:srgbClr val="F7F7F7"/>
                </a:gs>
              </a:gsLst>
              <a:lin ang="16200000" scaled="0"/>
            </a:gradFill>
            <a:ln>
              <a:noFill/>
            </a:ln>
            <a:effectLst>
              <a:outerShdw blurRad="40000" rotWithShape="0" dir="5400000" dist="23000">
                <a:srgbClr val="000000">
                  <a:alpha val="3372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30"/>
            <p:cNvSpPr txBox="1"/>
            <p:nvPr/>
          </p:nvSpPr>
          <p:spPr>
            <a:xfrm>
              <a:off x="69908" y="98575"/>
              <a:ext cx="5044313" cy="1292264"/>
            </a:xfrm>
            <a:prstGeom prst="rect">
              <a:avLst/>
            </a:prstGeom>
            <a:noFill/>
            <a:ln>
              <a:noFill/>
            </a:ln>
          </p:spPr>
          <p:txBody>
            <a:bodyPr anchorCtr="0" anchor="ctr" bIns="137150" lIns="137150" spcFirstLastPara="1" rIns="137150" wrap="square" tIns="137150">
              <a:noAutofit/>
            </a:bodyPr>
            <a:lstStyle/>
            <a:p>
              <a:pPr indent="0" lvl="0" marL="0" marR="0" rtl="0" algn="l">
                <a:lnSpc>
                  <a:spcPct val="90000"/>
                </a:lnSpc>
                <a:spcBef>
                  <a:spcPts val="0"/>
                </a:spcBef>
                <a:spcAft>
                  <a:spcPts val="0"/>
                </a:spcAft>
                <a:buClr>
                  <a:schemeClr val="lt1"/>
                </a:buClr>
                <a:buSzPts val="3600"/>
                <a:buFont typeface="Times New Roman"/>
                <a:buNone/>
              </a:pPr>
              <a:r>
                <a:rPr b="0" i="0" lang="it-IT" sz="3600" u="none" cap="none" strike="noStrike">
                  <a:solidFill>
                    <a:schemeClr val="lt1"/>
                  </a:solidFill>
                  <a:latin typeface="Times New Roman"/>
                  <a:ea typeface="Times New Roman"/>
                  <a:cs typeface="Times New Roman"/>
                  <a:sym typeface="Times New Roman"/>
                </a:rPr>
                <a:t>Circa </a:t>
              </a:r>
              <a:r>
                <a:rPr b="1" i="0" lang="it-IT" sz="3600" u="none" cap="none" strike="noStrike">
                  <a:solidFill>
                    <a:schemeClr val="lt1"/>
                  </a:solidFill>
                  <a:latin typeface="Times New Roman"/>
                  <a:ea typeface="Times New Roman"/>
                  <a:cs typeface="Times New Roman"/>
                  <a:sym typeface="Times New Roman"/>
                </a:rPr>
                <a:t>30.000 domande </a:t>
              </a:r>
              <a:r>
                <a:rPr b="0" i="0" lang="it-IT" sz="3600" u="none" cap="none" strike="noStrike">
                  <a:solidFill>
                    <a:schemeClr val="lt1"/>
                  </a:solidFill>
                  <a:latin typeface="Times New Roman"/>
                  <a:ea typeface="Times New Roman"/>
                  <a:cs typeface="Times New Roman"/>
                  <a:sym typeface="Times New Roman"/>
                </a:rPr>
                <a:t>elaborate per un totale di </a:t>
              </a:r>
              <a:endParaRPr b="0" i="0" sz="3600" u="none" cap="none" strike="noStrike">
                <a:solidFill>
                  <a:schemeClr val="lt1"/>
                </a:solidFill>
                <a:latin typeface="Times New Roman"/>
                <a:ea typeface="Times New Roman"/>
                <a:cs typeface="Times New Roman"/>
                <a:sym typeface="Times New Roman"/>
              </a:endParaRPr>
            </a:p>
          </p:txBody>
        </p:sp>
        <p:sp>
          <p:nvSpPr>
            <p:cNvPr id="421" name="Google Shape;421;p30"/>
            <p:cNvSpPr/>
            <p:nvPr/>
          </p:nvSpPr>
          <p:spPr>
            <a:xfrm>
              <a:off x="0" y="1460747"/>
              <a:ext cx="5184129" cy="28317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30"/>
            <p:cNvSpPr txBox="1"/>
            <p:nvPr/>
          </p:nvSpPr>
          <p:spPr>
            <a:xfrm>
              <a:off x="0" y="1460747"/>
              <a:ext cx="5184129" cy="2831760"/>
            </a:xfrm>
            <a:prstGeom prst="rect">
              <a:avLst/>
            </a:prstGeom>
            <a:noFill/>
            <a:ln>
              <a:noFill/>
            </a:ln>
          </p:spPr>
          <p:txBody>
            <a:bodyPr anchorCtr="0" anchor="t" bIns="31750" lIns="164575" spcFirstLastPara="1" rIns="177800" wrap="square" tIns="31750">
              <a:noAutofit/>
            </a:bodyPr>
            <a:lstStyle/>
            <a:p>
              <a:pPr indent="-228600" lvl="1" marL="228600" marR="0" rtl="0" algn="l">
                <a:lnSpc>
                  <a:spcPct val="90000"/>
                </a:lnSpc>
                <a:spcBef>
                  <a:spcPts val="0"/>
                </a:spcBef>
                <a:spcAft>
                  <a:spcPts val="0"/>
                </a:spcAft>
                <a:buClr>
                  <a:schemeClr val="dk1"/>
                </a:buClr>
                <a:buSzPts val="2500"/>
                <a:buFont typeface="Times New Roman"/>
                <a:buChar char="•"/>
              </a:pPr>
              <a:r>
                <a:rPr b="1" i="0" lang="it-IT" sz="2500" u="none" cap="none" strike="noStrike">
                  <a:solidFill>
                    <a:schemeClr val="dk1"/>
                  </a:solidFill>
                  <a:latin typeface="Times New Roman"/>
                  <a:ea typeface="Times New Roman"/>
                  <a:cs typeface="Times New Roman"/>
                  <a:sym typeface="Times New Roman"/>
                </a:rPr>
                <a:t>756.000</a:t>
              </a:r>
              <a:r>
                <a:rPr b="0" i="0" lang="it-IT" sz="2500" u="none" cap="none" strike="noStrike">
                  <a:solidFill>
                    <a:schemeClr val="dk1"/>
                  </a:solidFill>
                  <a:latin typeface="Times New Roman"/>
                  <a:ea typeface="Times New Roman"/>
                  <a:cs typeface="Times New Roman"/>
                  <a:sym typeface="Times New Roman"/>
                </a:rPr>
                <a:t> particelle totali (da fascicolo) pari a </a:t>
              </a:r>
              <a:r>
                <a:rPr b="1" i="0" lang="it-IT" sz="2500" u="none" cap="none" strike="noStrike">
                  <a:solidFill>
                    <a:schemeClr val="dk1"/>
                  </a:solidFill>
                  <a:latin typeface="Times New Roman"/>
                  <a:ea typeface="Times New Roman"/>
                  <a:cs typeface="Times New Roman"/>
                  <a:sym typeface="Times New Roman"/>
                </a:rPr>
                <a:t>1.155.151,17</a:t>
              </a:r>
              <a:r>
                <a:rPr b="0" i="0" lang="it-IT" sz="2500" u="none" cap="none" strike="noStrike">
                  <a:solidFill>
                    <a:schemeClr val="dk1"/>
                  </a:solidFill>
                  <a:latin typeface="Times New Roman"/>
                  <a:ea typeface="Times New Roman"/>
                  <a:cs typeface="Times New Roman"/>
                  <a:sym typeface="Times New Roman"/>
                </a:rPr>
                <a:t> ha </a:t>
              </a:r>
              <a:endParaRPr b="0" i="0" sz="2500" u="none" cap="none" strike="noStrike">
                <a:solidFill>
                  <a:schemeClr val="dk1"/>
                </a:solidFill>
                <a:latin typeface="Times New Roman"/>
                <a:ea typeface="Times New Roman"/>
                <a:cs typeface="Times New Roman"/>
                <a:sym typeface="Times New Roman"/>
              </a:endParaRPr>
            </a:p>
            <a:p>
              <a:pPr indent="-228600" lvl="1" marL="228600" marR="0" rtl="0" algn="l">
                <a:lnSpc>
                  <a:spcPct val="90000"/>
                </a:lnSpc>
                <a:spcBef>
                  <a:spcPts val="500"/>
                </a:spcBef>
                <a:spcAft>
                  <a:spcPts val="0"/>
                </a:spcAft>
                <a:buClr>
                  <a:schemeClr val="dk1"/>
                </a:buClr>
                <a:buSzPts val="2500"/>
                <a:buFont typeface="Times New Roman"/>
                <a:buChar char="•"/>
              </a:pPr>
              <a:r>
                <a:rPr b="1" i="0" lang="it-IT" sz="2500" u="none" cap="none" strike="noStrike">
                  <a:solidFill>
                    <a:schemeClr val="dk1"/>
                  </a:solidFill>
                  <a:latin typeface="Times New Roman"/>
                  <a:ea typeface="Times New Roman"/>
                  <a:cs typeface="Times New Roman"/>
                  <a:sym typeface="Times New Roman"/>
                </a:rPr>
                <a:t>214.000 </a:t>
              </a:r>
              <a:r>
                <a:rPr b="0" i="0" lang="it-IT" sz="2500" u="none" cap="none" strike="noStrike">
                  <a:solidFill>
                    <a:schemeClr val="dk1"/>
                  </a:solidFill>
                  <a:latin typeface="Times New Roman"/>
                  <a:ea typeface="Times New Roman"/>
                  <a:cs typeface="Times New Roman"/>
                  <a:sym typeface="Times New Roman"/>
                </a:rPr>
                <a:t>particelle interessate da intervento</a:t>
              </a:r>
              <a:r>
                <a:rPr b="1" i="0" lang="it-IT" sz="2500" u="none" cap="none" strike="noStrike">
                  <a:solidFill>
                    <a:schemeClr val="dk1"/>
                  </a:solidFill>
                  <a:latin typeface="Times New Roman"/>
                  <a:ea typeface="Times New Roman"/>
                  <a:cs typeface="Times New Roman"/>
                  <a:sym typeface="Times New Roman"/>
                </a:rPr>
                <a:t> </a:t>
              </a:r>
              <a:r>
                <a:rPr b="0" i="0" lang="it-IT" sz="2500" u="none" cap="none" strike="noStrike">
                  <a:solidFill>
                    <a:schemeClr val="dk1"/>
                  </a:solidFill>
                  <a:latin typeface="Times New Roman"/>
                  <a:ea typeface="Times New Roman"/>
                  <a:cs typeface="Times New Roman"/>
                  <a:sym typeface="Times New Roman"/>
                </a:rPr>
                <a:t>pari a </a:t>
              </a:r>
              <a:r>
                <a:rPr b="1" i="0" lang="it-IT" sz="2500" u="none" cap="none" strike="noStrike">
                  <a:solidFill>
                    <a:schemeClr val="dk1"/>
                  </a:solidFill>
                  <a:latin typeface="Times New Roman"/>
                  <a:ea typeface="Times New Roman"/>
                  <a:cs typeface="Times New Roman"/>
                  <a:sym typeface="Times New Roman"/>
                </a:rPr>
                <a:t>327.300,47</a:t>
              </a:r>
              <a:r>
                <a:rPr b="0" i="0" lang="it-IT" sz="2500" u="none" cap="none" strike="noStrike">
                  <a:solidFill>
                    <a:schemeClr val="dk1"/>
                  </a:solidFill>
                  <a:latin typeface="Times New Roman"/>
                  <a:ea typeface="Times New Roman"/>
                  <a:cs typeface="Times New Roman"/>
                  <a:sym typeface="Times New Roman"/>
                </a:rPr>
                <a:t> ha</a:t>
              </a:r>
              <a:endParaRPr b="0" i="0" sz="2500" u="none" cap="none" strike="noStrike">
                <a:solidFill>
                  <a:schemeClr val="dk1"/>
                </a:solidFill>
                <a:latin typeface="Times New Roman"/>
                <a:ea typeface="Times New Roman"/>
                <a:cs typeface="Times New Roman"/>
                <a:sym typeface="Times New Roman"/>
              </a:endParaRPr>
            </a:p>
            <a:p>
              <a:pPr indent="-228600" lvl="1" marL="228600" marR="0" rtl="0" algn="l">
                <a:lnSpc>
                  <a:spcPct val="90000"/>
                </a:lnSpc>
                <a:spcBef>
                  <a:spcPts val="500"/>
                </a:spcBef>
                <a:spcAft>
                  <a:spcPts val="0"/>
                </a:spcAft>
                <a:buClr>
                  <a:schemeClr val="dk1"/>
                </a:buClr>
                <a:buSzPts val="2500"/>
                <a:buFont typeface="Times New Roman"/>
                <a:buChar char="•"/>
              </a:pPr>
              <a:r>
                <a:rPr b="1" i="0" lang="it-IT" sz="2500" u="none" cap="none" strike="noStrike">
                  <a:solidFill>
                    <a:schemeClr val="dk1"/>
                  </a:solidFill>
                  <a:latin typeface="Times New Roman"/>
                  <a:ea typeface="Times New Roman"/>
                  <a:cs typeface="Times New Roman"/>
                  <a:sym typeface="Times New Roman"/>
                </a:rPr>
                <a:t>126.755</a:t>
              </a:r>
              <a:r>
                <a:rPr b="0" i="0" lang="it-IT" sz="2500" u="none" cap="none" strike="noStrike">
                  <a:solidFill>
                    <a:schemeClr val="dk1"/>
                  </a:solidFill>
                  <a:latin typeface="Times New Roman"/>
                  <a:ea typeface="Times New Roman"/>
                  <a:cs typeface="Times New Roman"/>
                  <a:sym typeface="Times New Roman"/>
                </a:rPr>
                <a:t> controlli automatizzati sulle domande presentate per </a:t>
              </a:r>
              <a:r>
                <a:rPr b="1" i="0" lang="it-IT" sz="2500" u="none" cap="none" strike="noStrike">
                  <a:solidFill>
                    <a:schemeClr val="dk1"/>
                  </a:solidFill>
                  <a:latin typeface="Times New Roman"/>
                  <a:ea typeface="Times New Roman"/>
                  <a:cs typeface="Times New Roman"/>
                  <a:sym typeface="Times New Roman"/>
                </a:rPr>
                <a:t>oltre </a:t>
              </a:r>
              <a:r>
                <a:rPr b="1" i="0" lang="it-IT" sz="3200" u="none" cap="none" strike="noStrike">
                  <a:solidFill>
                    <a:schemeClr val="dk1"/>
                  </a:solidFill>
                  <a:latin typeface="Times New Roman"/>
                  <a:ea typeface="Times New Roman"/>
                  <a:cs typeface="Times New Roman"/>
                  <a:sym typeface="Times New Roman"/>
                </a:rPr>
                <a:t>30 miliardi di iterazioni</a:t>
              </a:r>
              <a:endParaRPr b="1" i="0" sz="3200" u="none" cap="none" strike="noStrike">
                <a:solidFill>
                  <a:schemeClr val="dk1"/>
                </a:solidFill>
                <a:latin typeface="Times New Roman"/>
                <a:ea typeface="Times New Roman"/>
                <a:cs typeface="Times New Roman"/>
                <a:sym typeface="Times New Roman"/>
              </a:endParaRPr>
            </a:p>
          </p:txBody>
        </p:sp>
      </p:grpSp>
      <p:sp>
        <p:nvSpPr>
          <p:cNvPr id="423" name="Google Shape;423;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it-IT"/>
              <a:t>27/04/2021</a:t>
            </a:r>
            <a:endParaRPr/>
          </a:p>
        </p:txBody>
      </p:sp>
      <p:sp>
        <p:nvSpPr>
          <p:cNvPr id="424" name="Google Shape;424;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425" name="Google Shape;425;p30"/>
          <p:cNvSpPr txBox="1"/>
          <p:nvPr/>
        </p:nvSpPr>
        <p:spPr>
          <a:xfrm>
            <a:off x="179512" y="44624"/>
            <a:ext cx="8856984" cy="64807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None/>
            </a:pPr>
            <a:r>
              <a:rPr b="0" i="0" lang="it-IT" sz="3200" u="none" cap="none" strike="noStrike">
                <a:solidFill>
                  <a:schemeClr val="dk1"/>
                </a:solidFill>
                <a:latin typeface="Calibri"/>
                <a:ea typeface="Calibri"/>
                <a:cs typeface="Calibri"/>
                <a:sym typeface="Calibri"/>
              </a:rPr>
              <a:t>I numeri dell’ Istruttoria Informatizzata FEASR</a:t>
            </a:r>
            <a:endParaRPr b="0" i="0" sz="1400" u="none" cap="none" strike="noStrike">
              <a:solidFill>
                <a:srgbClr val="000000"/>
              </a:solidFill>
              <a:latin typeface="Arial"/>
              <a:ea typeface="Arial"/>
              <a:cs typeface="Arial"/>
              <a:sym typeface="Arial"/>
            </a:endParaRPr>
          </a:p>
        </p:txBody>
      </p:sp>
      <p:graphicFrame>
        <p:nvGraphicFramePr>
          <p:cNvPr id="426" name="Google Shape;426;p30"/>
          <p:cNvGraphicFramePr/>
          <p:nvPr/>
        </p:nvGraphicFramePr>
        <p:xfrm>
          <a:off x="5724128" y="764703"/>
          <a:ext cx="3000000" cy="3000000"/>
        </p:xfrm>
        <a:graphic>
          <a:graphicData uri="http://schemas.openxmlformats.org/drawingml/2006/table">
            <a:tbl>
              <a:tblPr bandRow="1" firstRow="1">
                <a:noFill/>
                <a:tableStyleId>{95F49811-1D1D-4737-9763-1AA10CF5C940}</a:tableStyleId>
              </a:tblPr>
              <a:tblGrid>
                <a:gridCol w="907300"/>
                <a:gridCol w="1036925"/>
                <a:gridCol w="1296150"/>
              </a:tblGrid>
              <a:tr h="807950">
                <a:tc>
                  <a:txBody>
                    <a:bodyPr/>
                    <a:lstStyle/>
                    <a:p>
                      <a:pPr indent="0" lvl="0" marL="0" marR="0" rtl="0" algn="ctr">
                        <a:lnSpc>
                          <a:spcPct val="107000"/>
                        </a:lnSpc>
                        <a:spcBef>
                          <a:spcPts val="0"/>
                        </a:spcBef>
                        <a:spcAft>
                          <a:spcPts val="0"/>
                        </a:spcAft>
                        <a:buClr>
                          <a:srgbClr val="000000"/>
                        </a:buClr>
                        <a:buSzPts val="1200"/>
                        <a:buFont typeface="Arial"/>
                        <a:buNone/>
                      </a:pPr>
                      <a:r>
                        <a:rPr lang="it-IT" sz="1200" u="none" cap="none" strike="noStrike"/>
                        <a:t>MISURA</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Clr>
                          <a:srgbClr val="000000"/>
                        </a:buClr>
                        <a:buSzPts val="1200"/>
                        <a:buFont typeface="Arial"/>
                        <a:buNone/>
                      </a:pPr>
                      <a:r>
                        <a:rPr lang="it-IT" sz="1200" u="none" cap="none" strike="noStrike"/>
                        <a:t>NUMERO BENEFICIARI AMMESSI</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Clr>
                          <a:srgbClr val="000000"/>
                        </a:buClr>
                        <a:buSzPts val="1200"/>
                        <a:buFont typeface="Arial"/>
                        <a:buNone/>
                      </a:pPr>
                      <a:r>
                        <a:rPr lang="it-IT" sz="1200" u="none" cap="none" strike="noStrike"/>
                        <a:t>NUMERO CONTROLLI AUTOMATIZZATI</a:t>
                      </a:r>
                      <a:endParaRPr sz="1200" u="none" cap="none" strike="noStrike">
                        <a:latin typeface="Calibri"/>
                        <a:ea typeface="Calibri"/>
                        <a:cs typeface="Calibri"/>
                        <a:sym typeface="Calibri"/>
                      </a:endParaRPr>
                    </a:p>
                  </a:txBody>
                  <a:tcPr marT="0" marB="0" marR="68575" marL="68575" anchor="ctr"/>
                </a:tc>
              </a:tr>
              <a:tr h="269325">
                <a:tc>
                  <a:txBody>
                    <a:bodyPr/>
                    <a:lstStyle/>
                    <a:p>
                      <a:pPr indent="0" lvl="0" marL="0" marR="0" rtl="0" algn="ctr">
                        <a:lnSpc>
                          <a:spcPct val="107000"/>
                        </a:lnSpc>
                        <a:spcBef>
                          <a:spcPts val="0"/>
                        </a:spcBef>
                        <a:spcAft>
                          <a:spcPts val="0"/>
                        </a:spcAft>
                        <a:buClr>
                          <a:srgbClr val="000000"/>
                        </a:buClr>
                        <a:buSzPts val="1200"/>
                        <a:buFont typeface="Arial"/>
                        <a:buNone/>
                      </a:pPr>
                      <a:r>
                        <a:rPr lang="it-IT" sz="1200" u="none" cap="none" strike="noStrike"/>
                        <a:t>13.01.01</a:t>
                      </a:r>
                      <a:endParaRPr sz="12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1200"/>
                        <a:buFont typeface="Arial"/>
                        <a:buNone/>
                      </a:pPr>
                      <a:r>
                        <a:rPr lang="it-IT" sz="1200" u="none" cap="none" strike="noStrike"/>
                        <a:t>8810</a:t>
                      </a:r>
                      <a:endParaRPr sz="12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1200"/>
                        <a:buFont typeface="Arial"/>
                        <a:buNone/>
                      </a:pPr>
                      <a:r>
                        <a:rPr lang="it-IT" sz="1200" u="none" cap="none" strike="noStrike"/>
                        <a:t>26.430</a:t>
                      </a:r>
                      <a:endParaRPr sz="1200" u="none" cap="none" strike="noStrike">
                        <a:latin typeface="Calibri"/>
                        <a:ea typeface="Calibri"/>
                        <a:cs typeface="Calibri"/>
                        <a:sym typeface="Calibri"/>
                      </a:endParaRPr>
                    </a:p>
                  </a:txBody>
                  <a:tcPr marT="0" marB="0" marR="68575" marL="68575"/>
                </a:tc>
              </a:tr>
              <a:tr h="269325">
                <a:tc>
                  <a:txBody>
                    <a:bodyPr/>
                    <a:lstStyle/>
                    <a:p>
                      <a:pPr indent="0" lvl="0" marL="0" marR="0" rtl="0" algn="ctr">
                        <a:lnSpc>
                          <a:spcPct val="107000"/>
                        </a:lnSpc>
                        <a:spcBef>
                          <a:spcPts val="0"/>
                        </a:spcBef>
                        <a:spcAft>
                          <a:spcPts val="0"/>
                        </a:spcAft>
                        <a:buClr>
                          <a:srgbClr val="000000"/>
                        </a:buClr>
                        <a:buSzPts val="1200"/>
                        <a:buFont typeface="Arial"/>
                        <a:buNone/>
                      </a:pPr>
                      <a:r>
                        <a:rPr lang="it-IT" sz="1200" u="none" cap="none" strike="noStrike"/>
                        <a:t>13.02.01</a:t>
                      </a:r>
                      <a:endParaRPr sz="12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1200"/>
                        <a:buFont typeface="Arial"/>
                        <a:buNone/>
                      </a:pPr>
                      <a:r>
                        <a:rPr lang="it-IT" sz="1200" u="none" cap="none" strike="noStrike"/>
                        <a:t>7027</a:t>
                      </a:r>
                      <a:endParaRPr sz="12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1200"/>
                        <a:buFont typeface="Arial"/>
                        <a:buNone/>
                      </a:pPr>
                      <a:r>
                        <a:rPr lang="it-IT" sz="1200" u="none" cap="none" strike="noStrike"/>
                        <a:t>21.081</a:t>
                      </a:r>
                      <a:endParaRPr sz="1200" u="none" cap="none" strike="noStrike">
                        <a:latin typeface="Calibri"/>
                        <a:ea typeface="Calibri"/>
                        <a:cs typeface="Calibri"/>
                        <a:sym typeface="Calibri"/>
                      </a:endParaRPr>
                    </a:p>
                  </a:txBody>
                  <a:tcPr marT="0" marB="0" marR="68575" marL="68575"/>
                </a:tc>
              </a:tr>
              <a:tr h="269325">
                <a:tc>
                  <a:txBody>
                    <a:bodyPr/>
                    <a:lstStyle/>
                    <a:p>
                      <a:pPr indent="0" lvl="0" marL="0" marR="0" rtl="0" algn="ctr">
                        <a:lnSpc>
                          <a:spcPct val="107000"/>
                        </a:lnSpc>
                        <a:spcBef>
                          <a:spcPts val="0"/>
                        </a:spcBef>
                        <a:spcAft>
                          <a:spcPts val="0"/>
                        </a:spcAft>
                        <a:buClr>
                          <a:srgbClr val="000000"/>
                        </a:buClr>
                        <a:buSzPts val="1200"/>
                        <a:buFont typeface="Arial"/>
                        <a:buNone/>
                      </a:pPr>
                      <a:r>
                        <a:rPr lang="it-IT" sz="1200" u="none" cap="none" strike="noStrike"/>
                        <a:t>11.01.01</a:t>
                      </a:r>
                      <a:endParaRPr sz="12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1200"/>
                        <a:buFont typeface="Arial"/>
                        <a:buNone/>
                      </a:pPr>
                      <a:r>
                        <a:rPr lang="it-IT" sz="1200" u="none" cap="none" strike="noStrike"/>
                        <a:t>2934</a:t>
                      </a:r>
                      <a:endParaRPr sz="12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1200"/>
                        <a:buFont typeface="Arial"/>
                        <a:buNone/>
                      </a:pPr>
                      <a:r>
                        <a:rPr lang="it-IT" sz="1200" u="none" cap="none" strike="noStrike"/>
                        <a:t>20.538</a:t>
                      </a:r>
                      <a:endParaRPr sz="1200" u="none" cap="none" strike="noStrike">
                        <a:latin typeface="Calibri"/>
                        <a:ea typeface="Calibri"/>
                        <a:cs typeface="Calibri"/>
                        <a:sym typeface="Calibri"/>
                      </a:endParaRPr>
                    </a:p>
                  </a:txBody>
                  <a:tcPr marT="0" marB="0" marR="68575" marL="68575"/>
                </a:tc>
              </a:tr>
              <a:tr h="269325">
                <a:tc>
                  <a:txBody>
                    <a:bodyPr/>
                    <a:lstStyle/>
                    <a:p>
                      <a:pPr indent="0" lvl="0" marL="0" marR="0" rtl="0" algn="ctr">
                        <a:lnSpc>
                          <a:spcPct val="107000"/>
                        </a:lnSpc>
                        <a:spcBef>
                          <a:spcPts val="0"/>
                        </a:spcBef>
                        <a:spcAft>
                          <a:spcPts val="0"/>
                        </a:spcAft>
                        <a:buClr>
                          <a:srgbClr val="000000"/>
                        </a:buClr>
                        <a:buSzPts val="1200"/>
                        <a:buFont typeface="Arial"/>
                        <a:buNone/>
                      </a:pPr>
                      <a:r>
                        <a:rPr lang="it-IT" sz="1200" u="none" cap="none" strike="noStrike"/>
                        <a:t>11.02.01</a:t>
                      </a:r>
                      <a:endParaRPr sz="12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1200"/>
                        <a:buFont typeface="Arial"/>
                        <a:buNone/>
                      </a:pPr>
                      <a:r>
                        <a:rPr lang="it-IT" sz="1200" u="none" cap="none" strike="noStrike"/>
                        <a:t>2983</a:t>
                      </a:r>
                      <a:endParaRPr sz="12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1200"/>
                        <a:buFont typeface="Arial"/>
                        <a:buNone/>
                      </a:pPr>
                      <a:r>
                        <a:rPr lang="it-IT" sz="1200" u="none" cap="none" strike="noStrike"/>
                        <a:t>17.898</a:t>
                      </a:r>
                      <a:endParaRPr sz="1200" u="none" cap="none" strike="noStrike">
                        <a:latin typeface="Calibri"/>
                        <a:ea typeface="Calibri"/>
                        <a:cs typeface="Calibri"/>
                        <a:sym typeface="Calibri"/>
                      </a:endParaRPr>
                    </a:p>
                  </a:txBody>
                  <a:tcPr marT="0" marB="0" marR="68575" marL="68575"/>
                </a:tc>
              </a:tr>
              <a:tr h="269325">
                <a:tc>
                  <a:txBody>
                    <a:bodyPr/>
                    <a:lstStyle/>
                    <a:p>
                      <a:pPr indent="0" lvl="0" marL="0" marR="0" rtl="0" algn="ctr">
                        <a:lnSpc>
                          <a:spcPct val="107000"/>
                        </a:lnSpc>
                        <a:spcBef>
                          <a:spcPts val="0"/>
                        </a:spcBef>
                        <a:spcAft>
                          <a:spcPts val="0"/>
                        </a:spcAft>
                        <a:buClr>
                          <a:srgbClr val="000000"/>
                        </a:buClr>
                        <a:buSzPts val="1200"/>
                        <a:buFont typeface="Arial"/>
                        <a:buNone/>
                      </a:pPr>
                      <a:r>
                        <a:rPr lang="it-IT" sz="1200" u="none" cap="none" strike="noStrike"/>
                        <a:t>10.01.02</a:t>
                      </a:r>
                      <a:endParaRPr sz="12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1200"/>
                        <a:buFont typeface="Arial"/>
                        <a:buNone/>
                      </a:pPr>
                      <a:r>
                        <a:rPr lang="it-IT" sz="1200" u="none" cap="none" strike="noStrike"/>
                        <a:t>1978</a:t>
                      </a:r>
                      <a:endParaRPr sz="12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1200"/>
                        <a:buFont typeface="Arial"/>
                        <a:buNone/>
                      </a:pPr>
                      <a:r>
                        <a:rPr lang="it-IT" sz="1200" u="none" cap="none" strike="noStrike"/>
                        <a:t>13.846</a:t>
                      </a:r>
                      <a:endParaRPr sz="1200" u="none" cap="none" strike="noStrike">
                        <a:latin typeface="Calibri"/>
                        <a:ea typeface="Calibri"/>
                        <a:cs typeface="Calibri"/>
                        <a:sym typeface="Calibri"/>
                      </a:endParaRPr>
                    </a:p>
                  </a:txBody>
                  <a:tcPr marT="0" marB="0" marR="68575" marL="68575"/>
                </a:tc>
              </a:tr>
              <a:tr h="269325">
                <a:tc>
                  <a:txBody>
                    <a:bodyPr/>
                    <a:lstStyle/>
                    <a:p>
                      <a:pPr indent="0" lvl="0" marL="0" marR="0" rtl="0" algn="ctr">
                        <a:lnSpc>
                          <a:spcPct val="107000"/>
                        </a:lnSpc>
                        <a:spcBef>
                          <a:spcPts val="0"/>
                        </a:spcBef>
                        <a:spcAft>
                          <a:spcPts val="0"/>
                        </a:spcAft>
                        <a:buClr>
                          <a:srgbClr val="000000"/>
                        </a:buClr>
                        <a:buSzPts val="1200"/>
                        <a:buFont typeface="Arial"/>
                        <a:buNone/>
                      </a:pPr>
                      <a:r>
                        <a:rPr lang="it-IT" sz="1200" u="none" cap="none" strike="noStrike"/>
                        <a:t>10.01.01</a:t>
                      </a:r>
                      <a:endParaRPr sz="12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1200"/>
                        <a:buFont typeface="Arial"/>
                        <a:buNone/>
                      </a:pPr>
                      <a:r>
                        <a:rPr lang="it-IT" sz="1200" u="none" cap="none" strike="noStrike"/>
                        <a:t>690</a:t>
                      </a:r>
                      <a:endParaRPr sz="12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1200"/>
                        <a:buFont typeface="Arial"/>
                        <a:buNone/>
                      </a:pPr>
                      <a:r>
                        <a:rPr lang="it-IT" sz="1200" u="none" cap="none" strike="noStrike"/>
                        <a:t>4.140</a:t>
                      </a:r>
                      <a:endParaRPr sz="1200" u="none" cap="none" strike="noStrike">
                        <a:latin typeface="Calibri"/>
                        <a:ea typeface="Calibri"/>
                        <a:cs typeface="Calibri"/>
                        <a:sym typeface="Calibri"/>
                      </a:endParaRPr>
                    </a:p>
                  </a:txBody>
                  <a:tcPr marT="0" marB="0" marR="68575" marL="68575"/>
                </a:tc>
              </a:tr>
              <a:tr h="269325">
                <a:tc>
                  <a:txBody>
                    <a:bodyPr/>
                    <a:lstStyle/>
                    <a:p>
                      <a:pPr indent="0" lvl="0" marL="0" marR="0" rtl="0" algn="ctr">
                        <a:lnSpc>
                          <a:spcPct val="107000"/>
                        </a:lnSpc>
                        <a:spcBef>
                          <a:spcPts val="0"/>
                        </a:spcBef>
                        <a:spcAft>
                          <a:spcPts val="0"/>
                        </a:spcAft>
                        <a:buClr>
                          <a:srgbClr val="000000"/>
                        </a:buClr>
                        <a:buSzPts val="1200"/>
                        <a:buFont typeface="Arial"/>
                        <a:buNone/>
                      </a:pPr>
                      <a:r>
                        <a:rPr lang="it-IT" sz="1200" u="none" cap="none" strike="noStrike"/>
                        <a:t>10.01.03</a:t>
                      </a:r>
                      <a:endParaRPr sz="12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1200"/>
                        <a:buFont typeface="Arial"/>
                        <a:buNone/>
                      </a:pPr>
                      <a:r>
                        <a:rPr lang="it-IT" sz="1200" u="none" cap="none" strike="noStrike"/>
                        <a:t>31</a:t>
                      </a:r>
                      <a:endParaRPr sz="12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1200"/>
                        <a:buFont typeface="Arial"/>
                        <a:buNone/>
                      </a:pPr>
                      <a:r>
                        <a:rPr lang="it-IT" sz="1200" u="none" cap="none" strike="noStrike"/>
                        <a:t>155</a:t>
                      </a:r>
                      <a:endParaRPr sz="1200" u="none" cap="none" strike="noStrike">
                        <a:latin typeface="Calibri"/>
                        <a:ea typeface="Calibri"/>
                        <a:cs typeface="Calibri"/>
                        <a:sym typeface="Calibri"/>
                      </a:endParaRPr>
                    </a:p>
                  </a:txBody>
                  <a:tcPr marT="0" marB="0" marR="68575" marL="68575"/>
                </a:tc>
              </a:tr>
              <a:tr h="269325">
                <a:tc>
                  <a:txBody>
                    <a:bodyPr/>
                    <a:lstStyle/>
                    <a:p>
                      <a:pPr indent="0" lvl="0" marL="0" marR="0" rtl="0" algn="ctr">
                        <a:lnSpc>
                          <a:spcPct val="107000"/>
                        </a:lnSpc>
                        <a:spcBef>
                          <a:spcPts val="0"/>
                        </a:spcBef>
                        <a:spcAft>
                          <a:spcPts val="0"/>
                        </a:spcAft>
                        <a:buClr>
                          <a:srgbClr val="000000"/>
                        </a:buClr>
                        <a:buSzPts val="1200"/>
                        <a:buFont typeface="Arial"/>
                        <a:buNone/>
                      </a:pPr>
                      <a:r>
                        <a:rPr lang="it-IT" sz="1200" u="none" cap="none" strike="noStrike"/>
                        <a:t>10.01.04</a:t>
                      </a:r>
                      <a:endParaRPr sz="12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1200"/>
                        <a:buFont typeface="Arial"/>
                        <a:buNone/>
                      </a:pPr>
                      <a:r>
                        <a:rPr lang="it-IT" sz="1200" u="none" cap="none" strike="noStrike"/>
                        <a:t>57</a:t>
                      </a:r>
                      <a:endParaRPr sz="12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1200"/>
                        <a:buFont typeface="Arial"/>
                        <a:buNone/>
                      </a:pPr>
                      <a:r>
                        <a:rPr lang="it-IT" sz="1200" u="none" cap="none" strike="noStrike"/>
                        <a:t>513</a:t>
                      </a:r>
                      <a:endParaRPr sz="1200" u="none" cap="none" strike="noStrike">
                        <a:latin typeface="Calibri"/>
                        <a:ea typeface="Calibri"/>
                        <a:cs typeface="Calibri"/>
                        <a:sym typeface="Calibri"/>
                      </a:endParaRPr>
                    </a:p>
                  </a:txBody>
                  <a:tcPr marT="0" marB="0" marR="68575" marL="68575"/>
                </a:tc>
              </a:tr>
              <a:tr h="269325">
                <a:tc>
                  <a:txBody>
                    <a:bodyPr/>
                    <a:lstStyle/>
                    <a:p>
                      <a:pPr indent="0" lvl="0" marL="0" marR="0" rtl="0" algn="ctr">
                        <a:lnSpc>
                          <a:spcPct val="107000"/>
                        </a:lnSpc>
                        <a:spcBef>
                          <a:spcPts val="0"/>
                        </a:spcBef>
                        <a:spcAft>
                          <a:spcPts val="0"/>
                        </a:spcAft>
                        <a:buClr>
                          <a:srgbClr val="000000"/>
                        </a:buClr>
                        <a:buSzPts val="1200"/>
                        <a:buFont typeface="Arial"/>
                        <a:buNone/>
                      </a:pPr>
                      <a:r>
                        <a:rPr lang="it-IT" sz="1200" u="none" cap="none" strike="noStrike"/>
                        <a:t>10.01.05</a:t>
                      </a:r>
                      <a:endParaRPr sz="12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1200"/>
                        <a:buFont typeface="Arial"/>
                        <a:buNone/>
                      </a:pPr>
                      <a:r>
                        <a:rPr lang="it-IT" sz="1200" u="none" cap="none" strike="noStrike"/>
                        <a:t>919</a:t>
                      </a:r>
                      <a:endParaRPr sz="12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1200"/>
                        <a:buFont typeface="Arial"/>
                        <a:buNone/>
                      </a:pPr>
                      <a:r>
                        <a:rPr lang="it-IT" sz="1200" u="none" cap="none" strike="noStrike"/>
                        <a:t>8.271</a:t>
                      </a:r>
                      <a:endParaRPr sz="1200" u="none" cap="none" strike="noStrike">
                        <a:latin typeface="Calibri"/>
                        <a:ea typeface="Calibri"/>
                        <a:cs typeface="Calibri"/>
                        <a:sym typeface="Calibri"/>
                      </a:endParaRPr>
                    </a:p>
                  </a:txBody>
                  <a:tcPr marT="0" marB="0" marR="68575" marL="68575"/>
                </a:tc>
              </a:tr>
              <a:tr h="269325">
                <a:tc>
                  <a:txBody>
                    <a:bodyPr/>
                    <a:lstStyle/>
                    <a:p>
                      <a:pPr indent="0" lvl="0" marL="0" marR="0" rtl="0" algn="ctr">
                        <a:lnSpc>
                          <a:spcPct val="107000"/>
                        </a:lnSpc>
                        <a:spcBef>
                          <a:spcPts val="0"/>
                        </a:spcBef>
                        <a:spcAft>
                          <a:spcPts val="0"/>
                        </a:spcAft>
                        <a:buClr>
                          <a:srgbClr val="000000"/>
                        </a:buClr>
                        <a:buSzPts val="1200"/>
                        <a:buFont typeface="Arial"/>
                        <a:buNone/>
                      </a:pPr>
                      <a:r>
                        <a:rPr lang="it-IT" sz="1200" u="none" cap="none" strike="noStrike"/>
                        <a:t>10.01.07</a:t>
                      </a:r>
                      <a:endParaRPr sz="12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1200"/>
                        <a:buFont typeface="Arial"/>
                        <a:buNone/>
                      </a:pPr>
                      <a:r>
                        <a:rPr lang="it-IT" sz="1200" u="none" cap="none" strike="noStrike"/>
                        <a:t>233</a:t>
                      </a:r>
                      <a:endParaRPr sz="12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1200"/>
                        <a:buFont typeface="Arial"/>
                        <a:buNone/>
                      </a:pPr>
                      <a:r>
                        <a:rPr lang="it-IT" sz="1200" u="none" cap="none" strike="noStrike"/>
                        <a:t>699</a:t>
                      </a:r>
                      <a:endParaRPr sz="1200" u="none" cap="none" strike="noStrike">
                        <a:latin typeface="Calibri"/>
                        <a:ea typeface="Calibri"/>
                        <a:cs typeface="Calibri"/>
                        <a:sym typeface="Calibri"/>
                      </a:endParaRPr>
                    </a:p>
                  </a:txBody>
                  <a:tcPr marT="0" marB="0" marR="68575" marL="68575"/>
                </a:tc>
              </a:tr>
              <a:tr h="269325">
                <a:tc>
                  <a:txBody>
                    <a:bodyPr/>
                    <a:lstStyle/>
                    <a:p>
                      <a:pPr indent="0" lvl="0" marL="0" marR="0" rtl="0" algn="ctr">
                        <a:lnSpc>
                          <a:spcPct val="107000"/>
                        </a:lnSpc>
                        <a:spcBef>
                          <a:spcPts val="0"/>
                        </a:spcBef>
                        <a:spcAft>
                          <a:spcPts val="0"/>
                        </a:spcAft>
                        <a:buClr>
                          <a:srgbClr val="000000"/>
                        </a:buClr>
                        <a:buSzPts val="1200"/>
                        <a:buFont typeface="Arial"/>
                        <a:buNone/>
                      </a:pPr>
                      <a:r>
                        <a:rPr lang="it-IT" sz="1200" u="none" cap="none" strike="noStrike"/>
                        <a:t>10.01.08</a:t>
                      </a:r>
                      <a:endParaRPr sz="12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1200"/>
                        <a:buFont typeface="Arial"/>
                        <a:buNone/>
                      </a:pPr>
                      <a:r>
                        <a:rPr lang="it-IT" sz="1200" u="none" cap="none" strike="noStrike"/>
                        <a:t>296</a:t>
                      </a:r>
                      <a:endParaRPr sz="12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1200"/>
                        <a:buFont typeface="Arial"/>
                        <a:buNone/>
                      </a:pPr>
                      <a:r>
                        <a:rPr lang="it-IT" sz="1200" u="none" cap="none" strike="noStrike"/>
                        <a:t>1.184</a:t>
                      </a:r>
                      <a:endParaRPr sz="1200" u="none" cap="none" strike="noStrike">
                        <a:latin typeface="Calibri"/>
                        <a:ea typeface="Calibri"/>
                        <a:cs typeface="Calibri"/>
                        <a:sym typeface="Calibri"/>
                      </a:endParaRPr>
                    </a:p>
                  </a:txBody>
                  <a:tcPr marT="0" marB="0" marR="68575" marL="68575"/>
                </a:tc>
              </a:tr>
              <a:tr h="246875">
                <a:tc>
                  <a:txBody>
                    <a:bodyPr/>
                    <a:lstStyle/>
                    <a:p>
                      <a:pPr indent="0" lvl="0" marL="0" marR="0" rtl="0" algn="ctr">
                        <a:lnSpc>
                          <a:spcPct val="107000"/>
                        </a:lnSpc>
                        <a:spcBef>
                          <a:spcPts val="0"/>
                        </a:spcBef>
                        <a:spcAft>
                          <a:spcPts val="0"/>
                        </a:spcAft>
                        <a:buClr>
                          <a:srgbClr val="000000"/>
                        </a:buClr>
                        <a:buSzPts val="1200"/>
                        <a:buFont typeface="Arial"/>
                        <a:buNone/>
                      </a:pPr>
                      <a:r>
                        <a:rPr lang="it-IT" sz="1200" u="none" cap="none" strike="noStrike"/>
                        <a:t>14.01.01</a:t>
                      </a:r>
                      <a:endParaRPr sz="12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1200"/>
                        <a:buFont typeface="Arial"/>
                        <a:buNone/>
                      </a:pPr>
                      <a:r>
                        <a:rPr lang="it-IT" sz="1200" u="none" cap="none" strike="noStrike"/>
                        <a:t>945</a:t>
                      </a:r>
                      <a:endParaRPr sz="12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1200"/>
                        <a:buFont typeface="Arial"/>
                        <a:buNone/>
                      </a:pPr>
                      <a:r>
                        <a:rPr lang="it-IT" sz="1200" u="none" cap="none" strike="noStrike"/>
                        <a:t>12.000</a:t>
                      </a:r>
                      <a:endParaRPr sz="1200" u="none" cap="none" strike="noStrike">
                        <a:latin typeface="Calibri"/>
                        <a:ea typeface="Calibri"/>
                        <a:cs typeface="Calibri"/>
                        <a:sym typeface="Calibri"/>
                      </a:endParaRPr>
                    </a:p>
                  </a:txBody>
                  <a:tcPr marT="0" marB="0" marR="68575" marL="68575"/>
                </a:tc>
              </a:tr>
              <a:tr h="173425">
                <a:tc>
                  <a:txBody>
                    <a:bodyPr/>
                    <a:lstStyle/>
                    <a:p>
                      <a:pPr indent="0" lvl="0" marL="0" marR="0" rtl="0" algn="ctr">
                        <a:lnSpc>
                          <a:spcPct val="107000"/>
                        </a:lnSpc>
                        <a:spcBef>
                          <a:spcPts val="0"/>
                        </a:spcBef>
                        <a:spcAft>
                          <a:spcPts val="0"/>
                        </a:spcAft>
                        <a:buClr>
                          <a:srgbClr val="000000"/>
                        </a:buClr>
                        <a:buSzPts val="1600"/>
                        <a:buFont typeface="Arial"/>
                        <a:buNone/>
                      </a:pPr>
                      <a:r>
                        <a:rPr lang="it-IT" sz="1600" u="none" cap="none" strike="noStrike"/>
                        <a:t>TOTALE</a:t>
                      </a:r>
                      <a:endParaRPr sz="16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1400"/>
                        <a:buFont typeface="Arial"/>
                        <a:buNone/>
                      </a:pPr>
                      <a:r>
                        <a:rPr b="1" lang="it-IT" sz="1400" u="none" cap="none" strike="noStrike"/>
                        <a:t>26.903</a:t>
                      </a:r>
                      <a:endParaRPr b="1" sz="14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1400"/>
                        <a:buFont typeface="Arial"/>
                        <a:buNone/>
                      </a:pPr>
                      <a:r>
                        <a:rPr b="1" lang="it-IT" sz="1400" u="none" cap="none" strike="noStrike"/>
                        <a:t>126.755</a:t>
                      </a:r>
                      <a:endParaRPr b="1" sz="1400" u="none" cap="none" strike="noStrike">
                        <a:latin typeface="Calibri"/>
                        <a:ea typeface="Calibri"/>
                        <a:cs typeface="Calibri"/>
                        <a:sym typeface="Calibri"/>
                      </a:endParaRPr>
                    </a:p>
                  </a:txBody>
                  <a:tcPr marT="0" marB="0" marR="68575" marL="68575"/>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33"/>
          <p:cNvSpPr txBox="1"/>
          <p:nvPr>
            <p:ph idx="1" type="body"/>
          </p:nvPr>
        </p:nvSpPr>
        <p:spPr>
          <a:xfrm>
            <a:off x="107504" y="908720"/>
            <a:ext cx="8928992" cy="432048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3200"/>
              <a:buNone/>
            </a:pPr>
            <a:r>
              <a:rPr lang="it-IT"/>
              <a:t>Sistema di Controllo del PSR Calabria - Ruoli</a:t>
            </a:r>
            <a:endParaRPr/>
          </a:p>
        </p:txBody>
      </p:sp>
      <p:sp>
        <p:nvSpPr>
          <p:cNvPr id="432" name="Google Shape;432;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433" name="Google Shape;433;p33"/>
          <p:cNvSpPr/>
          <p:nvPr/>
        </p:nvSpPr>
        <p:spPr>
          <a:xfrm>
            <a:off x="467544" y="622003"/>
            <a:ext cx="8136904" cy="1366837"/>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2000"/>
              <a:buFont typeface="Arial"/>
              <a:buNone/>
            </a:pPr>
            <a:r>
              <a:rPr b="0" i="0" lang="it-IT" sz="2000" u="none" cap="none" strike="noStrike">
                <a:solidFill>
                  <a:schemeClr val="dk1"/>
                </a:solidFill>
                <a:latin typeface="Times New Roman"/>
                <a:ea typeface="Times New Roman"/>
                <a:cs typeface="Times New Roman"/>
                <a:sym typeface="Times New Roman"/>
              </a:rPr>
              <a:t>In prima approssimazione, con notevole semplificazione, è possibile rappresentare la struttura del sistema di controllo del PSR Calabria,  per mezzo della tabella seguente:</a:t>
            </a:r>
            <a:endParaRPr b="0" i="0" sz="2400" u="none" cap="none" strike="noStrike">
              <a:solidFill>
                <a:schemeClr val="dk1"/>
              </a:solidFill>
              <a:latin typeface="Arial"/>
              <a:ea typeface="Arial"/>
              <a:cs typeface="Arial"/>
              <a:sym typeface="Arial"/>
            </a:endParaRPr>
          </a:p>
        </p:txBody>
      </p:sp>
      <p:pic>
        <p:nvPicPr>
          <p:cNvPr id="434" name="Google Shape;434;p33"/>
          <p:cNvPicPr preferRelativeResize="0"/>
          <p:nvPr/>
        </p:nvPicPr>
        <p:blipFill rotWithShape="1">
          <a:blip r:embed="rId3">
            <a:alphaModFix/>
          </a:blip>
          <a:srcRect b="0" l="16493" r="8110" t="10748"/>
          <a:stretch/>
        </p:blipFill>
        <p:spPr>
          <a:xfrm>
            <a:off x="1043609" y="1844824"/>
            <a:ext cx="7128791" cy="3168650"/>
          </a:xfrm>
          <a:prstGeom prst="rect">
            <a:avLst/>
          </a:prstGeom>
          <a:noFill/>
          <a:ln>
            <a:noFill/>
          </a:ln>
        </p:spPr>
      </p:pic>
      <p:sp>
        <p:nvSpPr>
          <p:cNvPr id="435" name="Google Shape;435;p33"/>
          <p:cNvSpPr txBox="1"/>
          <p:nvPr/>
        </p:nvSpPr>
        <p:spPr>
          <a:xfrm>
            <a:off x="2518389" y="3121223"/>
            <a:ext cx="39742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it-IT" sz="1400" u="none" cap="none" strike="noStrike">
                <a:solidFill>
                  <a:schemeClr val="dk1"/>
                </a:solidFill>
                <a:latin typeface="Arial Narrow"/>
                <a:ea typeface="Arial Narrow"/>
                <a:cs typeface="Arial Narrow"/>
                <a:sym typeface="Arial Narrow"/>
              </a:rPr>
              <a:t>-20</a:t>
            </a:r>
            <a:endParaRPr b="0" i="0" sz="1400" u="none" cap="none" strike="noStrike">
              <a:solidFill>
                <a:srgbClr val="000000"/>
              </a:solidFill>
              <a:latin typeface="Arial"/>
              <a:ea typeface="Arial"/>
              <a:cs typeface="Arial"/>
              <a:sym typeface="Arial"/>
            </a:endParaRPr>
          </a:p>
        </p:txBody>
      </p:sp>
      <p:sp>
        <p:nvSpPr>
          <p:cNvPr id="436" name="Google Shape;436;p33"/>
          <p:cNvSpPr txBox="1"/>
          <p:nvPr/>
        </p:nvSpPr>
        <p:spPr>
          <a:xfrm>
            <a:off x="107502" y="26977"/>
            <a:ext cx="8856984" cy="52170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Arial"/>
              <a:buNone/>
            </a:pPr>
            <a:r>
              <a:rPr b="0" i="0" lang="it-IT" sz="3200" u="none" cap="none" strike="noStrike">
                <a:solidFill>
                  <a:schemeClr val="dk1"/>
                </a:solidFill>
                <a:latin typeface="Calibri"/>
                <a:ea typeface="Calibri"/>
                <a:cs typeface="Calibri"/>
                <a:sym typeface="Calibri"/>
              </a:rPr>
              <a:t>Sistema di Controllo del PSR Calabria - Ruoli</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3"/>
          <p:cNvSpPr txBox="1"/>
          <p:nvPr>
            <p:ph idx="1" type="body"/>
          </p:nvPr>
        </p:nvSpPr>
        <p:spPr>
          <a:xfrm>
            <a:off x="107504" y="692696"/>
            <a:ext cx="8928992" cy="2160240"/>
          </a:xfrm>
          <a:prstGeom prst="rect">
            <a:avLst/>
          </a:prstGeom>
          <a:noFill/>
          <a:ln>
            <a:noFill/>
          </a:ln>
        </p:spPr>
        <p:txBody>
          <a:bodyPr anchorCtr="0" anchor="t" bIns="45700" lIns="91425" spcFirstLastPara="1" rIns="91425" wrap="square" tIns="45700">
            <a:noAutofit/>
          </a:bodyPr>
          <a:lstStyle/>
          <a:p>
            <a:pPr indent="0" lvl="1" marL="0" rtl="0" algn="just">
              <a:lnSpc>
                <a:spcPct val="100000"/>
              </a:lnSpc>
              <a:spcBef>
                <a:spcPts val="0"/>
              </a:spcBef>
              <a:spcAft>
                <a:spcPts val="0"/>
              </a:spcAft>
              <a:buClr>
                <a:schemeClr val="dk1"/>
              </a:buClr>
              <a:buSzPts val="2400"/>
              <a:buNone/>
            </a:pPr>
            <a:r>
              <a:rPr lang="it-IT" sz="2400"/>
              <a:t>Il presente è un documento grafico, pensato come una presentazione “Power Point”, in cui sono condensati nella forma grafica e fortemente intuitiva delle “slide”, i punti essenziali del Piano e sono proposti focus tematici su argomenti di interesse di diverse categorie di stakeholder. In particolare, rispetto allo scorso anno, sono stati selezioni i seguenti focus tematici:</a:t>
            </a:r>
            <a:endParaRPr/>
          </a:p>
        </p:txBody>
      </p:sp>
      <p:sp>
        <p:nvSpPr>
          <p:cNvPr id="138" name="Google Shape;138;p3"/>
          <p:cNvSpPr txBox="1"/>
          <p:nvPr>
            <p:ph idx="2" type="body"/>
          </p:nvPr>
        </p:nvSpPr>
        <p:spPr>
          <a:xfrm>
            <a:off x="88445" y="96085"/>
            <a:ext cx="8948051" cy="740627"/>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3200"/>
              <a:buNone/>
            </a:pPr>
            <a:r>
              <a:rPr lang="it-IT"/>
              <a:t>Il presente documento</a:t>
            </a:r>
            <a:endParaRPr/>
          </a:p>
        </p:txBody>
      </p:sp>
      <p:sp>
        <p:nvSpPr>
          <p:cNvPr id="139" name="Google Shape;139;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it-IT"/>
              <a:t>27/04/2021</a:t>
            </a:r>
            <a:endParaRPr/>
          </a:p>
        </p:txBody>
      </p:sp>
      <p:sp>
        <p:nvSpPr>
          <p:cNvPr id="140" name="Google Shape;14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graphicFrame>
        <p:nvGraphicFramePr>
          <p:cNvPr id="141" name="Google Shape;141;p3"/>
          <p:cNvGraphicFramePr/>
          <p:nvPr/>
        </p:nvGraphicFramePr>
        <p:xfrm>
          <a:off x="36512" y="2982431"/>
          <a:ext cx="3000000" cy="3000000"/>
        </p:xfrm>
        <a:graphic>
          <a:graphicData uri="http://schemas.openxmlformats.org/drawingml/2006/table">
            <a:tbl>
              <a:tblPr bandRow="1" firstCol="1" firstRow="1">
                <a:noFill/>
                <a:tableStyleId>{216004E2-ACA8-4D75-85B6-2C82E9FC8B2E}</a:tableStyleId>
              </a:tblPr>
              <a:tblGrid>
                <a:gridCol w="2915825"/>
                <a:gridCol w="6228175"/>
              </a:tblGrid>
              <a:tr h="218800">
                <a:tc>
                  <a:txBody>
                    <a:bodyPr/>
                    <a:lstStyle/>
                    <a:p>
                      <a:pPr indent="0" lvl="0" marL="0" marR="0" rtl="0" algn="ctr">
                        <a:lnSpc>
                          <a:spcPct val="115000"/>
                        </a:lnSpc>
                        <a:spcBef>
                          <a:spcPts val="0"/>
                        </a:spcBef>
                        <a:spcAft>
                          <a:spcPts val="0"/>
                        </a:spcAft>
                        <a:buClr>
                          <a:srgbClr val="000000"/>
                        </a:buClr>
                        <a:buSzPts val="1400"/>
                        <a:buFont typeface="Arial"/>
                        <a:buNone/>
                      </a:pPr>
                      <a:r>
                        <a:rPr lang="it-IT" sz="1400" u="none" cap="none" strike="noStrike"/>
                        <a:t>Focus Tematico</a:t>
                      </a:r>
                      <a:endParaRPr sz="1400" u="none" cap="none" strike="noStrike">
                        <a:solidFill>
                          <a:srgbClr val="365F91"/>
                        </a:solidFill>
                        <a:latin typeface="Calibri"/>
                        <a:ea typeface="Calibri"/>
                        <a:cs typeface="Calibri"/>
                        <a:sym typeface="Calibri"/>
                      </a:endParaRPr>
                    </a:p>
                  </a:txBody>
                  <a:tcPr marT="0" marB="0" marR="68575" marL="68575"/>
                </a:tc>
                <a:tc>
                  <a:txBody>
                    <a:bodyPr/>
                    <a:lstStyle/>
                    <a:p>
                      <a:pPr indent="0" lvl="0" marL="0" marR="0" rtl="0" algn="ctr">
                        <a:lnSpc>
                          <a:spcPct val="115000"/>
                        </a:lnSpc>
                        <a:spcBef>
                          <a:spcPts val="0"/>
                        </a:spcBef>
                        <a:spcAft>
                          <a:spcPts val="0"/>
                        </a:spcAft>
                        <a:buClr>
                          <a:srgbClr val="000000"/>
                        </a:buClr>
                        <a:buSzPts val="1400"/>
                        <a:buFont typeface="Arial"/>
                        <a:buNone/>
                      </a:pPr>
                      <a:r>
                        <a:rPr lang="it-IT" sz="1400" u="none" cap="none" strike="noStrike"/>
                        <a:t>Principali stakeholders di riferimento</a:t>
                      </a:r>
                      <a:endParaRPr sz="1400" u="none" cap="none" strike="noStrike">
                        <a:solidFill>
                          <a:srgbClr val="365F91"/>
                        </a:solidFill>
                        <a:latin typeface="Calibri"/>
                        <a:ea typeface="Calibri"/>
                        <a:cs typeface="Calibri"/>
                        <a:sym typeface="Calibri"/>
                      </a:endParaRPr>
                    </a:p>
                  </a:txBody>
                  <a:tcPr marT="0" marB="0" marR="68575" marL="68575"/>
                </a:tc>
              </a:tr>
              <a:tr h="218800">
                <a:tc>
                  <a:txBody>
                    <a:bodyPr/>
                    <a:lstStyle/>
                    <a:p>
                      <a:pPr indent="0" lvl="0" marL="0" marR="0" rtl="0" algn="just">
                        <a:lnSpc>
                          <a:spcPct val="115000"/>
                        </a:lnSpc>
                        <a:spcBef>
                          <a:spcPts val="0"/>
                        </a:spcBef>
                        <a:spcAft>
                          <a:spcPts val="0"/>
                        </a:spcAft>
                        <a:buClr>
                          <a:srgbClr val="000000"/>
                        </a:buClr>
                        <a:buSzPts val="1400"/>
                        <a:buFont typeface="Arial"/>
                        <a:buNone/>
                      </a:pPr>
                      <a:r>
                        <a:rPr lang="it-IT" sz="1400" u="none" cap="none" strike="noStrike"/>
                        <a:t>I dettagli dei pagamenti effettuati</a:t>
                      </a:r>
                      <a:endParaRPr sz="1400" u="none" cap="none" strike="noStrike">
                        <a:solidFill>
                          <a:srgbClr val="365F91"/>
                        </a:solidFill>
                        <a:latin typeface="Calibri"/>
                        <a:ea typeface="Calibri"/>
                        <a:cs typeface="Calibri"/>
                        <a:sym typeface="Calibri"/>
                      </a:endParaRPr>
                    </a:p>
                  </a:txBody>
                  <a:tcPr marT="0" marB="0" marR="68575" marL="68575"/>
                </a:tc>
                <a:tc>
                  <a:txBody>
                    <a:bodyPr/>
                    <a:lstStyle/>
                    <a:p>
                      <a:pPr indent="0" lvl="0" marL="0" marR="0" rtl="0" algn="just">
                        <a:lnSpc>
                          <a:spcPct val="115000"/>
                        </a:lnSpc>
                        <a:spcBef>
                          <a:spcPts val="0"/>
                        </a:spcBef>
                        <a:spcAft>
                          <a:spcPts val="0"/>
                        </a:spcAft>
                        <a:buClr>
                          <a:srgbClr val="000000"/>
                        </a:buClr>
                        <a:buSzPts val="1400"/>
                        <a:buFont typeface="Arial"/>
                        <a:buNone/>
                      </a:pPr>
                      <a:r>
                        <a:rPr lang="it-IT" sz="1400" u="none" cap="none" strike="noStrike"/>
                        <a:t>CAA e beneficiari</a:t>
                      </a:r>
                      <a:endParaRPr sz="1400" u="none" cap="none" strike="noStrike">
                        <a:solidFill>
                          <a:srgbClr val="365F91"/>
                        </a:solidFill>
                        <a:latin typeface="Calibri"/>
                        <a:ea typeface="Calibri"/>
                        <a:cs typeface="Calibri"/>
                        <a:sym typeface="Calibri"/>
                      </a:endParaRPr>
                    </a:p>
                  </a:txBody>
                  <a:tcPr marT="0" marB="0" marR="68575" marL="68575"/>
                </a:tc>
              </a:tr>
              <a:tr h="601300">
                <a:tc>
                  <a:txBody>
                    <a:bodyPr/>
                    <a:lstStyle/>
                    <a:p>
                      <a:pPr indent="0" lvl="0" marL="0" marR="0" rtl="0" algn="just">
                        <a:lnSpc>
                          <a:spcPct val="115000"/>
                        </a:lnSpc>
                        <a:spcBef>
                          <a:spcPts val="0"/>
                        </a:spcBef>
                        <a:spcAft>
                          <a:spcPts val="0"/>
                        </a:spcAft>
                        <a:buClr>
                          <a:srgbClr val="000000"/>
                        </a:buClr>
                        <a:buSzPts val="1400"/>
                        <a:buFont typeface="Arial"/>
                        <a:buNone/>
                      </a:pPr>
                      <a:r>
                        <a:rPr lang="it-IT" sz="1400" u="none" cap="none" strike="noStrike"/>
                        <a:t>La Sicurezza delle Informazioni</a:t>
                      </a:r>
                      <a:endParaRPr sz="1400" u="none" cap="none" strike="noStrike">
                        <a:solidFill>
                          <a:srgbClr val="365F91"/>
                        </a:solidFill>
                        <a:latin typeface="Calibri"/>
                        <a:ea typeface="Calibri"/>
                        <a:cs typeface="Calibri"/>
                        <a:sym typeface="Calibri"/>
                      </a:endParaRPr>
                    </a:p>
                  </a:txBody>
                  <a:tcPr marT="0" marB="0" marR="68575" marL="68575"/>
                </a:tc>
                <a:tc>
                  <a:txBody>
                    <a:bodyPr/>
                    <a:lstStyle/>
                    <a:p>
                      <a:pPr indent="0" lvl="0" marL="0" marR="0" rtl="0" algn="just">
                        <a:lnSpc>
                          <a:spcPct val="115000"/>
                        </a:lnSpc>
                        <a:spcBef>
                          <a:spcPts val="0"/>
                        </a:spcBef>
                        <a:spcAft>
                          <a:spcPts val="0"/>
                        </a:spcAft>
                        <a:buClr>
                          <a:srgbClr val="000000"/>
                        </a:buClr>
                        <a:buSzPts val="1400"/>
                        <a:buFont typeface="Arial"/>
                        <a:buNone/>
                      </a:pPr>
                      <a:r>
                        <a:rPr lang="it-IT" sz="1400" u="none" cap="none" strike="noStrike"/>
                        <a:t>Istituzioni poste a presidio del processo di informatizzazione della pubblicazione amministrazione, come l’AGID o Garante per la privacy</a:t>
                      </a:r>
                      <a:endParaRPr sz="1400" u="none" cap="none" strike="noStrike">
                        <a:solidFill>
                          <a:srgbClr val="365F91"/>
                        </a:solidFill>
                        <a:latin typeface="Calibri"/>
                        <a:ea typeface="Calibri"/>
                        <a:cs typeface="Calibri"/>
                        <a:sym typeface="Calibri"/>
                      </a:endParaRPr>
                    </a:p>
                  </a:txBody>
                  <a:tcPr marT="0" marB="0" marR="68575" marL="68575"/>
                </a:tc>
              </a:tr>
              <a:tr h="683725">
                <a:tc>
                  <a:txBody>
                    <a:bodyPr/>
                    <a:lstStyle/>
                    <a:p>
                      <a:pPr indent="0" lvl="0" marL="0" marR="0" rtl="0" algn="just">
                        <a:lnSpc>
                          <a:spcPct val="115000"/>
                        </a:lnSpc>
                        <a:spcBef>
                          <a:spcPts val="0"/>
                        </a:spcBef>
                        <a:spcAft>
                          <a:spcPts val="0"/>
                        </a:spcAft>
                        <a:buClr>
                          <a:srgbClr val="000000"/>
                        </a:buClr>
                        <a:buSzPts val="1400"/>
                        <a:buFont typeface="Arial"/>
                        <a:buNone/>
                      </a:pPr>
                      <a:r>
                        <a:rPr lang="it-IT" sz="1400" u="none" cap="none" strike="noStrike"/>
                        <a:t>Il processo sotteso alle erogazioni dei fondi FEASR e FEAGA ed al sistema dei controlli</a:t>
                      </a:r>
                      <a:endParaRPr sz="1400" u="none" cap="none" strike="noStrike">
                        <a:solidFill>
                          <a:srgbClr val="365F91"/>
                        </a:solidFill>
                        <a:latin typeface="Calibri"/>
                        <a:ea typeface="Calibri"/>
                        <a:cs typeface="Calibri"/>
                        <a:sym typeface="Calibri"/>
                      </a:endParaRPr>
                    </a:p>
                  </a:txBody>
                  <a:tcPr marT="0" marB="0" marR="68575" marL="68575"/>
                </a:tc>
                <a:tc>
                  <a:txBody>
                    <a:bodyPr/>
                    <a:lstStyle/>
                    <a:p>
                      <a:pPr indent="0" lvl="0" marL="0" marR="0" rtl="0" algn="just">
                        <a:lnSpc>
                          <a:spcPct val="115000"/>
                        </a:lnSpc>
                        <a:spcBef>
                          <a:spcPts val="0"/>
                        </a:spcBef>
                        <a:spcAft>
                          <a:spcPts val="0"/>
                        </a:spcAft>
                        <a:buClr>
                          <a:srgbClr val="000000"/>
                        </a:buClr>
                        <a:buSzPts val="1400"/>
                        <a:buFont typeface="Arial"/>
                        <a:buNone/>
                      </a:pPr>
                      <a:r>
                        <a:rPr lang="it-IT" sz="1400" u="none" cap="none" strike="noStrike"/>
                        <a:t>Regione Calabria, Ministero delle Politiche Agricole, la Commissione Europea e l’Organismo di Certificazione</a:t>
                      </a:r>
                      <a:endParaRPr sz="1400" u="none" cap="none" strike="noStrike">
                        <a:solidFill>
                          <a:srgbClr val="365F91"/>
                        </a:solidFill>
                        <a:latin typeface="Calibri"/>
                        <a:ea typeface="Calibri"/>
                        <a:cs typeface="Calibri"/>
                        <a:sym typeface="Calibri"/>
                      </a:endParaRPr>
                    </a:p>
                  </a:txBody>
                  <a:tcPr marT="0" marB="0" marR="68575" marL="68575"/>
                </a:tc>
              </a:tr>
              <a:tr h="218800">
                <a:tc>
                  <a:txBody>
                    <a:bodyPr/>
                    <a:lstStyle/>
                    <a:p>
                      <a:pPr indent="0" lvl="0" marL="0" marR="0" rtl="0" algn="just">
                        <a:lnSpc>
                          <a:spcPct val="115000"/>
                        </a:lnSpc>
                        <a:spcBef>
                          <a:spcPts val="0"/>
                        </a:spcBef>
                        <a:spcAft>
                          <a:spcPts val="0"/>
                        </a:spcAft>
                        <a:buClr>
                          <a:srgbClr val="000000"/>
                        </a:buClr>
                        <a:buSzPts val="1400"/>
                        <a:buFont typeface="Arial"/>
                        <a:buNone/>
                      </a:pPr>
                      <a:r>
                        <a:rPr lang="it-IT" sz="1400" u="none" cap="none" strike="noStrike">
                          <a:solidFill>
                            <a:schemeClr val="dk1"/>
                          </a:solidFill>
                          <a:latin typeface="Calibri"/>
                          <a:ea typeface="Calibri"/>
                          <a:cs typeface="Calibri"/>
                          <a:sym typeface="Calibri"/>
                        </a:rPr>
                        <a:t>Istruttoria Informatizzata</a:t>
                      </a:r>
                      <a:endParaRPr sz="1400" u="none" cap="none" strike="noStrike"/>
                    </a:p>
                  </a:txBody>
                  <a:tcPr marT="0" marB="0" marR="68575" marL="68575"/>
                </a:tc>
                <a:tc>
                  <a:txBody>
                    <a:bodyPr/>
                    <a:lstStyle/>
                    <a:p>
                      <a:pPr indent="0" lvl="0" marL="0" marR="0" rtl="0" algn="just">
                        <a:lnSpc>
                          <a:spcPct val="115000"/>
                        </a:lnSpc>
                        <a:spcBef>
                          <a:spcPts val="0"/>
                        </a:spcBef>
                        <a:spcAft>
                          <a:spcPts val="0"/>
                        </a:spcAft>
                        <a:buClr>
                          <a:schemeClr val="dk1"/>
                        </a:buClr>
                        <a:buSzPts val="1400"/>
                        <a:buFont typeface="Calibri"/>
                        <a:buNone/>
                      </a:pPr>
                      <a:r>
                        <a:rPr lang="it-IT" sz="1400" u="none" cap="none" strike="noStrike">
                          <a:solidFill>
                            <a:schemeClr val="dk1"/>
                          </a:solidFill>
                        </a:rPr>
                        <a:t>CAA e beneficiari</a:t>
                      </a:r>
                      <a:endParaRPr sz="1400" u="none" cap="none" strike="noStrike">
                        <a:solidFill>
                          <a:schemeClr val="dk1"/>
                        </a:solidFill>
                        <a:latin typeface="Calibri"/>
                        <a:ea typeface="Calibri"/>
                        <a:cs typeface="Calibri"/>
                        <a:sym typeface="Calibri"/>
                      </a:endParaRPr>
                    </a:p>
                  </a:txBody>
                  <a:tcPr marT="0" marB="0" marR="68575" marL="68575"/>
                </a:tc>
              </a:tr>
              <a:tr h="218800">
                <a:tc>
                  <a:txBody>
                    <a:bodyPr/>
                    <a:lstStyle/>
                    <a:p>
                      <a:pPr indent="0" lvl="0" marL="0" marR="0" rtl="0" algn="just">
                        <a:lnSpc>
                          <a:spcPct val="115000"/>
                        </a:lnSpc>
                        <a:spcBef>
                          <a:spcPts val="0"/>
                        </a:spcBef>
                        <a:spcAft>
                          <a:spcPts val="0"/>
                        </a:spcAft>
                        <a:buClr>
                          <a:srgbClr val="000000"/>
                        </a:buClr>
                        <a:buSzPts val="1400"/>
                        <a:buFont typeface="Arial"/>
                        <a:buNone/>
                      </a:pPr>
                      <a:r>
                        <a:rPr lang="it-IT" sz="1400" u="none" cap="none" strike="noStrike"/>
                        <a:t>La lotta antifrode dell’ARCEA</a:t>
                      </a:r>
                      <a:endParaRPr sz="1400" u="none" cap="none" strike="noStrike">
                        <a:solidFill>
                          <a:srgbClr val="365F91"/>
                        </a:solidFill>
                        <a:latin typeface="Calibri"/>
                        <a:ea typeface="Calibri"/>
                        <a:cs typeface="Calibri"/>
                        <a:sym typeface="Calibri"/>
                      </a:endParaRPr>
                    </a:p>
                  </a:txBody>
                  <a:tcPr marT="0" marB="0" marR="68575" marL="68575"/>
                </a:tc>
                <a:tc>
                  <a:txBody>
                    <a:bodyPr/>
                    <a:lstStyle/>
                    <a:p>
                      <a:pPr indent="0" lvl="0" marL="0" marR="0" rtl="0" algn="just">
                        <a:lnSpc>
                          <a:spcPct val="115000"/>
                        </a:lnSpc>
                        <a:spcBef>
                          <a:spcPts val="0"/>
                        </a:spcBef>
                        <a:spcAft>
                          <a:spcPts val="0"/>
                        </a:spcAft>
                        <a:buClr>
                          <a:srgbClr val="000000"/>
                        </a:buClr>
                        <a:buSzPts val="1400"/>
                        <a:buFont typeface="Arial"/>
                        <a:buNone/>
                      </a:pPr>
                      <a:r>
                        <a:rPr lang="it-IT" sz="1400" u="none" cap="none" strike="noStrike"/>
                        <a:t>Corte dei Conti, Corpi di Polizia, Prefetture e Procure dello Stato</a:t>
                      </a:r>
                      <a:endParaRPr sz="1400" u="none" cap="none" strike="noStrike">
                        <a:solidFill>
                          <a:srgbClr val="365F91"/>
                        </a:solidFill>
                        <a:latin typeface="Calibri"/>
                        <a:ea typeface="Calibri"/>
                        <a:cs typeface="Calibri"/>
                        <a:sym typeface="Calibri"/>
                      </a:endParaRPr>
                    </a:p>
                  </a:txBody>
                  <a:tcPr marT="0" marB="0" marR="68575" marL="68575"/>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grpSp>
        <p:nvGrpSpPr>
          <p:cNvPr id="441" name="Google Shape;441;p34"/>
          <p:cNvGrpSpPr/>
          <p:nvPr/>
        </p:nvGrpSpPr>
        <p:grpSpPr>
          <a:xfrm>
            <a:off x="323528" y="836712"/>
            <a:ext cx="8640959" cy="3960438"/>
            <a:chOff x="0" y="0"/>
            <a:chExt cx="8640959" cy="3960438"/>
          </a:xfrm>
        </p:grpSpPr>
        <p:cxnSp>
          <p:nvCxnSpPr>
            <p:cNvPr id="442" name="Google Shape;442;p34"/>
            <p:cNvCxnSpPr/>
            <p:nvPr/>
          </p:nvCxnSpPr>
          <p:spPr>
            <a:xfrm>
              <a:off x="0" y="0"/>
              <a:ext cx="8640959" cy="0"/>
            </a:xfrm>
            <a:prstGeom prst="straightConnector1">
              <a:avLst/>
            </a:prstGeom>
            <a:gradFill>
              <a:gsLst>
                <a:gs pos="0">
                  <a:srgbClr val="2D5C97"/>
                </a:gs>
                <a:gs pos="80000">
                  <a:srgbClr val="3C7AC5"/>
                </a:gs>
                <a:gs pos="100000">
                  <a:srgbClr val="397BC9"/>
                </a:gs>
              </a:gsLst>
              <a:lin ang="16200000" scaled="0"/>
            </a:gradFill>
            <a:ln cap="flat" cmpd="sng" w="9525">
              <a:solidFill>
                <a:schemeClr val="accent1"/>
              </a:solidFill>
              <a:prstDash val="solid"/>
              <a:round/>
              <a:headEnd len="sm" w="sm" type="none"/>
              <a:tailEnd len="sm" w="sm" type="none"/>
            </a:ln>
            <a:effectLst>
              <a:outerShdw blurRad="40000" rotWithShape="0" dir="5400000" dist="23000">
                <a:srgbClr val="000000">
                  <a:alpha val="33725"/>
                </a:srgbClr>
              </a:outerShdw>
            </a:effectLst>
          </p:spPr>
        </p:cxnSp>
        <p:sp>
          <p:nvSpPr>
            <p:cNvPr id="443" name="Google Shape;443;p34"/>
            <p:cNvSpPr/>
            <p:nvPr/>
          </p:nvSpPr>
          <p:spPr>
            <a:xfrm>
              <a:off x="0" y="0"/>
              <a:ext cx="8640959" cy="99010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34"/>
            <p:cNvSpPr txBox="1"/>
            <p:nvPr/>
          </p:nvSpPr>
          <p:spPr>
            <a:xfrm>
              <a:off x="0" y="0"/>
              <a:ext cx="8640959" cy="990109"/>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Times New Roman"/>
                <a:buNone/>
              </a:pPr>
              <a:r>
                <a:rPr b="0" i="0" lang="it-IT" sz="1800" u="none" cap="none" strike="noStrike">
                  <a:solidFill>
                    <a:schemeClr val="dk1"/>
                  </a:solidFill>
                  <a:latin typeface="Times New Roman"/>
                  <a:ea typeface="Times New Roman"/>
                  <a:cs typeface="Times New Roman"/>
                  <a:sym typeface="Times New Roman"/>
                </a:rPr>
                <a:t>Il controllo delle domande di aiuto è effettuato sul </a:t>
              </a:r>
              <a:r>
                <a:rPr b="1" i="0" lang="it-IT" sz="1800" u="none" cap="none" strike="noStrike">
                  <a:solidFill>
                    <a:schemeClr val="dk1"/>
                  </a:solidFill>
                  <a:latin typeface="Times New Roman"/>
                  <a:ea typeface="Times New Roman"/>
                  <a:cs typeface="Times New Roman"/>
                  <a:sym typeface="Times New Roman"/>
                </a:rPr>
                <a:t>100%</a:t>
              </a:r>
              <a:r>
                <a:rPr b="0" i="0" lang="it-IT" sz="1800" u="none" cap="none" strike="noStrike">
                  <a:solidFill>
                    <a:schemeClr val="dk1"/>
                  </a:solidFill>
                  <a:latin typeface="Times New Roman"/>
                  <a:ea typeface="Times New Roman"/>
                  <a:cs typeface="Times New Roman"/>
                  <a:sym typeface="Times New Roman"/>
                </a:rPr>
                <a:t> delle domande dapprima mediante SIGC e sotto il profilo dell’affidabilità del richiedente e della ricevibilità della domanda. Successivamente viene accertata l’ammissibilità del progetto.</a:t>
              </a:r>
              <a:endParaRPr b="0" i="0" sz="1400" u="none" cap="none" strike="noStrike">
                <a:solidFill>
                  <a:srgbClr val="000000"/>
                </a:solidFill>
                <a:latin typeface="Arial"/>
                <a:ea typeface="Arial"/>
                <a:cs typeface="Arial"/>
                <a:sym typeface="Arial"/>
              </a:endParaRPr>
            </a:p>
          </p:txBody>
        </p:sp>
        <p:cxnSp>
          <p:nvCxnSpPr>
            <p:cNvPr id="445" name="Google Shape;445;p34"/>
            <p:cNvCxnSpPr/>
            <p:nvPr/>
          </p:nvCxnSpPr>
          <p:spPr>
            <a:xfrm>
              <a:off x="0" y="990109"/>
              <a:ext cx="8640959" cy="0"/>
            </a:xfrm>
            <a:prstGeom prst="straightConnector1">
              <a:avLst/>
            </a:prstGeom>
            <a:gradFill>
              <a:gsLst>
                <a:gs pos="0">
                  <a:srgbClr val="2D5C97"/>
                </a:gs>
                <a:gs pos="80000">
                  <a:srgbClr val="3C7AC5"/>
                </a:gs>
                <a:gs pos="100000">
                  <a:srgbClr val="397BC9"/>
                </a:gs>
              </a:gsLst>
              <a:lin ang="16200000" scaled="0"/>
            </a:gradFill>
            <a:ln cap="flat" cmpd="sng" w="9525">
              <a:solidFill>
                <a:schemeClr val="accent1"/>
              </a:solidFill>
              <a:prstDash val="solid"/>
              <a:round/>
              <a:headEnd len="sm" w="sm" type="none"/>
              <a:tailEnd len="sm" w="sm" type="none"/>
            </a:ln>
            <a:effectLst>
              <a:outerShdw blurRad="40000" rotWithShape="0" dir="5400000" dist="23000">
                <a:srgbClr val="000000">
                  <a:alpha val="33725"/>
                </a:srgbClr>
              </a:outerShdw>
            </a:effectLst>
          </p:spPr>
        </p:cxnSp>
        <p:sp>
          <p:nvSpPr>
            <p:cNvPr id="446" name="Google Shape;446;p34"/>
            <p:cNvSpPr/>
            <p:nvPr/>
          </p:nvSpPr>
          <p:spPr>
            <a:xfrm>
              <a:off x="0" y="990109"/>
              <a:ext cx="8640959" cy="99010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34"/>
            <p:cNvSpPr txBox="1"/>
            <p:nvPr/>
          </p:nvSpPr>
          <p:spPr>
            <a:xfrm>
              <a:off x="0" y="990109"/>
              <a:ext cx="8640959" cy="990109"/>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Times New Roman"/>
                <a:buNone/>
              </a:pPr>
              <a:r>
                <a:rPr b="0" i="0" lang="it-IT" sz="1800" u="none" cap="none" strike="noStrike">
                  <a:solidFill>
                    <a:schemeClr val="dk1"/>
                  </a:solidFill>
                  <a:latin typeface="Times New Roman"/>
                  <a:ea typeface="Times New Roman"/>
                  <a:cs typeface="Times New Roman"/>
                  <a:sym typeface="Times New Roman"/>
                </a:rPr>
                <a:t>Le domande d’aiuto sono </a:t>
              </a:r>
              <a:r>
                <a:rPr b="1" i="0" lang="it-IT" sz="1800" u="none" cap="none" strike="noStrike">
                  <a:solidFill>
                    <a:schemeClr val="dk1"/>
                  </a:solidFill>
                  <a:latin typeface="Times New Roman"/>
                  <a:ea typeface="Times New Roman"/>
                  <a:cs typeface="Times New Roman"/>
                  <a:sym typeface="Times New Roman"/>
                </a:rPr>
                <a:t>ulteriormente sottoposte a controllo a campione in sede di approvazione della graduatoria definitiva</a:t>
              </a:r>
              <a:r>
                <a:rPr b="0" i="0" lang="it-IT" sz="1800" u="none" cap="none" strike="noStrike">
                  <a:solidFill>
                    <a:schemeClr val="dk1"/>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cxnSp>
          <p:nvCxnSpPr>
            <p:cNvPr id="448" name="Google Shape;448;p34"/>
            <p:cNvCxnSpPr/>
            <p:nvPr/>
          </p:nvCxnSpPr>
          <p:spPr>
            <a:xfrm>
              <a:off x="0" y="1980219"/>
              <a:ext cx="8640959" cy="0"/>
            </a:xfrm>
            <a:prstGeom prst="straightConnector1">
              <a:avLst/>
            </a:prstGeom>
            <a:gradFill>
              <a:gsLst>
                <a:gs pos="0">
                  <a:srgbClr val="2D5C97"/>
                </a:gs>
                <a:gs pos="80000">
                  <a:srgbClr val="3C7AC5"/>
                </a:gs>
                <a:gs pos="100000">
                  <a:srgbClr val="397BC9"/>
                </a:gs>
              </a:gsLst>
              <a:lin ang="16200000" scaled="0"/>
            </a:gradFill>
            <a:ln cap="flat" cmpd="sng" w="9525">
              <a:solidFill>
                <a:schemeClr val="accent1"/>
              </a:solidFill>
              <a:prstDash val="solid"/>
              <a:round/>
              <a:headEnd len="sm" w="sm" type="none"/>
              <a:tailEnd len="sm" w="sm" type="none"/>
            </a:ln>
            <a:effectLst>
              <a:outerShdw blurRad="40000" rotWithShape="0" dir="5400000" dist="23000">
                <a:srgbClr val="000000">
                  <a:alpha val="33725"/>
                </a:srgbClr>
              </a:outerShdw>
            </a:effectLst>
          </p:spPr>
        </p:cxnSp>
        <p:sp>
          <p:nvSpPr>
            <p:cNvPr id="449" name="Google Shape;449;p34"/>
            <p:cNvSpPr/>
            <p:nvPr/>
          </p:nvSpPr>
          <p:spPr>
            <a:xfrm>
              <a:off x="0" y="1980219"/>
              <a:ext cx="8640959" cy="99010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34"/>
            <p:cNvSpPr txBox="1"/>
            <p:nvPr/>
          </p:nvSpPr>
          <p:spPr>
            <a:xfrm>
              <a:off x="0" y="1980219"/>
              <a:ext cx="8640959" cy="990109"/>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Times New Roman"/>
                <a:buNone/>
              </a:pPr>
              <a:r>
                <a:rPr b="0" i="0" lang="it-IT" sz="1800" u="none" cap="none" strike="noStrike">
                  <a:solidFill>
                    <a:schemeClr val="dk1"/>
                  </a:solidFill>
                  <a:latin typeface="Times New Roman"/>
                  <a:ea typeface="Times New Roman"/>
                  <a:cs typeface="Times New Roman"/>
                  <a:sym typeface="Times New Roman"/>
                </a:rPr>
                <a:t>Il controllo della </a:t>
              </a:r>
              <a:r>
                <a:rPr b="1" i="0" lang="it-IT" sz="1800" u="none" cap="none" strike="noStrike">
                  <a:solidFill>
                    <a:schemeClr val="dk1"/>
                  </a:solidFill>
                  <a:latin typeface="Times New Roman"/>
                  <a:ea typeface="Times New Roman"/>
                  <a:cs typeface="Times New Roman"/>
                  <a:sym typeface="Times New Roman"/>
                </a:rPr>
                <a:t>coerenza programmatica </a:t>
              </a:r>
              <a:r>
                <a:rPr b="0" i="0" lang="it-IT" sz="1800" u="none" cap="none" strike="noStrike">
                  <a:solidFill>
                    <a:schemeClr val="dk1"/>
                  </a:solidFill>
                  <a:latin typeface="Times New Roman"/>
                  <a:ea typeface="Times New Roman"/>
                  <a:cs typeface="Times New Roman"/>
                  <a:sym typeface="Times New Roman"/>
                </a:rPr>
                <a:t>è di tipo campionario ed è finalizzato ad accertare la fondatezza del giudizio assunto in sede di istruttoria.</a:t>
              </a:r>
              <a:endParaRPr b="0" i="0" sz="1400" u="none" cap="none" strike="noStrike">
                <a:solidFill>
                  <a:srgbClr val="000000"/>
                </a:solidFill>
                <a:latin typeface="Arial"/>
                <a:ea typeface="Arial"/>
                <a:cs typeface="Arial"/>
                <a:sym typeface="Arial"/>
              </a:endParaRPr>
            </a:p>
          </p:txBody>
        </p:sp>
        <p:cxnSp>
          <p:nvCxnSpPr>
            <p:cNvPr id="451" name="Google Shape;451;p34"/>
            <p:cNvCxnSpPr/>
            <p:nvPr/>
          </p:nvCxnSpPr>
          <p:spPr>
            <a:xfrm>
              <a:off x="0" y="2970329"/>
              <a:ext cx="8640959" cy="0"/>
            </a:xfrm>
            <a:prstGeom prst="straightConnector1">
              <a:avLst/>
            </a:prstGeom>
            <a:gradFill>
              <a:gsLst>
                <a:gs pos="0">
                  <a:srgbClr val="2D5C97"/>
                </a:gs>
                <a:gs pos="80000">
                  <a:srgbClr val="3C7AC5"/>
                </a:gs>
                <a:gs pos="100000">
                  <a:srgbClr val="397BC9"/>
                </a:gs>
              </a:gsLst>
              <a:lin ang="16200000" scaled="0"/>
            </a:gradFill>
            <a:ln cap="flat" cmpd="sng" w="9525">
              <a:solidFill>
                <a:schemeClr val="accent1"/>
              </a:solidFill>
              <a:prstDash val="solid"/>
              <a:round/>
              <a:headEnd len="sm" w="sm" type="none"/>
              <a:tailEnd len="sm" w="sm" type="none"/>
            </a:ln>
            <a:effectLst>
              <a:outerShdw blurRad="40000" rotWithShape="0" dir="5400000" dist="23000">
                <a:srgbClr val="000000">
                  <a:alpha val="33725"/>
                </a:srgbClr>
              </a:outerShdw>
            </a:effectLst>
          </p:spPr>
        </p:cxnSp>
        <p:sp>
          <p:nvSpPr>
            <p:cNvPr id="452" name="Google Shape;452;p34"/>
            <p:cNvSpPr/>
            <p:nvPr/>
          </p:nvSpPr>
          <p:spPr>
            <a:xfrm>
              <a:off x="0" y="2970329"/>
              <a:ext cx="8640959" cy="99010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34"/>
            <p:cNvSpPr txBox="1"/>
            <p:nvPr/>
          </p:nvSpPr>
          <p:spPr>
            <a:xfrm>
              <a:off x="0" y="2970329"/>
              <a:ext cx="8640959" cy="990109"/>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Times New Roman"/>
                <a:buNone/>
              </a:pPr>
              <a:r>
                <a:rPr b="0" i="0" lang="it-IT" sz="1800" u="none" cap="none" strike="noStrike">
                  <a:solidFill>
                    <a:schemeClr val="dk1"/>
                  </a:solidFill>
                  <a:latin typeface="Times New Roman"/>
                  <a:ea typeface="Times New Roman"/>
                  <a:cs typeface="Times New Roman"/>
                  <a:sym typeface="Times New Roman"/>
                </a:rPr>
                <a:t>La procedura di controllo delle domande di pagamento delle misure strutturali è stata disciplinata con apposita circolare che regolamenta l’esecuzione dei </a:t>
              </a:r>
              <a:r>
                <a:rPr b="1" i="0" lang="it-IT" sz="1800" u="none" cap="none" strike="noStrike">
                  <a:solidFill>
                    <a:schemeClr val="dk1"/>
                  </a:solidFill>
                  <a:latin typeface="Times New Roman"/>
                  <a:ea typeface="Times New Roman"/>
                  <a:cs typeface="Times New Roman"/>
                  <a:sym typeface="Times New Roman"/>
                </a:rPr>
                <a:t>controlli in situ </a:t>
              </a:r>
              <a:r>
                <a:rPr b="0" i="0" lang="it-IT" sz="1800" u="none" cap="none" strike="noStrike">
                  <a:solidFill>
                    <a:schemeClr val="dk1"/>
                  </a:solidFill>
                  <a:latin typeface="Times New Roman"/>
                  <a:ea typeface="Times New Roman"/>
                  <a:cs typeface="Times New Roman"/>
                  <a:sym typeface="Times New Roman"/>
                </a:rPr>
                <a:t>e dei </a:t>
              </a:r>
              <a:r>
                <a:rPr b="1" i="0" lang="it-IT" sz="1800" u="none" cap="none" strike="noStrike">
                  <a:solidFill>
                    <a:schemeClr val="dk1"/>
                  </a:solidFill>
                  <a:latin typeface="Times New Roman"/>
                  <a:ea typeface="Times New Roman"/>
                  <a:cs typeface="Times New Roman"/>
                  <a:sym typeface="Times New Roman"/>
                </a:rPr>
                <a:t>controlli in loco </a:t>
              </a:r>
              <a:r>
                <a:rPr b="0" i="0" lang="it-IT" sz="1800" u="none" cap="none" strike="noStrike">
                  <a:solidFill>
                    <a:schemeClr val="dk1"/>
                  </a:solidFill>
                  <a:latin typeface="Times New Roman"/>
                  <a:ea typeface="Times New Roman"/>
                  <a:cs typeface="Times New Roman"/>
                  <a:sym typeface="Times New Roman"/>
                </a:rPr>
                <a:t>e specifica la responsabilità di esecuzione di ciascuna fase del processo di istruttoria e controllo.</a:t>
              </a:r>
              <a:endParaRPr b="0" i="0" sz="1400" u="none" cap="none" strike="noStrike">
                <a:solidFill>
                  <a:srgbClr val="000000"/>
                </a:solidFill>
                <a:latin typeface="Arial"/>
                <a:ea typeface="Arial"/>
                <a:cs typeface="Arial"/>
                <a:sym typeface="Arial"/>
              </a:endParaRPr>
            </a:p>
          </p:txBody>
        </p:sp>
      </p:grpSp>
      <p:sp>
        <p:nvSpPr>
          <p:cNvPr id="454" name="Google Shape;454;p34"/>
          <p:cNvSpPr txBox="1"/>
          <p:nvPr>
            <p:ph idx="1" type="body"/>
          </p:nvPr>
        </p:nvSpPr>
        <p:spPr>
          <a:xfrm>
            <a:off x="192862" y="116632"/>
            <a:ext cx="8928992" cy="432048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3200"/>
              <a:buNone/>
            </a:pPr>
            <a:r>
              <a:rPr lang="it-IT"/>
              <a:t>Sistema di Controllo del PSR Calabria – Sintesi 1/2</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grpSp>
        <p:nvGrpSpPr>
          <p:cNvPr id="459" name="Google Shape;459;p35"/>
          <p:cNvGrpSpPr/>
          <p:nvPr/>
        </p:nvGrpSpPr>
        <p:grpSpPr>
          <a:xfrm>
            <a:off x="251521" y="766743"/>
            <a:ext cx="8784975" cy="4172385"/>
            <a:chOff x="0" y="2039"/>
            <a:chExt cx="8784975" cy="4172385"/>
          </a:xfrm>
        </p:grpSpPr>
        <p:cxnSp>
          <p:nvCxnSpPr>
            <p:cNvPr id="460" name="Google Shape;460;p35"/>
            <p:cNvCxnSpPr/>
            <p:nvPr/>
          </p:nvCxnSpPr>
          <p:spPr>
            <a:xfrm>
              <a:off x="0" y="2039"/>
              <a:ext cx="8784975" cy="0"/>
            </a:xfrm>
            <a:prstGeom prst="straightConnector1">
              <a:avLst/>
            </a:prstGeom>
            <a:gradFill>
              <a:gsLst>
                <a:gs pos="0">
                  <a:srgbClr val="2D5C97"/>
                </a:gs>
                <a:gs pos="80000">
                  <a:srgbClr val="3C7AC5"/>
                </a:gs>
                <a:gs pos="100000">
                  <a:srgbClr val="397BC9"/>
                </a:gs>
              </a:gsLst>
              <a:lin ang="16200000" scaled="0"/>
            </a:gradFill>
            <a:ln cap="flat" cmpd="sng" w="9525">
              <a:solidFill>
                <a:schemeClr val="accent1"/>
              </a:solidFill>
              <a:prstDash val="solid"/>
              <a:round/>
              <a:headEnd len="sm" w="sm" type="none"/>
              <a:tailEnd len="sm" w="sm" type="none"/>
            </a:ln>
            <a:effectLst>
              <a:outerShdw blurRad="40000" rotWithShape="0" dir="5400000" dist="23000">
                <a:srgbClr val="000000">
                  <a:alpha val="33725"/>
                </a:srgbClr>
              </a:outerShdw>
            </a:effectLst>
          </p:spPr>
        </p:cxnSp>
        <p:sp>
          <p:nvSpPr>
            <p:cNvPr id="461" name="Google Shape;461;p35"/>
            <p:cNvSpPr/>
            <p:nvPr/>
          </p:nvSpPr>
          <p:spPr>
            <a:xfrm>
              <a:off x="0" y="2039"/>
              <a:ext cx="8784975" cy="139079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35"/>
            <p:cNvSpPr txBox="1"/>
            <p:nvPr/>
          </p:nvSpPr>
          <p:spPr>
            <a:xfrm>
              <a:off x="0" y="2039"/>
              <a:ext cx="8784975" cy="1390795"/>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Times New Roman"/>
                <a:buNone/>
              </a:pPr>
              <a:r>
                <a:rPr b="0" i="0" lang="it-IT" sz="1800" u="none" cap="none" strike="noStrike">
                  <a:solidFill>
                    <a:schemeClr val="dk1"/>
                  </a:solidFill>
                  <a:latin typeface="Times New Roman"/>
                  <a:ea typeface="Times New Roman"/>
                  <a:cs typeface="Times New Roman"/>
                  <a:sym typeface="Times New Roman"/>
                </a:rPr>
                <a:t>In ottemperanza del disposto dalle norme comunitarie, in caso di accertamento di inadempienze a seguito dei controlli effettuati vengono comminate al beneficiario le </a:t>
              </a:r>
              <a:r>
                <a:rPr b="1" i="0" lang="it-IT" sz="1800" u="none" cap="none" strike="noStrike">
                  <a:solidFill>
                    <a:schemeClr val="dk1"/>
                  </a:solidFill>
                  <a:latin typeface="Times New Roman"/>
                  <a:ea typeface="Times New Roman"/>
                  <a:cs typeface="Times New Roman"/>
                  <a:sym typeface="Times New Roman"/>
                </a:rPr>
                <a:t>pertinenti riduzioni </a:t>
              </a:r>
              <a:r>
                <a:rPr b="0" i="0" lang="it-IT" sz="1800" u="none" cap="none" strike="noStrike">
                  <a:solidFill>
                    <a:schemeClr val="dk1"/>
                  </a:solidFill>
                  <a:latin typeface="Times New Roman"/>
                  <a:ea typeface="Times New Roman"/>
                  <a:cs typeface="Times New Roman"/>
                  <a:sym typeface="Times New Roman"/>
                </a:rPr>
                <a:t>ed </a:t>
              </a:r>
              <a:r>
                <a:rPr b="1" i="0" lang="it-IT" sz="1800" u="none" cap="none" strike="noStrike">
                  <a:solidFill>
                    <a:schemeClr val="dk1"/>
                  </a:solidFill>
                  <a:latin typeface="Times New Roman"/>
                  <a:ea typeface="Times New Roman"/>
                  <a:cs typeface="Times New Roman"/>
                  <a:sym typeface="Times New Roman"/>
                </a:rPr>
                <a:t>esclusioni</a:t>
              </a:r>
              <a:r>
                <a:rPr b="0" i="0" lang="it-IT" sz="1800" u="none" cap="none" strike="noStrike">
                  <a:solidFill>
                    <a:schemeClr val="dk1"/>
                  </a:solidFill>
                  <a:latin typeface="Times New Roman"/>
                  <a:ea typeface="Times New Roman"/>
                  <a:cs typeface="Times New Roman"/>
                  <a:sym typeface="Times New Roman"/>
                </a:rPr>
                <a:t> approvate con apposite Delibere di Giunta Regionale distinte per </a:t>
              </a:r>
              <a:r>
                <a:rPr b="1" i="0" lang="it-IT" sz="1800" u="none" cap="none" strike="noStrike">
                  <a:solidFill>
                    <a:schemeClr val="dk1"/>
                  </a:solidFill>
                  <a:latin typeface="Times New Roman"/>
                  <a:ea typeface="Times New Roman"/>
                  <a:cs typeface="Times New Roman"/>
                  <a:sym typeface="Times New Roman"/>
                </a:rPr>
                <a:t>misure a superficie </a:t>
              </a:r>
              <a:r>
                <a:rPr b="0" i="0" lang="it-IT" sz="1800" u="none" cap="none" strike="noStrike">
                  <a:solidFill>
                    <a:schemeClr val="dk1"/>
                  </a:solidFill>
                  <a:latin typeface="Times New Roman"/>
                  <a:ea typeface="Times New Roman"/>
                  <a:cs typeface="Times New Roman"/>
                  <a:sym typeface="Times New Roman"/>
                </a:rPr>
                <a:t>e</a:t>
              </a:r>
              <a:r>
                <a:rPr b="1" i="0" lang="it-IT" sz="1800" u="none" cap="none" strike="noStrike">
                  <a:solidFill>
                    <a:schemeClr val="dk1"/>
                  </a:solidFill>
                  <a:latin typeface="Times New Roman"/>
                  <a:ea typeface="Times New Roman"/>
                  <a:cs typeface="Times New Roman"/>
                  <a:sym typeface="Times New Roman"/>
                </a:rPr>
                <a:t> misure strutturali</a:t>
              </a:r>
              <a:endParaRPr b="0" i="0" sz="1800" u="none" cap="none" strike="noStrike">
                <a:solidFill>
                  <a:schemeClr val="dk1"/>
                </a:solidFill>
                <a:latin typeface="Times New Roman"/>
                <a:ea typeface="Times New Roman"/>
                <a:cs typeface="Times New Roman"/>
                <a:sym typeface="Times New Roman"/>
              </a:endParaRPr>
            </a:p>
          </p:txBody>
        </p:sp>
        <p:cxnSp>
          <p:nvCxnSpPr>
            <p:cNvPr id="463" name="Google Shape;463;p35"/>
            <p:cNvCxnSpPr/>
            <p:nvPr/>
          </p:nvCxnSpPr>
          <p:spPr>
            <a:xfrm>
              <a:off x="0" y="1392834"/>
              <a:ext cx="8784975" cy="0"/>
            </a:xfrm>
            <a:prstGeom prst="straightConnector1">
              <a:avLst/>
            </a:prstGeom>
            <a:gradFill>
              <a:gsLst>
                <a:gs pos="0">
                  <a:srgbClr val="2D5C97"/>
                </a:gs>
                <a:gs pos="80000">
                  <a:srgbClr val="3C7AC5"/>
                </a:gs>
                <a:gs pos="100000">
                  <a:srgbClr val="397BC9"/>
                </a:gs>
              </a:gsLst>
              <a:lin ang="16200000" scaled="0"/>
            </a:gradFill>
            <a:ln cap="flat" cmpd="sng" w="9525">
              <a:solidFill>
                <a:schemeClr val="accent1"/>
              </a:solidFill>
              <a:prstDash val="solid"/>
              <a:round/>
              <a:headEnd len="sm" w="sm" type="none"/>
              <a:tailEnd len="sm" w="sm" type="none"/>
            </a:ln>
            <a:effectLst>
              <a:outerShdw blurRad="40000" rotWithShape="0" dir="5400000" dist="23000">
                <a:srgbClr val="000000">
                  <a:alpha val="33725"/>
                </a:srgbClr>
              </a:outerShdw>
            </a:effectLst>
          </p:spPr>
        </p:cxnSp>
        <p:sp>
          <p:nvSpPr>
            <p:cNvPr id="464" name="Google Shape;464;p35"/>
            <p:cNvSpPr/>
            <p:nvPr/>
          </p:nvSpPr>
          <p:spPr>
            <a:xfrm>
              <a:off x="0" y="1392834"/>
              <a:ext cx="8784975" cy="139079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35"/>
            <p:cNvSpPr txBox="1"/>
            <p:nvPr/>
          </p:nvSpPr>
          <p:spPr>
            <a:xfrm>
              <a:off x="0" y="1392834"/>
              <a:ext cx="8784975" cy="1390795"/>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Times New Roman"/>
                <a:buNone/>
              </a:pPr>
              <a:r>
                <a:rPr b="0" i="0" lang="it-IT" sz="1800" u="none" cap="none" strike="noStrike">
                  <a:solidFill>
                    <a:schemeClr val="dk1"/>
                  </a:solidFill>
                  <a:latin typeface="Times New Roman"/>
                  <a:ea typeface="Times New Roman"/>
                  <a:cs typeface="Times New Roman"/>
                  <a:sym typeface="Times New Roman"/>
                </a:rPr>
                <a:t>ARCEA espleta il </a:t>
              </a:r>
              <a:r>
                <a:rPr b="1" i="0" lang="it-IT" sz="1800" u="none" cap="none" strike="noStrike">
                  <a:solidFill>
                    <a:schemeClr val="dk1"/>
                  </a:solidFill>
                  <a:latin typeface="Times New Roman"/>
                  <a:ea typeface="Times New Roman"/>
                  <a:cs typeface="Times New Roman"/>
                  <a:sym typeface="Times New Roman"/>
                </a:rPr>
                <a:t>controllo di 2° livello </a:t>
              </a:r>
              <a:r>
                <a:rPr b="0" i="0" lang="it-IT" sz="1800" u="none" cap="none" strike="noStrike">
                  <a:solidFill>
                    <a:schemeClr val="dk1"/>
                  </a:solidFill>
                  <a:latin typeface="Times New Roman"/>
                  <a:ea typeface="Times New Roman"/>
                  <a:cs typeface="Times New Roman"/>
                  <a:sym typeface="Times New Roman"/>
                </a:rPr>
                <a:t>mediante un campione di operazioni pari al 1% dei pagamenti effettuati nell’annualità precedente, di cui viene verificata in via documentale, la regolarità dei pagamenti, la correttezza delle procedure di istruttoria e la sussistenza dei requisiti, incrociando gli atti ed i documenti del beneficiario, del CAA, del Dipartimento Agricoltura e di AGEA/Sin srl.</a:t>
              </a:r>
              <a:endParaRPr b="0" i="0" sz="1400" u="none" cap="none" strike="noStrike">
                <a:solidFill>
                  <a:srgbClr val="000000"/>
                </a:solidFill>
                <a:latin typeface="Arial"/>
                <a:ea typeface="Arial"/>
                <a:cs typeface="Arial"/>
                <a:sym typeface="Arial"/>
              </a:endParaRPr>
            </a:p>
          </p:txBody>
        </p:sp>
        <p:cxnSp>
          <p:nvCxnSpPr>
            <p:cNvPr id="466" name="Google Shape;466;p35"/>
            <p:cNvCxnSpPr/>
            <p:nvPr/>
          </p:nvCxnSpPr>
          <p:spPr>
            <a:xfrm>
              <a:off x="0" y="2783629"/>
              <a:ext cx="8784975" cy="0"/>
            </a:xfrm>
            <a:prstGeom prst="straightConnector1">
              <a:avLst/>
            </a:prstGeom>
            <a:gradFill>
              <a:gsLst>
                <a:gs pos="0">
                  <a:srgbClr val="2D5C97"/>
                </a:gs>
                <a:gs pos="80000">
                  <a:srgbClr val="3C7AC5"/>
                </a:gs>
                <a:gs pos="100000">
                  <a:srgbClr val="397BC9"/>
                </a:gs>
              </a:gsLst>
              <a:lin ang="16200000" scaled="0"/>
            </a:gradFill>
            <a:ln cap="flat" cmpd="sng" w="9525">
              <a:solidFill>
                <a:schemeClr val="accent1"/>
              </a:solidFill>
              <a:prstDash val="solid"/>
              <a:round/>
              <a:headEnd len="sm" w="sm" type="none"/>
              <a:tailEnd len="sm" w="sm" type="none"/>
            </a:ln>
            <a:effectLst>
              <a:outerShdw blurRad="40000" rotWithShape="0" dir="5400000" dist="23000">
                <a:srgbClr val="000000">
                  <a:alpha val="33725"/>
                </a:srgbClr>
              </a:outerShdw>
            </a:effectLst>
          </p:spPr>
        </p:cxnSp>
        <p:sp>
          <p:nvSpPr>
            <p:cNvPr id="467" name="Google Shape;467;p35"/>
            <p:cNvSpPr/>
            <p:nvPr/>
          </p:nvSpPr>
          <p:spPr>
            <a:xfrm>
              <a:off x="0" y="2783629"/>
              <a:ext cx="8784975" cy="139079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35"/>
            <p:cNvSpPr txBox="1"/>
            <p:nvPr/>
          </p:nvSpPr>
          <p:spPr>
            <a:xfrm>
              <a:off x="0" y="2783629"/>
              <a:ext cx="8784975" cy="1390795"/>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Times New Roman"/>
                <a:buNone/>
              </a:pPr>
              <a:r>
                <a:rPr b="0" i="0" lang="it-IT" sz="1800" u="none" cap="none" strike="noStrike">
                  <a:solidFill>
                    <a:schemeClr val="dk1"/>
                  </a:solidFill>
                  <a:latin typeface="Times New Roman"/>
                  <a:ea typeface="Times New Roman"/>
                  <a:cs typeface="Times New Roman"/>
                  <a:sym typeface="Times New Roman"/>
                </a:rPr>
                <a:t>Provvede alla </a:t>
              </a:r>
              <a:r>
                <a:rPr b="1" i="0" lang="it-IT" sz="1800" u="none" cap="none" strike="noStrike">
                  <a:solidFill>
                    <a:schemeClr val="dk1"/>
                  </a:solidFill>
                  <a:latin typeface="Times New Roman"/>
                  <a:ea typeface="Times New Roman"/>
                  <a:cs typeface="Times New Roman"/>
                  <a:sym typeface="Times New Roman"/>
                </a:rPr>
                <a:t>trasmissione periodica alla Commissione di tutte le informazioni relative alle irregolarità </a:t>
              </a:r>
              <a:r>
                <a:rPr b="0" i="0" lang="it-IT" sz="1800" u="none" cap="none" strike="noStrike">
                  <a:solidFill>
                    <a:schemeClr val="dk1"/>
                  </a:solidFill>
                  <a:latin typeface="Times New Roman"/>
                  <a:ea typeface="Times New Roman"/>
                  <a:cs typeface="Times New Roman"/>
                  <a:sym typeface="Times New Roman"/>
                </a:rPr>
                <a:t>che hanno formato oggetto di un primo verbale amministrativo o giudiziario (c.d “schede OLAF”) mediante il sistema informatico IMS  (Irregularity Management System) collegato con piattaforma elettronica al database  centrale dell’OLAF denominato AFIS (Anti-Fraud Information System).</a:t>
              </a:r>
              <a:endParaRPr b="0" i="0" sz="1400" u="none" cap="none" strike="noStrike">
                <a:solidFill>
                  <a:srgbClr val="000000"/>
                </a:solidFill>
                <a:latin typeface="Arial"/>
                <a:ea typeface="Arial"/>
                <a:cs typeface="Arial"/>
                <a:sym typeface="Arial"/>
              </a:endParaRPr>
            </a:p>
          </p:txBody>
        </p:sp>
      </p:grpSp>
      <p:sp>
        <p:nvSpPr>
          <p:cNvPr id="469" name="Google Shape;469;p35"/>
          <p:cNvSpPr txBox="1"/>
          <p:nvPr>
            <p:ph idx="1" type="body"/>
          </p:nvPr>
        </p:nvSpPr>
        <p:spPr>
          <a:xfrm>
            <a:off x="107504" y="44624"/>
            <a:ext cx="8928992" cy="432048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3200"/>
              <a:buNone/>
            </a:pPr>
            <a:r>
              <a:rPr lang="it-IT"/>
              <a:t>Sistema di Controllo del PSR Calabria – Sintesi 2/2</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grpSp>
        <p:nvGrpSpPr>
          <p:cNvPr id="474" name="Google Shape;474;p36"/>
          <p:cNvGrpSpPr/>
          <p:nvPr/>
        </p:nvGrpSpPr>
        <p:grpSpPr>
          <a:xfrm>
            <a:off x="107950" y="1127337"/>
            <a:ext cx="8928100" cy="3882600"/>
            <a:chOff x="0" y="219287"/>
            <a:chExt cx="8928100" cy="3882600"/>
          </a:xfrm>
        </p:grpSpPr>
        <p:sp>
          <p:nvSpPr>
            <p:cNvPr id="475" name="Google Shape;475;p36"/>
            <p:cNvSpPr/>
            <p:nvPr/>
          </p:nvSpPr>
          <p:spPr>
            <a:xfrm>
              <a:off x="0" y="219287"/>
              <a:ext cx="8928100" cy="1649700"/>
            </a:xfrm>
            <a:prstGeom prst="roundRect">
              <a:avLst>
                <a:gd fmla="val 16667" name="adj"/>
              </a:avLst>
            </a:prstGeom>
            <a:gradFill>
              <a:gsLst>
                <a:gs pos="0">
                  <a:srgbClr val="BBBBBB"/>
                </a:gs>
                <a:gs pos="80000">
                  <a:srgbClr val="F6F6F6"/>
                </a:gs>
                <a:gs pos="100000">
                  <a:srgbClr val="F7F7F7"/>
                </a:gs>
              </a:gsLst>
              <a:lin ang="16200000" scaled="0"/>
            </a:gradFill>
            <a:ln>
              <a:noFill/>
            </a:ln>
            <a:effectLst>
              <a:outerShdw blurRad="40000" rotWithShape="0" dir="5400000" dist="23000">
                <a:srgbClr val="000000">
                  <a:alpha val="3372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36"/>
            <p:cNvSpPr txBox="1"/>
            <p:nvPr/>
          </p:nvSpPr>
          <p:spPr>
            <a:xfrm>
              <a:off x="80532" y="299819"/>
              <a:ext cx="8767036" cy="1488636"/>
            </a:xfrm>
            <a:prstGeom prst="rect">
              <a:avLst/>
            </a:prstGeom>
            <a:noFill/>
            <a:ln>
              <a:noFill/>
            </a:ln>
          </p:spPr>
          <p:txBody>
            <a:bodyPr anchorCtr="0" anchor="ctr" bIns="114300" lIns="114300" spcFirstLastPara="1" rIns="114300" wrap="square" tIns="114300">
              <a:noAutofit/>
            </a:bodyPr>
            <a:lstStyle/>
            <a:p>
              <a:pPr indent="0" lvl="0" marL="0" marR="0" rtl="0" algn="l">
                <a:lnSpc>
                  <a:spcPct val="90000"/>
                </a:lnSpc>
                <a:spcBef>
                  <a:spcPts val="0"/>
                </a:spcBef>
                <a:spcAft>
                  <a:spcPts val="0"/>
                </a:spcAft>
                <a:buClr>
                  <a:schemeClr val="lt1"/>
                </a:buClr>
                <a:buSzPts val="3000"/>
                <a:buFont typeface="Times New Roman"/>
                <a:buNone/>
              </a:pPr>
              <a:r>
                <a:rPr b="0" i="0" lang="it-IT" sz="3000" u="none" cap="none" strike="noStrike">
                  <a:solidFill>
                    <a:schemeClr val="dk1"/>
                  </a:solidFill>
                  <a:latin typeface="Times New Roman"/>
                  <a:ea typeface="Times New Roman"/>
                  <a:cs typeface="Times New Roman"/>
                  <a:sym typeface="Times New Roman"/>
                </a:rPr>
                <a:t>Sono delegate alla Regione Calabria (convenzione valida fino al 31/12/2023) alcune fasi della funzione </a:t>
              </a:r>
              <a:r>
                <a:rPr b="1" i="0" lang="it-IT" sz="3000" u="none" cap="none" strike="noStrike">
                  <a:solidFill>
                    <a:schemeClr val="dk1"/>
                  </a:solidFill>
                  <a:latin typeface="Times New Roman"/>
                  <a:ea typeface="Times New Roman"/>
                  <a:cs typeface="Times New Roman"/>
                  <a:sym typeface="Times New Roman"/>
                </a:rPr>
                <a:t>autorizzazione dei pagamenti</a:t>
              </a:r>
              <a:endParaRPr b="0" i="0" sz="1400" u="none" cap="none" strike="noStrike">
                <a:solidFill>
                  <a:schemeClr val="dk1"/>
                </a:solidFill>
                <a:latin typeface="Arial"/>
                <a:ea typeface="Arial"/>
                <a:cs typeface="Arial"/>
                <a:sym typeface="Arial"/>
              </a:endParaRPr>
            </a:p>
          </p:txBody>
        </p:sp>
        <p:sp>
          <p:nvSpPr>
            <p:cNvPr id="477" name="Google Shape;477;p36"/>
            <p:cNvSpPr/>
            <p:nvPr/>
          </p:nvSpPr>
          <p:spPr>
            <a:xfrm>
              <a:off x="0" y="2021049"/>
              <a:ext cx="8928100" cy="1649700"/>
            </a:xfrm>
            <a:prstGeom prst="roundRect">
              <a:avLst>
                <a:gd fmla="val 16667" name="adj"/>
              </a:avLst>
            </a:prstGeom>
            <a:gradFill>
              <a:gsLst>
                <a:gs pos="0">
                  <a:srgbClr val="BBBBBB"/>
                </a:gs>
                <a:gs pos="80000">
                  <a:srgbClr val="F6F6F6"/>
                </a:gs>
                <a:gs pos="100000">
                  <a:srgbClr val="F7F7F7"/>
                </a:gs>
              </a:gsLst>
              <a:lin ang="16200000" scaled="0"/>
            </a:gradFill>
            <a:ln>
              <a:noFill/>
            </a:ln>
            <a:effectLst>
              <a:outerShdw blurRad="40000" rotWithShape="0" dir="5400000" dist="23000">
                <a:srgbClr val="000000">
                  <a:alpha val="3372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36"/>
            <p:cNvSpPr txBox="1"/>
            <p:nvPr/>
          </p:nvSpPr>
          <p:spPr>
            <a:xfrm>
              <a:off x="80532" y="2101581"/>
              <a:ext cx="8767036" cy="1488636"/>
            </a:xfrm>
            <a:prstGeom prst="rect">
              <a:avLst/>
            </a:prstGeom>
            <a:noFill/>
            <a:ln>
              <a:noFill/>
            </a:ln>
          </p:spPr>
          <p:txBody>
            <a:bodyPr anchorCtr="0" anchor="ctr" bIns="114300" lIns="114300" spcFirstLastPara="1" rIns="114300" wrap="square" tIns="114300">
              <a:noAutofit/>
            </a:bodyPr>
            <a:lstStyle/>
            <a:p>
              <a:pPr indent="0" lvl="0" marL="0" marR="0" rtl="0" algn="l">
                <a:lnSpc>
                  <a:spcPct val="90000"/>
                </a:lnSpc>
                <a:spcBef>
                  <a:spcPts val="0"/>
                </a:spcBef>
                <a:spcAft>
                  <a:spcPts val="0"/>
                </a:spcAft>
                <a:buClr>
                  <a:schemeClr val="lt1"/>
                </a:buClr>
                <a:buSzPts val="3000"/>
                <a:buFont typeface="Times New Roman"/>
                <a:buNone/>
              </a:pPr>
              <a:r>
                <a:rPr b="1" i="0" lang="it-IT" sz="3000" u="none" cap="none" strike="noStrike">
                  <a:solidFill>
                    <a:schemeClr val="dk1"/>
                  </a:solidFill>
                  <a:latin typeface="Times New Roman"/>
                  <a:ea typeface="Times New Roman"/>
                  <a:cs typeface="Times New Roman"/>
                  <a:sym typeface="Times New Roman"/>
                </a:rPr>
                <a:t>In particolare, per quanto attiene alle attività oggetto del presente Audit è svolta dalla Regione Calabria l’</a:t>
              </a:r>
              <a:r>
                <a:rPr b="0" i="0" lang="it-IT" sz="3000" u="none" cap="none" strike="noStrike">
                  <a:solidFill>
                    <a:schemeClr val="dk1"/>
                  </a:solidFill>
                  <a:latin typeface="Times New Roman"/>
                  <a:ea typeface="Times New Roman"/>
                  <a:cs typeface="Times New Roman"/>
                  <a:sym typeface="Times New Roman"/>
                </a:rPr>
                <a:t> Istruttoria Domande di Pagamento per le Misure SIGC </a:t>
              </a:r>
              <a:endParaRPr b="1" i="0" sz="3000" u="none" cap="none" strike="noStrike">
                <a:solidFill>
                  <a:schemeClr val="dk1"/>
                </a:solidFill>
                <a:latin typeface="Times New Roman"/>
                <a:ea typeface="Times New Roman"/>
                <a:cs typeface="Times New Roman"/>
                <a:sym typeface="Times New Roman"/>
              </a:endParaRPr>
            </a:p>
          </p:txBody>
        </p:sp>
        <p:sp>
          <p:nvSpPr>
            <p:cNvPr id="479" name="Google Shape;479;p36"/>
            <p:cNvSpPr/>
            <p:nvPr/>
          </p:nvSpPr>
          <p:spPr>
            <a:xfrm>
              <a:off x="0" y="3605087"/>
              <a:ext cx="8928100" cy="496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36"/>
            <p:cNvSpPr txBox="1"/>
            <p:nvPr/>
          </p:nvSpPr>
          <p:spPr>
            <a:xfrm>
              <a:off x="0" y="3605087"/>
              <a:ext cx="8928100" cy="496800"/>
            </a:xfrm>
            <a:prstGeom prst="rect">
              <a:avLst/>
            </a:prstGeom>
            <a:noFill/>
            <a:ln>
              <a:noFill/>
            </a:ln>
          </p:spPr>
          <p:txBody>
            <a:bodyPr anchorCtr="0" anchor="t" bIns="38100" lIns="283450" spcFirstLastPara="1" rIns="213350" wrap="square" tIns="38100">
              <a:noAutofit/>
            </a:bodyPr>
            <a:lstStyle/>
            <a:p>
              <a:pPr indent="-82550" lvl="1" marL="228600" marR="0" rtl="0" algn="l">
                <a:lnSpc>
                  <a:spcPct val="90000"/>
                </a:lnSpc>
                <a:spcBef>
                  <a:spcPts val="0"/>
                </a:spcBef>
                <a:spcAft>
                  <a:spcPts val="0"/>
                </a:spcAft>
                <a:buClr>
                  <a:schemeClr val="dk1"/>
                </a:buClr>
                <a:buSzPts val="2300"/>
                <a:buFont typeface="Times New Roman"/>
                <a:buNone/>
              </a:pPr>
              <a:r>
                <a:t/>
              </a:r>
              <a:endParaRPr b="0" i="0" sz="2300" u="none" cap="none" strike="noStrike">
                <a:solidFill>
                  <a:schemeClr val="dk1"/>
                </a:solidFill>
                <a:latin typeface="Times New Roman"/>
                <a:ea typeface="Times New Roman"/>
                <a:cs typeface="Times New Roman"/>
                <a:sym typeface="Times New Roman"/>
              </a:endParaRPr>
            </a:p>
          </p:txBody>
        </p:sp>
      </p:grpSp>
      <p:sp>
        <p:nvSpPr>
          <p:cNvPr id="481" name="Google Shape;481;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it-IT"/>
              <a:t>27/04/2021</a:t>
            </a:r>
            <a:endParaRPr/>
          </a:p>
        </p:txBody>
      </p:sp>
      <p:sp>
        <p:nvSpPr>
          <p:cNvPr id="482" name="Google Shape;482;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483" name="Google Shape;483;p36"/>
          <p:cNvSpPr txBox="1"/>
          <p:nvPr/>
        </p:nvSpPr>
        <p:spPr>
          <a:xfrm>
            <a:off x="107502" y="26977"/>
            <a:ext cx="8856984" cy="52170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Arial"/>
              <a:buNone/>
            </a:pPr>
            <a:r>
              <a:rPr b="0" i="0" lang="it-IT" sz="3200" u="none" cap="none" strike="noStrike">
                <a:solidFill>
                  <a:schemeClr val="dk1"/>
                </a:solidFill>
                <a:latin typeface="Calibri"/>
                <a:ea typeface="Calibri"/>
                <a:cs typeface="Calibri"/>
                <a:sym typeface="Calibri"/>
              </a:rPr>
              <a:t>Attività Delegate Regione Calabria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37"/>
          <p:cNvSpPr txBox="1"/>
          <p:nvPr>
            <p:ph type="title"/>
          </p:nvPr>
        </p:nvSpPr>
        <p:spPr>
          <a:xfrm>
            <a:off x="457200" y="131168"/>
            <a:ext cx="8229600" cy="41751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it-IT" sz="1800" u="none" cap="none" strike="noStrike">
                <a:solidFill>
                  <a:srgbClr val="1F497D"/>
                </a:solidFill>
                <a:latin typeface="Times New Roman"/>
                <a:ea typeface="Times New Roman"/>
                <a:cs typeface="Times New Roman"/>
                <a:sym typeface="Times New Roman"/>
              </a:rPr>
              <a:t>RISULTATI DELLA LOTTA ALLE FRODI E STATO DEI RECUPERI</a:t>
            </a:r>
            <a:br>
              <a:rPr b="1" i="0" lang="it-IT" sz="1800" u="none" cap="none" strike="noStrike">
                <a:solidFill>
                  <a:srgbClr val="1F497D"/>
                </a:solidFill>
                <a:latin typeface="Times New Roman"/>
                <a:ea typeface="Times New Roman"/>
                <a:cs typeface="Times New Roman"/>
                <a:sym typeface="Times New Roman"/>
              </a:rPr>
            </a:br>
            <a:endParaRPr b="1" i="0" sz="1800" u="none" cap="none" strike="noStrike">
              <a:solidFill>
                <a:srgbClr val="1F497D"/>
              </a:solidFill>
              <a:latin typeface="Times New Roman"/>
              <a:ea typeface="Times New Roman"/>
              <a:cs typeface="Times New Roman"/>
              <a:sym typeface="Times New Roman"/>
            </a:endParaRPr>
          </a:p>
        </p:txBody>
      </p:sp>
      <p:sp>
        <p:nvSpPr>
          <p:cNvPr id="489" name="Google Shape;489;p37"/>
          <p:cNvSpPr txBox="1"/>
          <p:nvPr>
            <p:ph idx="1" type="body"/>
          </p:nvPr>
        </p:nvSpPr>
        <p:spPr>
          <a:xfrm>
            <a:off x="6659563" y="1196975"/>
            <a:ext cx="2305050" cy="4032250"/>
          </a:xfrm>
          <a:prstGeom prst="rect">
            <a:avLst/>
          </a:prstGeom>
          <a:noFill/>
          <a:ln>
            <a:noFill/>
          </a:ln>
        </p:spPr>
        <p:txBody>
          <a:bodyPr anchorCtr="0" anchor="t" bIns="45700" lIns="91425" spcFirstLastPara="1" rIns="91425" wrap="square" tIns="45700">
            <a:noAutofit/>
          </a:bodyPr>
          <a:lstStyle/>
          <a:p>
            <a:pPr indent="-342900" lvl="0" marL="342900" marR="0" rtl="0" algn="r">
              <a:lnSpc>
                <a:spcPct val="80000"/>
              </a:lnSpc>
              <a:spcBef>
                <a:spcPts val="0"/>
              </a:spcBef>
              <a:spcAft>
                <a:spcPts val="0"/>
              </a:spcAft>
              <a:buClr>
                <a:schemeClr val="dk1"/>
              </a:buClr>
              <a:buSzPts val="2400"/>
              <a:buFont typeface="Arial"/>
              <a:buNone/>
            </a:pPr>
            <a:r>
              <a:t/>
            </a:r>
            <a:endParaRPr b="1" i="0" sz="2400" u="none" cap="none" strike="noStrike">
              <a:solidFill>
                <a:schemeClr val="dk1"/>
              </a:solidFill>
              <a:latin typeface="Times New Roman"/>
              <a:ea typeface="Times New Roman"/>
              <a:cs typeface="Times New Roman"/>
              <a:sym typeface="Times New Roman"/>
            </a:endParaRPr>
          </a:p>
          <a:p>
            <a:pPr indent="-342900" lvl="0" marL="342900" marR="0" rtl="0" algn="r">
              <a:lnSpc>
                <a:spcPct val="90000"/>
              </a:lnSpc>
              <a:spcBef>
                <a:spcPts val="480"/>
              </a:spcBef>
              <a:spcAft>
                <a:spcPts val="0"/>
              </a:spcAft>
              <a:buClr>
                <a:srgbClr val="1F497D"/>
              </a:buClr>
              <a:buSzPts val="2400"/>
              <a:buFont typeface="Arial"/>
              <a:buNone/>
            </a:pPr>
            <a:r>
              <a:rPr b="1" i="0" lang="it-IT" sz="2400" u="none" cap="none" strike="noStrike">
                <a:solidFill>
                  <a:srgbClr val="1F497D"/>
                </a:solidFill>
                <a:latin typeface="Times New Roman"/>
                <a:ea typeface="Times New Roman"/>
                <a:cs typeface="Times New Roman"/>
                <a:sym typeface="Times New Roman"/>
              </a:rPr>
              <a:t>Corte dei Conti</a:t>
            </a:r>
            <a:r>
              <a:rPr b="0" i="0" lang="it-IT" sz="2400" u="none" cap="none" strike="noStrike">
                <a:solidFill>
                  <a:srgbClr val="1F497D"/>
                </a:solidFill>
                <a:latin typeface="Times New Roman"/>
                <a:ea typeface="Times New Roman"/>
                <a:cs typeface="Times New Roman"/>
                <a:sym typeface="Times New Roman"/>
              </a:rPr>
              <a:t> </a:t>
            </a:r>
            <a:r>
              <a:rPr b="0" i="0" lang="it-IT" sz="2400" u="sng" cap="none" strike="noStrike">
                <a:solidFill>
                  <a:srgbClr val="1F497D"/>
                </a:solidFill>
                <a:latin typeface="Times New Roman"/>
                <a:ea typeface="Times New Roman"/>
                <a:cs typeface="Times New Roman"/>
                <a:sym typeface="Times New Roman"/>
              </a:rPr>
              <a:t>Relazione  annuale 20</a:t>
            </a:r>
            <a:r>
              <a:rPr lang="it-IT" sz="2400" u="sng">
                <a:solidFill>
                  <a:srgbClr val="1F497D"/>
                </a:solidFill>
                <a:latin typeface="Times New Roman"/>
                <a:ea typeface="Times New Roman"/>
                <a:cs typeface="Times New Roman"/>
                <a:sym typeface="Times New Roman"/>
              </a:rPr>
              <a:t>23</a:t>
            </a:r>
            <a:r>
              <a:rPr b="0" i="0" lang="it-IT" sz="2400" u="none" cap="none" strike="noStrike">
                <a:solidFill>
                  <a:srgbClr val="1F497D"/>
                </a:solidFill>
                <a:latin typeface="Times New Roman"/>
                <a:ea typeface="Times New Roman"/>
                <a:cs typeface="Times New Roman"/>
                <a:sym typeface="Times New Roman"/>
              </a:rPr>
              <a:t> </a:t>
            </a:r>
            <a:r>
              <a:rPr b="1" i="0" lang="it-IT" sz="2400" u="none" cap="none" strike="noStrike">
                <a:solidFill>
                  <a:srgbClr val="1F497D"/>
                </a:solidFill>
                <a:latin typeface="Times New Roman"/>
                <a:ea typeface="Times New Roman"/>
                <a:cs typeface="Times New Roman"/>
                <a:sym typeface="Times New Roman"/>
              </a:rPr>
              <a:t> </a:t>
            </a:r>
            <a:endParaRPr/>
          </a:p>
          <a:p>
            <a:pPr indent="-342900" lvl="0" marL="342900" marR="0" rtl="0" algn="r">
              <a:lnSpc>
                <a:spcPct val="90000"/>
              </a:lnSpc>
              <a:spcBef>
                <a:spcPts val="400"/>
              </a:spcBef>
              <a:spcAft>
                <a:spcPts val="0"/>
              </a:spcAft>
              <a:buClr>
                <a:srgbClr val="1F497D"/>
              </a:buClr>
              <a:buSzPts val="2000"/>
              <a:buFont typeface="Arial"/>
              <a:buNone/>
            </a:pPr>
            <a:r>
              <a:rPr b="1" i="0" lang="it-IT" sz="2000" u="none" cap="none" strike="noStrike">
                <a:solidFill>
                  <a:srgbClr val="1F497D"/>
                </a:solidFill>
                <a:latin typeface="Times New Roman"/>
                <a:ea typeface="Times New Roman"/>
                <a:cs typeface="Times New Roman"/>
                <a:sym typeface="Times New Roman"/>
              </a:rPr>
              <a:t>“</a:t>
            </a:r>
            <a:r>
              <a:rPr b="0" i="1" lang="it-IT" sz="2000" u="none" cap="none" strike="noStrike">
                <a:solidFill>
                  <a:srgbClr val="1F497D"/>
                </a:solidFill>
                <a:latin typeface="Times New Roman"/>
                <a:ea typeface="Times New Roman"/>
                <a:cs typeface="Times New Roman"/>
                <a:sym typeface="Times New Roman"/>
              </a:rPr>
              <a:t>I rapporti finanziari con l’Unione europea</a:t>
            </a:r>
            <a:endParaRPr/>
          </a:p>
          <a:p>
            <a:pPr indent="-342900" lvl="0" marL="342900" marR="0" rtl="0" algn="r">
              <a:lnSpc>
                <a:spcPct val="90000"/>
              </a:lnSpc>
              <a:spcBef>
                <a:spcPts val="400"/>
              </a:spcBef>
              <a:spcAft>
                <a:spcPts val="0"/>
              </a:spcAft>
              <a:buClr>
                <a:srgbClr val="1F497D"/>
              </a:buClr>
              <a:buSzPts val="2000"/>
              <a:buFont typeface="Arial"/>
              <a:buNone/>
            </a:pPr>
            <a:r>
              <a:rPr b="0" i="1" lang="it-IT" sz="2000" u="none" cap="none" strike="noStrike">
                <a:solidFill>
                  <a:srgbClr val="1F497D"/>
                </a:solidFill>
                <a:latin typeface="Times New Roman"/>
                <a:ea typeface="Times New Roman"/>
                <a:cs typeface="Times New Roman"/>
                <a:sym typeface="Times New Roman"/>
              </a:rPr>
              <a:t>e l’utilizzazione dei Fondi comunitari</a:t>
            </a:r>
            <a:r>
              <a:rPr b="1" i="0" lang="it-IT" sz="2000" u="none" cap="none" strike="noStrike">
                <a:solidFill>
                  <a:srgbClr val="1F497D"/>
                </a:solidFill>
                <a:latin typeface="Times New Roman"/>
                <a:ea typeface="Times New Roman"/>
                <a:cs typeface="Times New Roman"/>
                <a:sym typeface="Times New Roman"/>
              </a:rPr>
              <a:t>”</a:t>
            </a:r>
            <a:endParaRPr b="1" i="0" sz="2000" u="none" cap="none" strike="noStrike">
              <a:solidFill>
                <a:srgbClr val="1F497D"/>
              </a:solidFill>
              <a:latin typeface="Times New Roman"/>
              <a:ea typeface="Times New Roman"/>
              <a:cs typeface="Times New Roman"/>
              <a:sym typeface="Times New Roman"/>
            </a:endParaRPr>
          </a:p>
        </p:txBody>
      </p:sp>
      <p:pic>
        <p:nvPicPr>
          <p:cNvPr id="490" name="Google Shape;490;p37"/>
          <p:cNvPicPr preferRelativeResize="0"/>
          <p:nvPr/>
        </p:nvPicPr>
        <p:blipFill>
          <a:blip r:embed="rId3">
            <a:alphaModFix/>
          </a:blip>
          <a:stretch>
            <a:fillRect/>
          </a:stretch>
        </p:blipFill>
        <p:spPr>
          <a:xfrm>
            <a:off x="168875" y="745875"/>
            <a:ext cx="6408950" cy="461484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38"/>
          <p:cNvSpPr txBox="1"/>
          <p:nvPr>
            <p:ph type="title"/>
          </p:nvPr>
        </p:nvSpPr>
        <p:spPr>
          <a:xfrm>
            <a:off x="395288" y="188913"/>
            <a:ext cx="8229600" cy="3603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it-IT" sz="2000" u="none" cap="none" strike="noStrike">
                <a:solidFill>
                  <a:srgbClr val="1F497D"/>
                </a:solidFill>
                <a:latin typeface="Times New Roman"/>
                <a:ea typeface="Times New Roman"/>
                <a:cs typeface="Times New Roman"/>
                <a:sym typeface="Times New Roman"/>
              </a:rPr>
              <a:t>RISULTATI DELLA LOTTA ALLE FRODI E STATO DEI RECUPERI</a:t>
            </a:r>
            <a:br>
              <a:rPr b="1" i="0" lang="it-IT" sz="2000" u="none" cap="none" strike="noStrike">
                <a:solidFill>
                  <a:srgbClr val="1F497D"/>
                </a:solidFill>
                <a:latin typeface="Times New Roman"/>
                <a:ea typeface="Times New Roman"/>
                <a:cs typeface="Times New Roman"/>
                <a:sym typeface="Times New Roman"/>
              </a:rPr>
            </a:br>
            <a:endParaRPr b="1" i="0" sz="2000" u="none" cap="none" strike="noStrike">
              <a:solidFill>
                <a:srgbClr val="1F497D"/>
              </a:solidFill>
              <a:latin typeface="Times New Roman"/>
              <a:ea typeface="Times New Roman"/>
              <a:cs typeface="Times New Roman"/>
              <a:sym typeface="Times New Roman"/>
            </a:endParaRPr>
          </a:p>
        </p:txBody>
      </p:sp>
      <p:grpSp>
        <p:nvGrpSpPr>
          <p:cNvPr id="496" name="Google Shape;496;p38"/>
          <p:cNvGrpSpPr/>
          <p:nvPr/>
        </p:nvGrpSpPr>
        <p:grpSpPr>
          <a:xfrm>
            <a:off x="179388" y="620713"/>
            <a:ext cx="8785225" cy="4608512"/>
            <a:chOff x="0" y="0"/>
            <a:chExt cx="8785225" cy="4608512"/>
          </a:xfrm>
        </p:grpSpPr>
        <p:cxnSp>
          <p:nvCxnSpPr>
            <p:cNvPr id="497" name="Google Shape;497;p38"/>
            <p:cNvCxnSpPr/>
            <p:nvPr/>
          </p:nvCxnSpPr>
          <p:spPr>
            <a:xfrm>
              <a:off x="0" y="0"/>
              <a:ext cx="8785225" cy="0"/>
            </a:xfrm>
            <a:prstGeom prst="straightConnector1">
              <a:avLst/>
            </a:prstGeom>
            <a:gradFill>
              <a:gsLst>
                <a:gs pos="0">
                  <a:srgbClr val="2D5C97"/>
                </a:gs>
                <a:gs pos="80000">
                  <a:srgbClr val="3C7AC5"/>
                </a:gs>
                <a:gs pos="100000">
                  <a:srgbClr val="397BC9"/>
                </a:gs>
              </a:gsLst>
              <a:lin ang="16200000" scaled="0"/>
            </a:gradFill>
            <a:ln cap="flat" cmpd="sng" w="9525">
              <a:solidFill>
                <a:schemeClr val="accent1"/>
              </a:solidFill>
              <a:prstDash val="solid"/>
              <a:round/>
              <a:headEnd len="sm" w="sm" type="none"/>
              <a:tailEnd len="sm" w="sm" type="none"/>
            </a:ln>
            <a:effectLst>
              <a:outerShdw blurRad="40000" rotWithShape="0" dir="5400000" dist="23000">
                <a:srgbClr val="000000">
                  <a:alpha val="33725"/>
                </a:srgbClr>
              </a:outerShdw>
            </a:effectLst>
          </p:spPr>
        </p:cxnSp>
        <p:sp>
          <p:nvSpPr>
            <p:cNvPr id="498" name="Google Shape;498;p38"/>
            <p:cNvSpPr/>
            <p:nvPr/>
          </p:nvSpPr>
          <p:spPr>
            <a:xfrm>
              <a:off x="0" y="0"/>
              <a:ext cx="1757045" cy="460851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38"/>
            <p:cNvSpPr txBox="1"/>
            <p:nvPr/>
          </p:nvSpPr>
          <p:spPr>
            <a:xfrm>
              <a:off x="0" y="0"/>
              <a:ext cx="1757045" cy="4608512"/>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Clr>
                  <a:srgbClr val="1F497D"/>
                </a:buClr>
                <a:buSzPts val="3000"/>
                <a:buFont typeface="Times New Roman"/>
                <a:buNone/>
              </a:pPr>
              <a:r>
                <a:rPr b="1" i="0" lang="it-IT" sz="3000" u="none" cap="none" strike="noStrike">
                  <a:solidFill>
                    <a:srgbClr val="1F497D"/>
                  </a:solidFill>
                  <a:latin typeface="Times New Roman"/>
                  <a:ea typeface="Times New Roman"/>
                  <a:cs typeface="Times New Roman"/>
                  <a:sym typeface="Times New Roman"/>
                </a:rPr>
                <a:t>RISULTATI ATTIVITÀ DI ARCEA</a:t>
              </a:r>
              <a:endParaRPr b="0" i="0" sz="3000" u="none" cap="none" strike="noStrike">
                <a:solidFill>
                  <a:srgbClr val="1F497D"/>
                </a:solidFill>
                <a:latin typeface="Times New Roman"/>
                <a:ea typeface="Times New Roman"/>
                <a:cs typeface="Times New Roman"/>
                <a:sym typeface="Times New Roman"/>
              </a:endParaRPr>
            </a:p>
          </p:txBody>
        </p:sp>
        <p:sp>
          <p:nvSpPr>
            <p:cNvPr id="500" name="Google Shape;500;p38"/>
            <p:cNvSpPr/>
            <p:nvPr/>
          </p:nvSpPr>
          <p:spPr>
            <a:xfrm>
              <a:off x="1888823" y="43429"/>
              <a:ext cx="6896401" cy="86859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38"/>
            <p:cNvSpPr txBox="1"/>
            <p:nvPr/>
          </p:nvSpPr>
          <p:spPr>
            <a:xfrm>
              <a:off x="1888823" y="43429"/>
              <a:ext cx="6896401" cy="868596"/>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Times New Roman"/>
                <a:buNone/>
              </a:pPr>
              <a:r>
                <a:rPr b="1" i="0" lang="it-IT" sz="1800" u="none" cap="none" strike="noStrike">
                  <a:solidFill>
                    <a:schemeClr val="dk1"/>
                  </a:solidFill>
                  <a:latin typeface="Times New Roman"/>
                  <a:ea typeface="Times New Roman"/>
                  <a:cs typeface="Times New Roman"/>
                  <a:sym typeface="Times New Roman"/>
                </a:rPr>
                <a:t>Denunce</a:t>
              </a:r>
              <a:r>
                <a:rPr b="0" i="0" lang="it-IT" sz="1800" u="none" cap="none" strike="noStrike">
                  <a:solidFill>
                    <a:schemeClr val="dk1"/>
                  </a:solidFill>
                  <a:latin typeface="Times New Roman"/>
                  <a:ea typeface="Times New Roman"/>
                  <a:cs typeface="Times New Roman"/>
                  <a:sym typeface="Times New Roman"/>
                </a:rPr>
                <a:t> di irregolarità all’Autorità giudiziaria;</a:t>
              </a:r>
              <a:endParaRPr b="0" i="0" sz="1400" u="none" cap="none" strike="noStrike">
                <a:solidFill>
                  <a:srgbClr val="000000"/>
                </a:solidFill>
                <a:latin typeface="Arial"/>
                <a:ea typeface="Arial"/>
                <a:cs typeface="Arial"/>
                <a:sym typeface="Arial"/>
              </a:endParaRPr>
            </a:p>
          </p:txBody>
        </p:sp>
        <p:cxnSp>
          <p:nvCxnSpPr>
            <p:cNvPr id="502" name="Google Shape;502;p38"/>
            <p:cNvCxnSpPr/>
            <p:nvPr/>
          </p:nvCxnSpPr>
          <p:spPr>
            <a:xfrm>
              <a:off x="1757044" y="912026"/>
              <a:ext cx="7028180" cy="0"/>
            </a:xfrm>
            <a:prstGeom prst="straightConnector1">
              <a:avLst/>
            </a:prstGeom>
            <a:solidFill>
              <a:schemeClr val="accent1"/>
            </a:solidFill>
            <a:ln cap="flat" cmpd="sng" w="25400">
              <a:solidFill>
                <a:srgbClr val="C0CCE1"/>
              </a:solidFill>
              <a:prstDash val="solid"/>
              <a:round/>
              <a:headEnd len="sm" w="sm" type="none"/>
              <a:tailEnd len="sm" w="sm" type="none"/>
            </a:ln>
            <a:effectLst>
              <a:outerShdw blurRad="40000" rotWithShape="0" dir="5400000" dist="20000">
                <a:srgbClr val="000000">
                  <a:alpha val="36470"/>
                </a:srgbClr>
              </a:outerShdw>
            </a:effectLst>
          </p:spPr>
        </p:cxnSp>
        <p:sp>
          <p:nvSpPr>
            <p:cNvPr id="503" name="Google Shape;503;p38"/>
            <p:cNvSpPr/>
            <p:nvPr/>
          </p:nvSpPr>
          <p:spPr>
            <a:xfrm>
              <a:off x="1888823" y="955456"/>
              <a:ext cx="6896401" cy="86859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38"/>
            <p:cNvSpPr txBox="1"/>
            <p:nvPr/>
          </p:nvSpPr>
          <p:spPr>
            <a:xfrm>
              <a:off x="1888823" y="955456"/>
              <a:ext cx="6896401" cy="868596"/>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Times New Roman"/>
                <a:buNone/>
              </a:pPr>
              <a:r>
                <a:rPr b="0" i="0" lang="it-IT" sz="1800" u="none" cap="none" strike="noStrike">
                  <a:solidFill>
                    <a:schemeClr val="dk1"/>
                  </a:solidFill>
                  <a:latin typeface="Times New Roman"/>
                  <a:ea typeface="Times New Roman"/>
                  <a:cs typeface="Times New Roman"/>
                  <a:sym typeface="Times New Roman"/>
                </a:rPr>
                <a:t>stringente </a:t>
              </a:r>
              <a:r>
                <a:rPr b="1" i="0" lang="it-IT" sz="1800" u="none" cap="none" strike="noStrike">
                  <a:solidFill>
                    <a:schemeClr val="dk1"/>
                  </a:solidFill>
                  <a:latin typeface="Times New Roman"/>
                  <a:ea typeface="Times New Roman"/>
                  <a:cs typeface="Times New Roman"/>
                  <a:sym typeface="Times New Roman"/>
                </a:rPr>
                <a:t>collaborazione alle indagini</a:t>
              </a:r>
              <a:r>
                <a:rPr b="0" i="0" lang="it-IT" sz="1800" u="none" cap="none" strike="noStrike">
                  <a:solidFill>
                    <a:schemeClr val="dk1"/>
                  </a:solidFill>
                  <a:latin typeface="Times New Roman"/>
                  <a:ea typeface="Times New Roman"/>
                  <a:cs typeface="Times New Roman"/>
                  <a:sym typeface="Times New Roman"/>
                </a:rPr>
                <a:t> di Polizia giudiziaria mediante fornitura dati e supporto tecnico;</a:t>
              </a:r>
              <a:endParaRPr b="0" i="0" sz="1400" u="none" cap="none" strike="noStrike">
                <a:solidFill>
                  <a:srgbClr val="000000"/>
                </a:solidFill>
                <a:latin typeface="Arial"/>
                <a:ea typeface="Arial"/>
                <a:cs typeface="Arial"/>
                <a:sym typeface="Arial"/>
              </a:endParaRPr>
            </a:p>
          </p:txBody>
        </p:sp>
        <p:cxnSp>
          <p:nvCxnSpPr>
            <p:cNvPr id="505" name="Google Shape;505;p38"/>
            <p:cNvCxnSpPr/>
            <p:nvPr/>
          </p:nvCxnSpPr>
          <p:spPr>
            <a:xfrm>
              <a:off x="1757044" y="1824052"/>
              <a:ext cx="7028180" cy="0"/>
            </a:xfrm>
            <a:prstGeom prst="straightConnector1">
              <a:avLst/>
            </a:prstGeom>
            <a:solidFill>
              <a:schemeClr val="accent1"/>
            </a:solidFill>
            <a:ln cap="flat" cmpd="sng" w="25400">
              <a:solidFill>
                <a:srgbClr val="C0CCE1"/>
              </a:solidFill>
              <a:prstDash val="solid"/>
              <a:round/>
              <a:headEnd len="sm" w="sm" type="none"/>
              <a:tailEnd len="sm" w="sm" type="none"/>
            </a:ln>
            <a:effectLst>
              <a:outerShdw blurRad="40000" rotWithShape="0" dir="5400000" dist="20000">
                <a:srgbClr val="000000">
                  <a:alpha val="36470"/>
                </a:srgbClr>
              </a:outerShdw>
            </a:effectLst>
          </p:spPr>
        </p:cxnSp>
        <p:sp>
          <p:nvSpPr>
            <p:cNvPr id="506" name="Google Shape;506;p38"/>
            <p:cNvSpPr/>
            <p:nvPr/>
          </p:nvSpPr>
          <p:spPr>
            <a:xfrm>
              <a:off x="1888823" y="1867482"/>
              <a:ext cx="6896401" cy="86859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38"/>
            <p:cNvSpPr txBox="1"/>
            <p:nvPr/>
          </p:nvSpPr>
          <p:spPr>
            <a:xfrm>
              <a:off x="1888823" y="1867482"/>
              <a:ext cx="6896401" cy="868596"/>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Times New Roman"/>
                <a:buNone/>
              </a:pPr>
              <a:r>
                <a:rPr b="0" i="0" lang="it-IT" sz="1800" u="none" cap="none" strike="noStrike">
                  <a:solidFill>
                    <a:schemeClr val="dk1"/>
                  </a:solidFill>
                  <a:latin typeface="Times New Roman"/>
                  <a:ea typeface="Times New Roman"/>
                  <a:cs typeface="Times New Roman"/>
                  <a:sym typeface="Times New Roman"/>
                </a:rPr>
                <a:t>istruttoria su </a:t>
              </a:r>
              <a:r>
                <a:rPr b="1" i="0" lang="it-IT" sz="1800" u="none" cap="none" strike="noStrike">
                  <a:solidFill>
                    <a:schemeClr val="dk1"/>
                  </a:solidFill>
                  <a:latin typeface="Times New Roman"/>
                  <a:ea typeface="Times New Roman"/>
                  <a:cs typeface="Times New Roman"/>
                  <a:sym typeface="Times New Roman"/>
                </a:rPr>
                <a:t>verbali Guardia di Finanza</a:t>
              </a:r>
              <a:r>
                <a:rPr b="0" i="0" lang="it-IT" sz="1800" u="none" cap="none" strike="noStrike">
                  <a:solidFill>
                    <a:schemeClr val="dk1"/>
                  </a:solidFill>
                  <a:latin typeface="Times New Roman"/>
                  <a:ea typeface="Times New Roman"/>
                  <a:cs typeface="Times New Roman"/>
                  <a:sym typeface="Times New Roman"/>
                </a:rPr>
                <a:t>;</a:t>
              </a:r>
              <a:endParaRPr b="0" i="0" sz="1400" u="none" cap="none" strike="noStrike">
                <a:solidFill>
                  <a:srgbClr val="000000"/>
                </a:solidFill>
                <a:latin typeface="Arial"/>
                <a:ea typeface="Arial"/>
                <a:cs typeface="Arial"/>
                <a:sym typeface="Arial"/>
              </a:endParaRPr>
            </a:p>
          </p:txBody>
        </p:sp>
        <p:cxnSp>
          <p:nvCxnSpPr>
            <p:cNvPr id="508" name="Google Shape;508;p38"/>
            <p:cNvCxnSpPr/>
            <p:nvPr/>
          </p:nvCxnSpPr>
          <p:spPr>
            <a:xfrm>
              <a:off x="1757044" y="2736078"/>
              <a:ext cx="7028180" cy="0"/>
            </a:xfrm>
            <a:prstGeom prst="straightConnector1">
              <a:avLst/>
            </a:prstGeom>
            <a:solidFill>
              <a:schemeClr val="accent1"/>
            </a:solidFill>
            <a:ln cap="flat" cmpd="sng" w="25400">
              <a:solidFill>
                <a:srgbClr val="C0CCE1"/>
              </a:solidFill>
              <a:prstDash val="solid"/>
              <a:round/>
              <a:headEnd len="sm" w="sm" type="none"/>
              <a:tailEnd len="sm" w="sm" type="none"/>
            </a:ln>
            <a:effectLst>
              <a:outerShdw blurRad="40000" rotWithShape="0" dir="5400000" dist="20000">
                <a:srgbClr val="000000">
                  <a:alpha val="36470"/>
                </a:srgbClr>
              </a:outerShdw>
            </a:effectLst>
          </p:spPr>
        </p:cxnSp>
        <p:sp>
          <p:nvSpPr>
            <p:cNvPr id="509" name="Google Shape;509;p38"/>
            <p:cNvSpPr/>
            <p:nvPr/>
          </p:nvSpPr>
          <p:spPr>
            <a:xfrm>
              <a:off x="1888823" y="2779508"/>
              <a:ext cx="6896401" cy="86859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38"/>
            <p:cNvSpPr txBox="1"/>
            <p:nvPr/>
          </p:nvSpPr>
          <p:spPr>
            <a:xfrm>
              <a:off x="1888823" y="2779508"/>
              <a:ext cx="6896401" cy="868596"/>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Times New Roman"/>
                <a:buNone/>
              </a:pPr>
              <a:r>
                <a:rPr b="0" i="0" lang="it-IT" sz="1800" u="none" cap="none" strike="noStrike">
                  <a:solidFill>
                    <a:schemeClr val="dk1"/>
                  </a:solidFill>
                  <a:latin typeface="Times New Roman"/>
                  <a:ea typeface="Times New Roman"/>
                  <a:cs typeface="Times New Roman"/>
                  <a:sym typeface="Times New Roman"/>
                </a:rPr>
                <a:t>instaurazione di </a:t>
              </a:r>
              <a:r>
                <a:rPr b="1" i="0" lang="it-IT" sz="1800" u="none" cap="none" strike="noStrike">
                  <a:solidFill>
                    <a:schemeClr val="dk1"/>
                  </a:solidFill>
                  <a:latin typeface="Times New Roman"/>
                  <a:ea typeface="Times New Roman"/>
                  <a:cs typeface="Times New Roman"/>
                  <a:sym typeface="Times New Roman"/>
                </a:rPr>
                <a:t>processi penali</a:t>
              </a:r>
              <a:r>
                <a:rPr b="0" i="0" lang="it-IT" sz="1800" u="none" cap="none" strike="noStrike">
                  <a:solidFill>
                    <a:schemeClr val="dk1"/>
                  </a:solidFill>
                  <a:latin typeface="Times New Roman"/>
                  <a:ea typeface="Times New Roman"/>
                  <a:cs typeface="Times New Roman"/>
                  <a:sym typeface="Times New Roman"/>
                </a:rPr>
                <a:t> per truffa aggravata in cui ARCEA è parte offesa;</a:t>
              </a:r>
              <a:endParaRPr b="0" i="0" sz="1400" u="none" cap="none" strike="noStrike">
                <a:solidFill>
                  <a:srgbClr val="000000"/>
                </a:solidFill>
                <a:latin typeface="Arial"/>
                <a:ea typeface="Arial"/>
                <a:cs typeface="Arial"/>
                <a:sym typeface="Arial"/>
              </a:endParaRPr>
            </a:p>
          </p:txBody>
        </p:sp>
        <p:cxnSp>
          <p:nvCxnSpPr>
            <p:cNvPr id="511" name="Google Shape;511;p38"/>
            <p:cNvCxnSpPr/>
            <p:nvPr/>
          </p:nvCxnSpPr>
          <p:spPr>
            <a:xfrm>
              <a:off x="1757044" y="3648105"/>
              <a:ext cx="7028180" cy="0"/>
            </a:xfrm>
            <a:prstGeom prst="straightConnector1">
              <a:avLst/>
            </a:prstGeom>
            <a:solidFill>
              <a:schemeClr val="accent1"/>
            </a:solidFill>
            <a:ln cap="flat" cmpd="sng" w="25400">
              <a:solidFill>
                <a:srgbClr val="C0CCE1"/>
              </a:solidFill>
              <a:prstDash val="solid"/>
              <a:round/>
              <a:headEnd len="sm" w="sm" type="none"/>
              <a:tailEnd len="sm" w="sm" type="none"/>
            </a:ln>
            <a:effectLst>
              <a:outerShdw blurRad="40000" rotWithShape="0" dir="5400000" dist="20000">
                <a:srgbClr val="000000">
                  <a:alpha val="36470"/>
                </a:srgbClr>
              </a:outerShdw>
            </a:effectLst>
          </p:spPr>
        </p:cxnSp>
        <p:sp>
          <p:nvSpPr>
            <p:cNvPr id="512" name="Google Shape;512;p38"/>
            <p:cNvSpPr/>
            <p:nvPr/>
          </p:nvSpPr>
          <p:spPr>
            <a:xfrm>
              <a:off x="1888823" y="3691535"/>
              <a:ext cx="6896401" cy="86859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38"/>
            <p:cNvSpPr txBox="1"/>
            <p:nvPr/>
          </p:nvSpPr>
          <p:spPr>
            <a:xfrm>
              <a:off x="1888823" y="3691535"/>
              <a:ext cx="6896401" cy="868596"/>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Times New Roman"/>
                <a:buNone/>
              </a:pPr>
              <a:r>
                <a:rPr b="0" i="0" lang="it-IT" sz="1800" u="none" cap="none" strike="noStrike">
                  <a:solidFill>
                    <a:schemeClr val="dk1"/>
                  </a:solidFill>
                  <a:latin typeface="Times New Roman"/>
                  <a:ea typeface="Times New Roman"/>
                  <a:cs typeface="Times New Roman"/>
                  <a:sym typeface="Times New Roman"/>
                </a:rPr>
                <a:t>gestione dei </a:t>
              </a:r>
              <a:r>
                <a:rPr b="1" i="0" lang="it-IT" sz="1800" u="none" cap="none" strike="noStrike">
                  <a:solidFill>
                    <a:schemeClr val="dk1"/>
                  </a:solidFill>
                  <a:latin typeface="Times New Roman"/>
                  <a:ea typeface="Times New Roman"/>
                  <a:cs typeface="Times New Roman"/>
                  <a:sym typeface="Times New Roman"/>
                </a:rPr>
                <a:t>recuperi</a:t>
              </a:r>
              <a:r>
                <a:rPr b="0" i="0" lang="it-IT" sz="1800" u="none" cap="none" strike="noStrike">
                  <a:solidFill>
                    <a:schemeClr val="dk1"/>
                  </a:solidFill>
                  <a:latin typeface="Times New Roman"/>
                  <a:ea typeface="Times New Roman"/>
                  <a:cs typeface="Times New Roman"/>
                  <a:sym typeface="Times New Roman"/>
                </a:rPr>
                <a:t> connessi alle revoche dei contributi del </a:t>
              </a:r>
              <a:r>
                <a:rPr b="1" i="0" lang="it-IT" sz="1800" u="none" cap="none" strike="noStrike">
                  <a:solidFill>
                    <a:schemeClr val="dk1"/>
                  </a:solidFill>
                  <a:latin typeface="Times New Roman"/>
                  <a:ea typeface="Times New Roman"/>
                  <a:cs typeface="Times New Roman"/>
                  <a:sym typeface="Times New Roman"/>
                </a:rPr>
                <a:t>PSR 2007/2013</a:t>
              </a:r>
              <a:r>
                <a:rPr b="0" i="0" lang="it-IT" sz="1800" u="none" cap="none" strike="noStrike">
                  <a:solidFill>
                    <a:schemeClr val="dk1"/>
                  </a:solidFill>
                  <a:latin typeface="Times New Roman"/>
                  <a:ea typeface="Times New Roman"/>
                  <a:cs typeface="Times New Roman"/>
                  <a:sym typeface="Times New Roman"/>
                </a:rPr>
                <a:t> da parte del Dipartimento Agricoltura della Regione Calabria.</a:t>
              </a:r>
              <a:endParaRPr b="0" i="0" sz="1400" u="none" cap="none" strike="noStrike">
                <a:solidFill>
                  <a:srgbClr val="000000"/>
                </a:solidFill>
                <a:latin typeface="Arial"/>
                <a:ea typeface="Arial"/>
                <a:cs typeface="Arial"/>
                <a:sym typeface="Arial"/>
              </a:endParaRPr>
            </a:p>
          </p:txBody>
        </p:sp>
        <p:cxnSp>
          <p:nvCxnSpPr>
            <p:cNvPr id="514" name="Google Shape;514;p38"/>
            <p:cNvCxnSpPr/>
            <p:nvPr/>
          </p:nvCxnSpPr>
          <p:spPr>
            <a:xfrm>
              <a:off x="1757044" y="4560131"/>
              <a:ext cx="7028180" cy="0"/>
            </a:xfrm>
            <a:prstGeom prst="straightConnector1">
              <a:avLst/>
            </a:prstGeom>
            <a:solidFill>
              <a:schemeClr val="accent1"/>
            </a:solidFill>
            <a:ln cap="flat" cmpd="sng" w="25400">
              <a:solidFill>
                <a:srgbClr val="C0CCE1"/>
              </a:solidFill>
              <a:prstDash val="solid"/>
              <a:round/>
              <a:headEnd len="sm" w="sm" type="none"/>
              <a:tailEnd len="sm" w="sm" type="none"/>
            </a:ln>
            <a:effectLst>
              <a:outerShdw blurRad="40000" rotWithShape="0" dir="5400000" dist="20000">
                <a:srgbClr val="000000">
                  <a:alpha val="36470"/>
                </a:srgbClr>
              </a:outerShdw>
            </a:effectLst>
          </p:spPr>
        </p:cxn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39"/>
          <p:cNvSpPr txBox="1"/>
          <p:nvPr>
            <p:ph type="title"/>
          </p:nvPr>
        </p:nvSpPr>
        <p:spPr>
          <a:xfrm>
            <a:off x="457200" y="274638"/>
            <a:ext cx="8229600" cy="4905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it-IT" sz="2000" u="none" cap="none" strike="noStrike">
                <a:solidFill>
                  <a:srgbClr val="1F497D"/>
                </a:solidFill>
                <a:latin typeface="Times New Roman"/>
                <a:ea typeface="Times New Roman"/>
                <a:cs typeface="Times New Roman"/>
                <a:sym typeface="Times New Roman"/>
              </a:rPr>
              <a:t>RISULTATI DELLA LOTTA ALLE FRODI E STATO DEI RECUPERI</a:t>
            </a:r>
            <a:endParaRPr b="0" i="0" sz="1400" u="none" cap="none" strike="noStrike">
              <a:solidFill>
                <a:srgbClr val="000000"/>
              </a:solidFill>
              <a:latin typeface="Arial"/>
              <a:ea typeface="Arial"/>
              <a:cs typeface="Arial"/>
              <a:sym typeface="Arial"/>
            </a:endParaRPr>
          </a:p>
        </p:txBody>
      </p:sp>
      <p:grpSp>
        <p:nvGrpSpPr>
          <p:cNvPr id="520" name="Google Shape;520;p39"/>
          <p:cNvGrpSpPr/>
          <p:nvPr/>
        </p:nvGrpSpPr>
        <p:grpSpPr>
          <a:xfrm>
            <a:off x="179388" y="692150"/>
            <a:ext cx="8785225" cy="4537075"/>
            <a:chOff x="0" y="0"/>
            <a:chExt cx="8785225" cy="4537075"/>
          </a:xfrm>
        </p:grpSpPr>
        <p:cxnSp>
          <p:nvCxnSpPr>
            <p:cNvPr id="521" name="Google Shape;521;p39"/>
            <p:cNvCxnSpPr/>
            <p:nvPr/>
          </p:nvCxnSpPr>
          <p:spPr>
            <a:xfrm>
              <a:off x="0" y="0"/>
              <a:ext cx="8785225" cy="0"/>
            </a:xfrm>
            <a:prstGeom prst="straightConnector1">
              <a:avLst/>
            </a:prstGeom>
            <a:gradFill>
              <a:gsLst>
                <a:gs pos="0">
                  <a:srgbClr val="2D5C97"/>
                </a:gs>
                <a:gs pos="80000">
                  <a:srgbClr val="3C7AC5"/>
                </a:gs>
                <a:gs pos="100000">
                  <a:srgbClr val="397BC9"/>
                </a:gs>
              </a:gsLst>
              <a:lin ang="16200000" scaled="0"/>
            </a:gradFill>
            <a:ln cap="flat" cmpd="sng" w="9525">
              <a:solidFill>
                <a:schemeClr val="accent1"/>
              </a:solidFill>
              <a:prstDash val="solid"/>
              <a:round/>
              <a:headEnd len="sm" w="sm" type="none"/>
              <a:tailEnd len="sm" w="sm" type="none"/>
            </a:ln>
            <a:effectLst>
              <a:outerShdw blurRad="40000" rotWithShape="0" dir="5400000" dist="23000">
                <a:srgbClr val="000000">
                  <a:alpha val="33725"/>
                </a:srgbClr>
              </a:outerShdw>
            </a:effectLst>
          </p:spPr>
        </p:cxnSp>
        <p:sp>
          <p:nvSpPr>
            <p:cNvPr id="522" name="Google Shape;522;p39"/>
            <p:cNvSpPr/>
            <p:nvPr/>
          </p:nvSpPr>
          <p:spPr>
            <a:xfrm>
              <a:off x="0" y="0"/>
              <a:ext cx="1757045" cy="453707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39"/>
            <p:cNvSpPr txBox="1"/>
            <p:nvPr/>
          </p:nvSpPr>
          <p:spPr>
            <a:xfrm>
              <a:off x="0" y="0"/>
              <a:ext cx="1757045" cy="4537075"/>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1F497D"/>
                </a:buClr>
                <a:buSzPts val="2000"/>
                <a:buFont typeface="Times New Roman"/>
                <a:buNone/>
              </a:pPr>
              <a:r>
                <a:rPr b="1" i="0" lang="it-IT" sz="2000" u="none" cap="none" strike="noStrike">
                  <a:solidFill>
                    <a:srgbClr val="1F497D"/>
                  </a:solidFill>
                  <a:latin typeface="Times New Roman"/>
                  <a:ea typeface="Times New Roman"/>
                  <a:cs typeface="Times New Roman"/>
                  <a:sym typeface="Times New Roman"/>
                </a:rPr>
                <a:t>CASI DI IRREGOLARITA’ FEASR</a:t>
              </a:r>
              <a:r>
                <a:rPr b="0" i="0" lang="it-IT" sz="2000" u="none" cap="none" strike="noStrike">
                  <a:solidFill>
                    <a:srgbClr val="1F497D"/>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524" name="Google Shape;524;p39"/>
            <p:cNvSpPr/>
            <p:nvPr/>
          </p:nvSpPr>
          <p:spPr>
            <a:xfrm>
              <a:off x="1888823" y="35722"/>
              <a:ext cx="6896401" cy="71445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39"/>
            <p:cNvSpPr txBox="1"/>
            <p:nvPr/>
          </p:nvSpPr>
          <p:spPr>
            <a:xfrm>
              <a:off x="1888823" y="35722"/>
              <a:ext cx="6896401" cy="714456"/>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Times New Roman"/>
                <a:buNone/>
              </a:pPr>
              <a:r>
                <a:rPr b="0" i="0" lang="it-IT" sz="2000" u="none" cap="none" strike="noStrike">
                  <a:solidFill>
                    <a:schemeClr val="dk1"/>
                  </a:solidFill>
                  <a:latin typeface="Times New Roman"/>
                  <a:ea typeface="Times New Roman"/>
                  <a:cs typeface="Times New Roman"/>
                  <a:sym typeface="Times New Roman"/>
                </a:rPr>
                <a:t>mancato rispetto tempistica di realizzazione del progetto o con modalità non conformi ad esso;</a:t>
              </a:r>
              <a:endParaRPr b="0" i="0" sz="1400" u="none" cap="none" strike="noStrike">
                <a:solidFill>
                  <a:srgbClr val="000000"/>
                </a:solidFill>
                <a:latin typeface="Arial"/>
                <a:ea typeface="Arial"/>
                <a:cs typeface="Arial"/>
                <a:sym typeface="Arial"/>
              </a:endParaRPr>
            </a:p>
          </p:txBody>
        </p:sp>
        <p:cxnSp>
          <p:nvCxnSpPr>
            <p:cNvPr id="526" name="Google Shape;526;p39"/>
            <p:cNvCxnSpPr/>
            <p:nvPr/>
          </p:nvCxnSpPr>
          <p:spPr>
            <a:xfrm>
              <a:off x="1757044" y="750179"/>
              <a:ext cx="7028180" cy="0"/>
            </a:xfrm>
            <a:prstGeom prst="straightConnector1">
              <a:avLst/>
            </a:prstGeom>
            <a:solidFill>
              <a:schemeClr val="accent1"/>
            </a:solidFill>
            <a:ln cap="flat" cmpd="sng" w="25400">
              <a:solidFill>
                <a:srgbClr val="C0CCE1"/>
              </a:solidFill>
              <a:prstDash val="solid"/>
              <a:round/>
              <a:headEnd len="sm" w="sm" type="none"/>
              <a:tailEnd len="sm" w="sm" type="none"/>
            </a:ln>
            <a:effectLst>
              <a:outerShdw blurRad="40000" rotWithShape="0" dir="5400000" dist="20000">
                <a:srgbClr val="000000">
                  <a:alpha val="36470"/>
                </a:srgbClr>
              </a:outerShdw>
            </a:effectLst>
          </p:spPr>
        </p:cxnSp>
        <p:sp>
          <p:nvSpPr>
            <p:cNvPr id="527" name="Google Shape;527;p39"/>
            <p:cNvSpPr/>
            <p:nvPr/>
          </p:nvSpPr>
          <p:spPr>
            <a:xfrm>
              <a:off x="1888823" y="785902"/>
              <a:ext cx="6896401" cy="71445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39"/>
            <p:cNvSpPr txBox="1"/>
            <p:nvPr/>
          </p:nvSpPr>
          <p:spPr>
            <a:xfrm>
              <a:off x="1888823" y="785902"/>
              <a:ext cx="6896401" cy="714456"/>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Times New Roman"/>
                <a:buNone/>
              </a:pPr>
              <a:r>
                <a:rPr b="0" i="0" lang="it-IT" sz="2000" u="none" cap="none" strike="noStrike">
                  <a:solidFill>
                    <a:schemeClr val="dk1"/>
                  </a:solidFill>
                  <a:latin typeface="Times New Roman"/>
                  <a:ea typeface="Times New Roman"/>
                  <a:cs typeface="Times New Roman"/>
                  <a:sym typeface="Times New Roman"/>
                </a:rPr>
                <a:t>gravi carenze documentali;</a:t>
              </a:r>
              <a:endParaRPr b="0" i="0" sz="1400" u="none" cap="none" strike="noStrike">
                <a:solidFill>
                  <a:srgbClr val="000000"/>
                </a:solidFill>
                <a:latin typeface="Arial"/>
                <a:ea typeface="Arial"/>
                <a:cs typeface="Arial"/>
                <a:sym typeface="Arial"/>
              </a:endParaRPr>
            </a:p>
          </p:txBody>
        </p:sp>
        <p:cxnSp>
          <p:nvCxnSpPr>
            <p:cNvPr id="529" name="Google Shape;529;p39"/>
            <p:cNvCxnSpPr/>
            <p:nvPr/>
          </p:nvCxnSpPr>
          <p:spPr>
            <a:xfrm>
              <a:off x="1757044" y="1500358"/>
              <a:ext cx="7028180" cy="0"/>
            </a:xfrm>
            <a:prstGeom prst="straightConnector1">
              <a:avLst/>
            </a:prstGeom>
            <a:solidFill>
              <a:schemeClr val="accent1"/>
            </a:solidFill>
            <a:ln cap="flat" cmpd="sng" w="25400">
              <a:solidFill>
                <a:srgbClr val="C0CCE1"/>
              </a:solidFill>
              <a:prstDash val="solid"/>
              <a:round/>
              <a:headEnd len="sm" w="sm" type="none"/>
              <a:tailEnd len="sm" w="sm" type="none"/>
            </a:ln>
            <a:effectLst>
              <a:outerShdw blurRad="40000" rotWithShape="0" dir="5400000" dist="20000">
                <a:srgbClr val="000000">
                  <a:alpha val="36470"/>
                </a:srgbClr>
              </a:outerShdw>
            </a:effectLst>
          </p:spPr>
        </p:cxnSp>
        <p:sp>
          <p:nvSpPr>
            <p:cNvPr id="530" name="Google Shape;530;p39"/>
            <p:cNvSpPr/>
            <p:nvPr/>
          </p:nvSpPr>
          <p:spPr>
            <a:xfrm>
              <a:off x="1888823" y="1536081"/>
              <a:ext cx="6896401" cy="71445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39"/>
            <p:cNvSpPr txBox="1"/>
            <p:nvPr/>
          </p:nvSpPr>
          <p:spPr>
            <a:xfrm>
              <a:off x="1888823" y="1536081"/>
              <a:ext cx="6896401" cy="714456"/>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Times New Roman"/>
                <a:buNone/>
              </a:pPr>
              <a:r>
                <a:rPr b="0" i="0" lang="it-IT" sz="2000" u="none" cap="none" strike="noStrike">
                  <a:solidFill>
                    <a:schemeClr val="dk1"/>
                  </a:solidFill>
                  <a:latin typeface="Times New Roman"/>
                  <a:ea typeface="Times New Roman"/>
                  <a:cs typeface="Times New Roman"/>
                  <a:sym typeface="Times New Roman"/>
                </a:rPr>
                <a:t>mancato possesso della qualifica di IAP;</a:t>
              </a:r>
              <a:endParaRPr b="0" i="0" sz="1400" u="none" cap="none" strike="noStrike">
                <a:solidFill>
                  <a:srgbClr val="000000"/>
                </a:solidFill>
                <a:latin typeface="Arial"/>
                <a:ea typeface="Arial"/>
                <a:cs typeface="Arial"/>
                <a:sym typeface="Arial"/>
              </a:endParaRPr>
            </a:p>
          </p:txBody>
        </p:sp>
        <p:cxnSp>
          <p:nvCxnSpPr>
            <p:cNvPr id="532" name="Google Shape;532;p39"/>
            <p:cNvCxnSpPr/>
            <p:nvPr/>
          </p:nvCxnSpPr>
          <p:spPr>
            <a:xfrm>
              <a:off x="1757044" y="2250537"/>
              <a:ext cx="7028180" cy="0"/>
            </a:xfrm>
            <a:prstGeom prst="straightConnector1">
              <a:avLst/>
            </a:prstGeom>
            <a:solidFill>
              <a:schemeClr val="accent1"/>
            </a:solidFill>
            <a:ln cap="flat" cmpd="sng" w="25400">
              <a:solidFill>
                <a:srgbClr val="C0CCE1"/>
              </a:solidFill>
              <a:prstDash val="solid"/>
              <a:round/>
              <a:headEnd len="sm" w="sm" type="none"/>
              <a:tailEnd len="sm" w="sm" type="none"/>
            </a:ln>
            <a:effectLst>
              <a:outerShdw blurRad="40000" rotWithShape="0" dir="5400000" dist="20000">
                <a:srgbClr val="000000">
                  <a:alpha val="36470"/>
                </a:srgbClr>
              </a:outerShdw>
            </a:effectLst>
          </p:spPr>
        </p:cxnSp>
        <p:sp>
          <p:nvSpPr>
            <p:cNvPr id="533" name="Google Shape;533;p39"/>
            <p:cNvSpPr/>
            <p:nvPr/>
          </p:nvSpPr>
          <p:spPr>
            <a:xfrm>
              <a:off x="1888823" y="2286260"/>
              <a:ext cx="6896401" cy="71445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39"/>
            <p:cNvSpPr txBox="1"/>
            <p:nvPr/>
          </p:nvSpPr>
          <p:spPr>
            <a:xfrm>
              <a:off x="1888823" y="2286260"/>
              <a:ext cx="6896401" cy="714456"/>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Times New Roman"/>
                <a:buNone/>
              </a:pPr>
              <a:r>
                <a:rPr b="0" i="0" lang="it-IT" sz="2000" u="none" cap="none" strike="noStrike">
                  <a:solidFill>
                    <a:schemeClr val="dk1"/>
                  </a:solidFill>
                  <a:latin typeface="Times New Roman"/>
                  <a:ea typeface="Times New Roman"/>
                  <a:cs typeface="Times New Roman"/>
                  <a:sym typeface="Times New Roman"/>
                </a:rPr>
                <a:t>mancato rispetto degli impegni stabiliti dal bando o degli obblighi di condizionalità;</a:t>
              </a:r>
              <a:endParaRPr b="0" i="0" sz="1400" u="none" cap="none" strike="noStrike">
                <a:solidFill>
                  <a:srgbClr val="000000"/>
                </a:solidFill>
                <a:latin typeface="Arial"/>
                <a:ea typeface="Arial"/>
                <a:cs typeface="Arial"/>
                <a:sym typeface="Arial"/>
              </a:endParaRPr>
            </a:p>
          </p:txBody>
        </p:sp>
        <p:cxnSp>
          <p:nvCxnSpPr>
            <p:cNvPr id="535" name="Google Shape;535;p39"/>
            <p:cNvCxnSpPr/>
            <p:nvPr/>
          </p:nvCxnSpPr>
          <p:spPr>
            <a:xfrm>
              <a:off x="1757044" y="3000716"/>
              <a:ext cx="7028180" cy="0"/>
            </a:xfrm>
            <a:prstGeom prst="straightConnector1">
              <a:avLst/>
            </a:prstGeom>
            <a:solidFill>
              <a:schemeClr val="accent1"/>
            </a:solidFill>
            <a:ln cap="flat" cmpd="sng" w="25400">
              <a:solidFill>
                <a:srgbClr val="C0CCE1"/>
              </a:solidFill>
              <a:prstDash val="solid"/>
              <a:round/>
              <a:headEnd len="sm" w="sm" type="none"/>
              <a:tailEnd len="sm" w="sm" type="none"/>
            </a:ln>
            <a:effectLst>
              <a:outerShdw blurRad="40000" rotWithShape="0" dir="5400000" dist="20000">
                <a:srgbClr val="000000">
                  <a:alpha val="36470"/>
                </a:srgbClr>
              </a:outerShdw>
            </a:effectLst>
          </p:spPr>
        </p:cxnSp>
        <p:sp>
          <p:nvSpPr>
            <p:cNvPr id="536" name="Google Shape;536;p39"/>
            <p:cNvSpPr/>
            <p:nvPr/>
          </p:nvSpPr>
          <p:spPr>
            <a:xfrm>
              <a:off x="1888823" y="3036439"/>
              <a:ext cx="6896401" cy="71445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39"/>
            <p:cNvSpPr txBox="1"/>
            <p:nvPr/>
          </p:nvSpPr>
          <p:spPr>
            <a:xfrm>
              <a:off x="1888823" y="3036439"/>
              <a:ext cx="6896401" cy="714456"/>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Times New Roman"/>
                <a:buNone/>
              </a:pPr>
              <a:r>
                <a:rPr b="0" i="0" lang="it-IT" sz="2000" u="none" cap="none" strike="noStrike">
                  <a:solidFill>
                    <a:schemeClr val="dk1"/>
                  </a:solidFill>
                  <a:latin typeface="Times New Roman"/>
                  <a:ea typeface="Times New Roman"/>
                  <a:cs typeface="Times New Roman"/>
                  <a:sym typeface="Times New Roman"/>
                </a:rPr>
                <a:t>inosservanza dei regolamenti UE;</a:t>
              </a:r>
              <a:endParaRPr b="0" i="0" sz="1400" u="none" cap="none" strike="noStrike">
                <a:solidFill>
                  <a:srgbClr val="000000"/>
                </a:solidFill>
                <a:latin typeface="Arial"/>
                <a:ea typeface="Arial"/>
                <a:cs typeface="Arial"/>
                <a:sym typeface="Arial"/>
              </a:endParaRPr>
            </a:p>
          </p:txBody>
        </p:sp>
        <p:cxnSp>
          <p:nvCxnSpPr>
            <p:cNvPr id="538" name="Google Shape;538;p39"/>
            <p:cNvCxnSpPr/>
            <p:nvPr/>
          </p:nvCxnSpPr>
          <p:spPr>
            <a:xfrm>
              <a:off x="1757044" y="3750896"/>
              <a:ext cx="7028180" cy="0"/>
            </a:xfrm>
            <a:prstGeom prst="straightConnector1">
              <a:avLst/>
            </a:prstGeom>
            <a:solidFill>
              <a:schemeClr val="accent1"/>
            </a:solidFill>
            <a:ln cap="flat" cmpd="sng" w="25400">
              <a:solidFill>
                <a:srgbClr val="C0CCE1"/>
              </a:solidFill>
              <a:prstDash val="solid"/>
              <a:round/>
              <a:headEnd len="sm" w="sm" type="none"/>
              <a:tailEnd len="sm" w="sm" type="none"/>
            </a:ln>
            <a:effectLst>
              <a:outerShdw blurRad="40000" rotWithShape="0" dir="5400000" dist="20000">
                <a:srgbClr val="000000">
                  <a:alpha val="36470"/>
                </a:srgbClr>
              </a:outerShdw>
            </a:effectLst>
          </p:spPr>
        </p:cxnSp>
        <p:sp>
          <p:nvSpPr>
            <p:cNvPr id="539" name="Google Shape;539;p39"/>
            <p:cNvSpPr/>
            <p:nvPr/>
          </p:nvSpPr>
          <p:spPr>
            <a:xfrm>
              <a:off x="1888823" y="3786618"/>
              <a:ext cx="6896401" cy="71445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39"/>
            <p:cNvSpPr txBox="1"/>
            <p:nvPr/>
          </p:nvSpPr>
          <p:spPr>
            <a:xfrm>
              <a:off x="1888823" y="3786618"/>
              <a:ext cx="6896401" cy="714456"/>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Times New Roman"/>
                <a:buNone/>
              </a:pPr>
              <a:r>
                <a:rPr b="0" i="0" lang="it-IT" sz="2000" u="none" cap="none" strike="noStrike">
                  <a:solidFill>
                    <a:schemeClr val="dk1"/>
                  </a:solidFill>
                  <a:latin typeface="Times New Roman"/>
                  <a:ea typeface="Times New Roman"/>
                  <a:cs typeface="Times New Roman"/>
                  <a:sym typeface="Times New Roman"/>
                </a:rPr>
                <a:t>sussistenza di informazioni antimafia interdittive. </a:t>
              </a:r>
              <a:endParaRPr b="0" i="0" sz="1400" u="none" cap="none" strike="noStrike">
                <a:solidFill>
                  <a:srgbClr val="000000"/>
                </a:solidFill>
                <a:latin typeface="Arial"/>
                <a:ea typeface="Arial"/>
                <a:cs typeface="Arial"/>
                <a:sym typeface="Arial"/>
              </a:endParaRPr>
            </a:p>
          </p:txBody>
        </p:sp>
        <p:cxnSp>
          <p:nvCxnSpPr>
            <p:cNvPr id="541" name="Google Shape;541;p39"/>
            <p:cNvCxnSpPr/>
            <p:nvPr/>
          </p:nvCxnSpPr>
          <p:spPr>
            <a:xfrm>
              <a:off x="1757044" y="4501075"/>
              <a:ext cx="7028180" cy="0"/>
            </a:xfrm>
            <a:prstGeom prst="straightConnector1">
              <a:avLst/>
            </a:prstGeom>
            <a:solidFill>
              <a:schemeClr val="accent1"/>
            </a:solidFill>
            <a:ln cap="flat" cmpd="sng" w="25400">
              <a:solidFill>
                <a:srgbClr val="C0CCE1"/>
              </a:solidFill>
              <a:prstDash val="solid"/>
              <a:round/>
              <a:headEnd len="sm" w="sm" type="none"/>
              <a:tailEnd len="sm" w="sm" type="none"/>
            </a:ln>
            <a:effectLst>
              <a:outerShdw blurRad="40000" rotWithShape="0" dir="5400000" dist="20000">
                <a:srgbClr val="000000">
                  <a:alpha val="36470"/>
                </a:srgbClr>
              </a:outerShdw>
            </a:effectLst>
          </p:spPr>
        </p:cxnSp>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40"/>
          <p:cNvSpPr txBox="1"/>
          <p:nvPr>
            <p:ph type="title"/>
          </p:nvPr>
        </p:nvSpPr>
        <p:spPr>
          <a:xfrm>
            <a:off x="457200" y="274638"/>
            <a:ext cx="8229600" cy="41751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it-IT" sz="2000" u="none" cap="none" strike="noStrike">
                <a:solidFill>
                  <a:srgbClr val="1F497D"/>
                </a:solidFill>
                <a:latin typeface="Times New Roman"/>
                <a:ea typeface="Times New Roman"/>
                <a:cs typeface="Times New Roman"/>
                <a:sym typeface="Times New Roman"/>
              </a:rPr>
              <a:t>RISULTATI DELLA LOTTA ALLE FRODI E STATO DEI RECUPERI</a:t>
            </a:r>
            <a:endParaRPr b="0" i="0" sz="1400" u="none" cap="none" strike="noStrike">
              <a:solidFill>
                <a:srgbClr val="000000"/>
              </a:solidFill>
              <a:latin typeface="Arial"/>
              <a:ea typeface="Arial"/>
              <a:cs typeface="Arial"/>
              <a:sym typeface="Arial"/>
            </a:endParaRPr>
          </a:p>
        </p:txBody>
      </p:sp>
      <p:grpSp>
        <p:nvGrpSpPr>
          <p:cNvPr id="547" name="Google Shape;547;p40"/>
          <p:cNvGrpSpPr/>
          <p:nvPr/>
        </p:nvGrpSpPr>
        <p:grpSpPr>
          <a:xfrm>
            <a:off x="179388" y="692150"/>
            <a:ext cx="8785225" cy="4537075"/>
            <a:chOff x="0" y="0"/>
            <a:chExt cx="8785225" cy="4537075"/>
          </a:xfrm>
        </p:grpSpPr>
        <p:cxnSp>
          <p:nvCxnSpPr>
            <p:cNvPr id="548" name="Google Shape;548;p40"/>
            <p:cNvCxnSpPr/>
            <p:nvPr/>
          </p:nvCxnSpPr>
          <p:spPr>
            <a:xfrm>
              <a:off x="0" y="0"/>
              <a:ext cx="8785225" cy="0"/>
            </a:xfrm>
            <a:prstGeom prst="straightConnector1">
              <a:avLst/>
            </a:prstGeom>
            <a:gradFill>
              <a:gsLst>
                <a:gs pos="0">
                  <a:srgbClr val="2D5C97"/>
                </a:gs>
                <a:gs pos="80000">
                  <a:srgbClr val="3C7AC5"/>
                </a:gs>
                <a:gs pos="100000">
                  <a:srgbClr val="397BC9"/>
                </a:gs>
              </a:gsLst>
              <a:lin ang="16200000" scaled="0"/>
            </a:gradFill>
            <a:ln cap="flat" cmpd="sng" w="9525">
              <a:solidFill>
                <a:schemeClr val="accent1"/>
              </a:solidFill>
              <a:prstDash val="solid"/>
              <a:round/>
              <a:headEnd len="sm" w="sm" type="none"/>
              <a:tailEnd len="sm" w="sm" type="none"/>
            </a:ln>
            <a:effectLst>
              <a:outerShdw blurRad="40000" rotWithShape="0" dir="5400000" dist="23000">
                <a:srgbClr val="000000">
                  <a:alpha val="33725"/>
                </a:srgbClr>
              </a:outerShdw>
            </a:effectLst>
          </p:spPr>
        </p:cxnSp>
        <p:sp>
          <p:nvSpPr>
            <p:cNvPr id="549" name="Google Shape;549;p40"/>
            <p:cNvSpPr/>
            <p:nvPr/>
          </p:nvSpPr>
          <p:spPr>
            <a:xfrm>
              <a:off x="0" y="0"/>
              <a:ext cx="1757045" cy="453707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40"/>
            <p:cNvSpPr txBox="1"/>
            <p:nvPr/>
          </p:nvSpPr>
          <p:spPr>
            <a:xfrm>
              <a:off x="0" y="0"/>
              <a:ext cx="1757045" cy="4537075"/>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1F497D"/>
                </a:buClr>
                <a:buSzPts val="2000"/>
                <a:buFont typeface="Times New Roman"/>
                <a:buNone/>
              </a:pPr>
              <a:r>
                <a:rPr b="1" i="0" lang="it-IT" sz="2000" u="none" cap="none" strike="noStrike">
                  <a:solidFill>
                    <a:srgbClr val="1F497D"/>
                  </a:solidFill>
                  <a:latin typeface="Times New Roman"/>
                  <a:ea typeface="Times New Roman"/>
                  <a:cs typeface="Times New Roman"/>
                  <a:sym typeface="Times New Roman"/>
                </a:rPr>
                <a:t>CASI DI IRREGOLARITA’ FEAGA</a:t>
              </a:r>
              <a:endParaRPr b="0" i="0" sz="2000" u="none" cap="none" strike="noStrike">
                <a:solidFill>
                  <a:srgbClr val="1F497D"/>
                </a:solidFill>
                <a:latin typeface="Times New Roman"/>
                <a:ea typeface="Times New Roman"/>
                <a:cs typeface="Times New Roman"/>
                <a:sym typeface="Times New Roman"/>
              </a:endParaRPr>
            </a:p>
          </p:txBody>
        </p:sp>
        <p:sp>
          <p:nvSpPr>
            <p:cNvPr id="551" name="Google Shape;551;p40"/>
            <p:cNvSpPr/>
            <p:nvPr/>
          </p:nvSpPr>
          <p:spPr>
            <a:xfrm>
              <a:off x="1888823" y="42756"/>
              <a:ext cx="6896401" cy="85513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40"/>
            <p:cNvSpPr txBox="1"/>
            <p:nvPr/>
          </p:nvSpPr>
          <p:spPr>
            <a:xfrm>
              <a:off x="1888823" y="42756"/>
              <a:ext cx="6896401" cy="855132"/>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2400"/>
                <a:buFont typeface="Times New Roman"/>
                <a:buNone/>
              </a:pPr>
              <a:r>
                <a:rPr b="0" i="0" lang="it-IT" sz="2400" u="none" cap="none" strike="noStrike">
                  <a:solidFill>
                    <a:schemeClr val="dk1"/>
                  </a:solidFill>
                  <a:latin typeface="Times New Roman"/>
                  <a:ea typeface="Times New Roman"/>
                  <a:cs typeface="Times New Roman"/>
                  <a:sym typeface="Times New Roman"/>
                </a:rPr>
                <a:t>dichiarazione in domanda di terreni confiscati,</a:t>
              </a:r>
              <a:endParaRPr b="0" i="0" sz="1400" u="none" cap="none" strike="noStrike">
                <a:solidFill>
                  <a:srgbClr val="000000"/>
                </a:solidFill>
                <a:latin typeface="Arial"/>
                <a:ea typeface="Arial"/>
                <a:cs typeface="Arial"/>
                <a:sym typeface="Arial"/>
              </a:endParaRPr>
            </a:p>
          </p:txBody>
        </p:sp>
        <p:cxnSp>
          <p:nvCxnSpPr>
            <p:cNvPr id="553" name="Google Shape;553;p40"/>
            <p:cNvCxnSpPr/>
            <p:nvPr/>
          </p:nvCxnSpPr>
          <p:spPr>
            <a:xfrm>
              <a:off x="1757044" y="897888"/>
              <a:ext cx="7028180" cy="0"/>
            </a:xfrm>
            <a:prstGeom prst="straightConnector1">
              <a:avLst/>
            </a:prstGeom>
            <a:solidFill>
              <a:schemeClr val="accent1"/>
            </a:solidFill>
            <a:ln cap="flat" cmpd="sng" w="25400">
              <a:solidFill>
                <a:srgbClr val="C0CCE1"/>
              </a:solidFill>
              <a:prstDash val="solid"/>
              <a:round/>
              <a:headEnd len="sm" w="sm" type="none"/>
              <a:tailEnd len="sm" w="sm" type="none"/>
            </a:ln>
            <a:effectLst>
              <a:outerShdw blurRad="40000" rotWithShape="0" dir="5400000" dist="20000">
                <a:srgbClr val="000000">
                  <a:alpha val="36470"/>
                </a:srgbClr>
              </a:outerShdw>
            </a:effectLst>
          </p:spPr>
        </p:cxnSp>
        <p:sp>
          <p:nvSpPr>
            <p:cNvPr id="554" name="Google Shape;554;p40"/>
            <p:cNvSpPr/>
            <p:nvPr/>
          </p:nvSpPr>
          <p:spPr>
            <a:xfrm>
              <a:off x="1888823" y="940645"/>
              <a:ext cx="6896401" cy="85513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40"/>
            <p:cNvSpPr txBox="1"/>
            <p:nvPr/>
          </p:nvSpPr>
          <p:spPr>
            <a:xfrm>
              <a:off x="1888823" y="940645"/>
              <a:ext cx="6896401" cy="855132"/>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2400"/>
                <a:buFont typeface="Times New Roman"/>
                <a:buNone/>
              </a:pPr>
              <a:r>
                <a:rPr b="0" i="0" lang="it-IT" sz="2400" u="none" cap="none" strike="noStrike">
                  <a:solidFill>
                    <a:schemeClr val="dk1"/>
                  </a:solidFill>
                  <a:latin typeface="Times New Roman"/>
                  <a:ea typeface="Times New Roman"/>
                  <a:cs typeface="Times New Roman"/>
                  <a:sym typeface="Times New Roman"/>
                </a:rPr>
                <a:t>appartenenti ad enti pubblici o a privati ignari;</a:t>
              </a:r>
              <a:endParaRPr b="0" i="0" sz="1400" u="none" cap="none" strike="noStrike">
                <a:solidFill>
                  <a:srgbClr val="000000"/>
                </a:solidFill>
                <a:latin typeface="Arial"/>
                <a:ea typeface="Arial"/>
                <a:cs typeface="Arial"/>
                <a:sym typeface="Arial"/>
              </a:endParaRPr>
            </a:p>
          </p:txBody>
        </p:sp>
        <p:cxnSp>
          <p:nvCxnSpPr>
            <p:cNvPr id="556" name="Google Shape;556;p40"/>
            <p:cNvCxnSpPr/>
            <p:nvPr/>
          </p:nvCxnSpPr>
          <p:spPr>
            <a:xfrm>
              <a:off x="1757044" y="1795777"/>
              <a:ext cx="7028180" cy="0"/>
            </a:xfrm>
            <a:prstGeom prst="straightConnector1">
              <a:avLst/>
            </a:prstGeom>
            <a:solidFill>
              <a:schemeClr val="accent1"/>
            </a:solidFill>
            <a:ln cap="flat" cmpd="sng" w="25400">
              <a:solidFill>
                <a:srgbClr val="C0CCE1"/>
              </a:solidFill>
              <a:prstDash val="solid"/>
              <a:round/>
              <a:headEnd len="sm" w="sm" type="none"/>
              <a:tailEnd len="sm" w="sm" type="none"/>
            </a:ln>
            <a:effectLst>
              <a:outerShdw blurRad="40000" rotWithShape="0" dir="5400000" dist="20000">
                <a:srgbClr val="000000">
                  <a:alpha val="36470"/>
                </a:srgbClr>
              </a:outerShdw>
            </a:effectLst>
          </p:spPr>
        </p:cxnSp>
        <p:sp>
          <p:nvSpPr>
            <p:cNvPr id="557" name="Google Shape;557;p40"/>
            <p:cNvSpPr/>
            <p:nvPr/>
          </p:nvSpPr>
          <p:spPr>
            <a:xfrm>
              <a:off x="1888823" y="1838534"/>
              <a:ext cx="6896401" cy="85513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40"/>
            <p:cNvSpPr txBox="1"/>
            <p:nvPr/>
          </p:nvSpPr>
          <p:spPr>
            <a:xfrm>
              <a:off x="1888823" y="1838534"/>
              <a:ext cx="6896401" cy="855132"/>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2400"/>
                <a:buFont typeface="Times New Roman"/>
                <a:buNone/>
              </a:pPr>
              <a:r>
                <a:rPr b="0" i="0" lang="it-IT" sz="2400" u="none" cap="none" strike="noStrike">
                  <a:solidFill>
                    <a:schemeClr val="dk1"/>
                  </a:solidFill>
                  <a:latin typeface="Times New Roman"/>
                  <a:ea typeface="Times New Roman"/>
                  <a:cs typeface="Times New Roman"/>
                  <a:sym typeface="Times New Roman"/>
                </a:rPr>
                <a:t>presentazione di domande da parte di soggetti sottoposti a misure di prevenzione;</a:t>
              </a:r>
              <a:endParaRPr b="0" i="0" sz="1400" u="none" cap="none" strike="noStrike">
                <a:solidFill>
                  <a:srgbClr val="000000"/>
                </a:solidFill>
                <a:latin typeface="Arial"/>
                <a:ea typeface="Arial"/>
                <a:cs typeface="Arial"/>
                <a:sym typeface="Arial"/>
              </a:endParaRPr>
            </a:p>
          </p:txBody>
        </p:sp>
        <p:cxnSp>
          <p:nvCxnSpPr>
            <p:cNvPr id="559" name="Google Shape;559;p40"/>
            <p:cNvCxnSpPr/>
            <p:nvPr/>
          </p:nvCxnSpPr>
          <p:spPr>
            <a:xfrm>
              <a:off x="1757044" y="2693666"/>
              <a:ext cx="7028180" cy="0"/>
            </a:xfrm>
            <a:prstGeom prst="straightConnector1">
              <a:avLst/>
            </a:prstGeom>
            <a:solidFill>
              <a:schemeClr val="accent1"/>
            </a:solidFill>
            <a:ln cap="flat" cmpd="sng" w="25400">
              <a:solidFill>
                <a:srgbClr val="C0CCE1"/>
              </a:solidFill>
              <a:prstDash val="solid"/>
              <a:round/>
              <a:headEnd len="sm" w="sm" type="none"/>
              <a:tailEnd len="sm" w="sm" type="none"/>
            </a:ln>
            <a:effectLst>
              <a:outerShdw blurRad="40000" rotWithShape="0" dir="5400000" dist="20000">
                <a:srgbClr val="000000">
                  <a:alpha val="36470"/>
                </a:srgbClr>
              </a:outerShdw>
            </a:effectLst>
          </p:spPr>
        </p:cxnSp>
        <p:sp>
          <p:nvSpPr>
            <p:cNvPr id="560" name="Google Shape;560;p40"/>
            <p:cNvSpPr/>
            <p:nvPr/>
          </p:nvSpPr>
          <p:spPr>
            <a:xfrm>
              <a:off x="1888823" y="2736423"/>
              <a:ext cx="6896401" cy="85513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40"/>
            <p:cNvSpPr txBox="1"/>
            <p:nvPr/>
          </p:nvSpPr>
          <p:spPr>
            <a:xfrm>
              <a:off x="1888823" y="2736423"/>
              <a:ext cx="6896401" cy="855132"/>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2400"/>
                <a:buFont typeface="Times New Roman"/>
                <a:buNone/>
              </a:pPr>
              <a:r>
                <a:rPr b="0" i="0" lang="it-IT" sz="2400" u="none" cap="none" strike="noStrike">
                  <a:solidFill>
                    <a:schemeClr val="dk1"/>
                  </a:solidFill>
                  <a:latin typeface="Times New Roman"/>
                  <a:ea typeface="Times New Roman"/>
                  <a:cs typeface="Times New Roman"/>
                  <a:sym typeface="Times New Roman"/>
                </a:rPr>
                <a:t>utilizzo di titoli di conduzione falsi, stipulati con soggetti deceduti o non conformi alla normativa;</a:t>
              </a:r>
              <a:endParaRPr b="0" i="0" sz="1400" u="none" cap="none" strike="noStrike">
                <a:solidFill>
                  <a:srgbClr val="000000"/>
                </a:solidFill>
                <a:latin typeface="Arial"/>
                <a:ea typeface="Arial"/>
                <a:cs typeface="Arial"/>
                <a:sym typeface="Arial"/>
              </a:endParaRPr>
            </a:p>
          </p:txBody>
        </p:sp>
        <p:cxnSp>
          <p:nvCxnSpPr>
            <p:cNvPr id="562" name="Google Shape;562;p40"/>
            <p:cNvCxnSpPr/>
            <p:nvPr/>
          </p:nvCxnSpPr>
          <p:spPr>
            <a:xfrm>
              <a:off x="1757044" y="3591555"/>
              <a:ext cx="7028180" cy="0"/>
            </a:xfrm>
            <a:prstGeom prst="straightConnector1">
              <a:avLst/>
            </a:prstGeom>
            <a:solidFill>
              <a:schemeClr val="accent1"/>
            </a:solidFill>
            <a:ln cap="flat" cmpd="sng" w="25400">
              <a:solidFill>
                <a:srgbClr val="C0CCE1"/>
              </a:solidFill>
              <a:prstDash val="solid"/>
              <a:round/>
              <a:headEnd len="sm" w="sm" type="none"/>
              <a:tailEnd len="sm" w="sm" type="none"/>
            </a:ln>
            <a:effectLst>
              <a:outerShdw blurRad="40000" rotWithShape="0" dir="5400000" dist="20000">
                <a:srgbClr val="000000">
                  <a:alpha val="36470"/>
                </a:srgbClr>
              </a:outerShdw>
            </a:effectLst>
          </p:spPr>
        </p:cxnSp>
        <p:sp>
          <p:nvSpPr>
            <p:cNvPr id="563" name="Google Shape;563;p40"/>
            <p:cNvSpPr/>
            <p:nvPr/>
          </p:nvSpPr>
          <p:spPr>
            <a:xfrm>
              <a:off x="1888823" y="3634312"/>
              <a:ext cx="6896401" cy="85513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40"/>
            <p:cNvSpPr txBox="1"/>
            <p:nvPr/>
          </p:nvSpPr>
          <p:spPr>
            <a:xfrm>
              <a:off x="1888823" y="3634312"/>
              <a:ext cx="6896401" cy="855132"/>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2400"/>
                <a:buFont typeface="Times New Roman"/>
                <a:buNone/>
              </a:pPr>
              <a:r>
                <a:rPr b="0" i="0" lang="it-IT" sz="2400" u="none" cap="none" strike="noStrike">
                  <a:solidFill>
                    <a:schemeClr val="dk1"/>
                  </a:solidFill>
                  <a:latin typeface="Times New Roman"/>
                  <a:ea typeface="Times New Roman"/>
                  <a:cs typeface="Times New Roman"/>
                  <a:sym typeface="Times New Roman"/>
                </a:rPr>
                <a:t>domande non sottoscritte.</a:t>
              </a:r>
              <a:endParaRPr b="0" i="0" sz="1400" u="none" cap="none" strike="noStrike">
                <a:solidFill>
                  <a:srgbClr val="000000"/>
                </a:solidFill>
                <a:latin typeface="Arial"/>
                <a:ea typeface="Arial"/>
                <a:cs typeface="Arial"/>
                <a:sym typeface="Arial"/>
              </a:endParaRPr>
            </a:p>
          </p:txBody>
        </p:sp>
        <p:cxnSp>
          <p:nvCxnSpPr>
            <p:cNvPr id="565" name="Google Shape;565;p40"/>
            <p:cNvCxnSpPr/>
            <p:nvPr/>
          </p:nvCxnSpPr>
          <p:spPr>
            <a:xfrm>
              <a:off x="1757044" y="4489444"/>
              <a:ext cx="7028180" cy="0"/>
            </a:xfrm>
            <a:prstGeom prst="straightConnector1">
              <a:avLst/>
            </a:prstGeom>
            <a:solidFill>
              <a:schemeClr val="accent1"/>
            </a:solidFill>
            <a:ln cap="flat" cmpd="sng" w="25400">
              <a:solidFill>
                <a:srgbClr val="C0CCE1"/>
              </a:solidFill>
              <a:prstDash val="solid"/>
              <a:round/>
              <a:headEnd len="sm" w="sm" type="none"/>
              <a:tailEnd len="sm" w="sm" type="none"/>
            </a:ln>
            <a:effectLst>
              <a:outerShdw blurRad="40000" rotWithShape="0" dir="5400000" dist="20000">
                <a:srgbClr val="000000">
                  <a:alpha val="36470"/>
                </a:srgbClr>
              </a:outerShdw>
            </a:effectLst>
          </p:spPr>
        </p:cxnSp>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43"/>
          <p:cNvSpPr txBox="1"/>
          <p:nvPr>
            <p:ph type="title"/>
          </p:nvPr>
        </p:nvSpPr>
        <p:spPr>
          <a:xfrm>
            <a:off x="539750" y="44624"/>
            <a:ext cx="8147050" cy="2746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it-IT" sz="1800" u="none" cap="none" strike="noStrike">
                <a:solidFill>
                  <a:srgbClr val="1F497D"/>
                </a:solidFill>
                <a:latin typeface="Times New Roman"/>
                <a:ea typeface="Times New Roman"/>
                <a:cs typeface="Times New Roman"/>
                <a:sym typeface="Times New Roman"/>
              </a:rPr>
              <a:t>RISULTATI DELLA LOTTA ALLE FRODI E STATO DEI RECUPERI</a:t>
            </a:r>
            <a:br>
              <a:rPr b="1" i="0" lang="it-IT" sz="4000" u="none" cap="none" strike="noStrike">
                <a:solidFill>
                  <a:srgbClr val="1F497D"/>
                </a:solidFill>
                <a:latin typeface="Calibri"/>
                <a:ea typeface="Calibri"/>
                <a:cs typeface="Calibri"/>
                <a:sym typeface="Calibri"/>
              </a:rPr>
            </a:br>
            <a:endParaRPr b="1" i="0" sz="4000" u="none" cap="none" strike="noStrike">
              <a:solidFill>
                <a:srgbClr val="1F497D"/>
              </a:solidFill>
              <a:latin typeface="Calibri"/>
              <a:ea typeface="Calibri"/>
              <a:cs typeface="Calibri"/>
              <a:sym typeface="Calibri"/>
            </a:endParaRPr>
          </a:p>
        </p:txBody>
      </p:sp>
      <p:graphicFrame>
        <p:nvGraphicFramePr>
          <p:cNvPr id="571" name="Google Shape;571;p43"/>
          <p:cNvGraphicFramePr/>
          <p:nvPr/>
        </p:nvGraphicFramePr>
        <p:xfrm>
          <a:off x="211138" y="885353"/>
          <a:ext cx="8620125" cy="4437063"/>
        </p:xfrm>
        <a:graphic>
          <a:graphicData uri="http://schemas.openxmlformats.org/drawingml/2006/chart">
            <c:chart r:id="rId3"/>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44"/>
          <p:cNvSpPr txBox="1"/>
          <p:nvPr>
            <p:ph type="title"/>
          </p:nvPr>
        </p:nvSpPr>
        <p:spPr>
          <a:xfrm>
            <a:off x="457200" y="274638"/>
            <a:ext cx="8229600" cy="41751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it-IT" sz="2000" u="none" cap="none" strike="noStrike">
                <a:solidFill>
                  <a:srgbClr val="1F497D"/>
                </a:solidFill>
                <a:latin typeface="Times New Roman"/>
                <a:ea typeface="Times New Roman"/>
                <a:cs typeface="Times New Roman"/>
                <a:sym typeface="Times New Roman"/>
              </a:rPr>
              <a:t>RISULTATI DELLA LOTTA ALLE FRODI E STATO DEI RECUPERI</a:t>
            </a:r>
            <a:endParaRPr b="1" i="0" sz="2000" u="none" cap="none" strike="noStrike">
              <a:solidFill>
                <a:srgbClr val="1F497D"/>
              </a:solidFill>
              <a:latin typeface="Calibri"/>
              <a:ea typeface="Calibri"/>
              <a:cs typeface="Calibri"/>
              <a:sym typeface="Calibri"/>
            </a:endParaRPr>
          </a:p>
        </p:txBody>
      </p:sp>
      <p:grpSp>
        <p:nvGrpSpPr>
          <p:cNvPr id="577" name="Google Shape;577;p44"/>
          <p:cNvGrpSpPr/>
          <p:nvPr/>
        </p:nvGrpSpPr>
        <p:grpSpPr>
          <a:xfrm>
            <a:off x="323850" y="765175"/>
            <a:ext cx="8496300" cy="4464050"/>
            <a:chOff x="0" y="0"/>
            <a:chExt cx="8496300" cy="4464050"/>
          </a:xfrm>
        </p:grpSpPr>
        <p:cxnSp>
          <p:nvCxnSpPr>
            <p:cNvPr id="578" name="Google Shape;578;p44"/>
            <p:cNvCxnSpPr/>
            <p:nvPr/>
          </p:nvCxnSpPr>
          <p:spPr>
            <a:xfrm>
              <a:off x="0" y="0"/>
              <a:ext cx="8496300" cy="0"/>
            </a:xfrm>
            <a:prstGeom prst="straightConnector1">
              <a:avLst/>
            </a:prstGeom>
            <a:gradFill>
              <a:gsLst>
                <a:gs pos="0">
                  <a:srgbClr val="2D5C97"/>
                </a:gs>
                <a:gs pos="80000">
                  <a:srgbClr val="3C7AC5"/>
                </a:gs>
                <a:gs pos="100000">
                  <a:srgbClr val="397BC9"/>
                </a:gs>
              </a:gsLst>
              <a:lin ang="16200000" scaled="0"/>
            </a:gradFill>
            <a:ln cap="flat" cmpd="sng" w="9525">
              <a:solidFill>
                <a:schemeClr val="accent1"/>
              </a:solidFill>
              <a:prstDash val="solid"/>
              <a:round/>
              <a:headEnd len="sm" w="sm" type="none"/>
              <a:tailEnd len="sm" w="sm" type="none"/>
            </a:ln>
            <a:effectLst>
              <a:outerShdw blurRad="40000" rotWithShape="0" dir="5400000" dist="23000">
                <a:srgbClr val="000000">
                  <a:alpha val="33725"/>
                </a:srgbClr>
              </a:outerShdw>
            </a:effectLst>
          </p:spPr>
        </p:cxnSp>
        <p:sp>
          <p:nvSpPr>
            <p:cNvPr id="579" name="Google Shape;579;p44"/>
            <p:cNvSpPr/>
            <p:nvPr/>
          </p:nvSpPr>
          <p:spPr>
            <a:xfrm>
              <a:off x="0" y="0"/>
              <a:ext cx="1699260" cy="446405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44"/>
            <p:cNvSpPr txBox="1"/>
            <p:nvPr/>
          </p:nvSpPr>
          <p:spPr>
            <a:xfrm>
              <a:off x="0" y="0"/>
              <a:ext cx="1699260" cy="4464050"/>
            </a:xfrm>
            <a:prstGeom prst="rect">
              <a:avLst/>
            </a:prstGeom>
            <a:noFill/>
            <a:ln>
              <a:noFill/>
            </a:ln>
          </p:spPr>
          <p:txBody>
            <a:bodyPr anchorCtr="0" anchor="t" bIns="87625" lIns="87625" spcFirstLastPara="1" rIns="87625" wrap="square" tIns="87625">
              <a:noAutofit/>
            </a:bodyPr>
            <a:lstStyle/>
            <a:p>
              <a:pPr indent="0" lvl="0" marL="0" marR="0" rtl="0" algn="l">
                <a:lnSpc>
                  <a:spcPct val="90000"/>
                </a:lnSpc>
                <a:spcBef>
                  <a:spcPts val="0"/>
                </a:spcBef>
                <a:spcAft>
                  <a:spcPts val="0"/>
                </a:spcAft>
                <a:buClr>
                  <a:srgbClr val="1F497D"/>
                </a:buClr>
                <a:buSzPts val="2300"/>
                <a:buFont typeface="Times New Roman"/>
                <a:buNone/>
              </a:pPr>
              <a:r>
                <a:rPr b="1" i="0" lang="it-IT" sz="2300" u="none" cap="none" strike="noStrike">
                  <a:solidFill>
                    <a:srgbClr val="1F497D"/>
                  </a:solidFill>
                  <a:latin typeface="Times New Roman"/>
                  <a:ea typeface="Times New Roman"/>
                  <a:cs typeface="Times New Roman"/>
                  <a:sym typeface="Times New Roman"/>
                </a:rPr>
                <a:t>MISURE DI CONTRASTO</a:t>
              </a:r>
              <a:endParaRPr b="0" i="0" sz="2300" u="none" cap="none" strike="noStrike">
                <a:solidFill>
                  <a:srgbClr val="1F497D"/>
                </a:solidFill>
                <a:latin typeface="Times New Roman"/>
                <a:ea typeface="Times New Roman"/>
                <a:cs typeface="Times New Roman"/>
                <a:sym typeface="Times New Roman"/>
              </a:endParaRPr>
            </a:p>
          </p:txBody>
        </p:sp>
        <p:sp>
          <p:nvSpPr>
            <p:cNvPr id="581" name="Google Shape;581;p44"/>
            <p:cNvSpPr/>
            <p:nvPr/>
          </p:nvSpPr>
          <p:spPr>
            <a:xfrm>
              <a:off x="1826704" y="42068"/>
              <a:ext cx="6669595" cy="84136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44"/>
            <p:cNvSpPr txBox="1"/>
            <p:nvPr/>
          </p:nvSpPr>
          <p:spPr>
            <a:xfrm>
              <a:off x="1826704" y="42068"/>
              <a:ext cx="6669595" cy="841368"/>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Times New Roman"/>
                <a:buNone/>
              </a:pPr>
              <a:r>
                <a:rPr b="0" i="0" lang="it-IT" sz="1900" u="none" cap="none" strike="noStrike">
                  <a:solidFill>
                    <a:schemeClr val="dk1"/>
                  </a:solidFill>
                  <a:latin typeface="Times New Roman"/>
                  <a:ea typeface="Times New Roman"/>
                  <a:cs typeface="Times New Roman"/>
                  <a:sym typeface="Times New Roman"/>
                </a:rPr>
                <a:t>avvio dei </a:t>
              </a:r>
              <a:r>
                <a:rPr b="1" i="0" lang="it-IT" sz="1900" u="none" cap="none" strike="noStrike">
                  <a:solidFill>
                    <a:schemeClr val="dk1"/>
                  </a:solidFill>
                  <a:latin typeface="Times New Roman"/>
                  <a:ea typeface="Times New Roman"/>
                  <a:cs typeface="Times New Roman"/>
                  <a:sym typeface="Times New Roman"/>
                </a:rPr>
                <a:t>recuperi coattivi</a:t>
              </a:r>
              <a:r>
                <a:rPr b="0" i="0" lang="it-IT" sz="1900" u="none" cap="none" strike="noStrike">
                  <a:solidFill>
                    <a:schemeClr val="dk1"/>
                  </a:solidFill>
                  <a:latin typeface="Times New Roman"/>
                  <a:ea typeface="Times New Roman"/>
                  <a:cs typeface="Times New Roman"/>
                  <a:sym typeface="Times New Roman"/>
                </a:rPr>
                <a:t> mediante </a:t>
              </a:r>
              <a:r>
                <a:rPr b="0" i="0" lang="it-IT" sz="1900" u="sng" cap="none" strike="noStrike">
                  <a:solidFill>
                    <a:schemeClr val="dk1"/>
                  </a:solidFill>
                  <a:latin typeface="Times New Roman"/>
                  <a:ea typeface="Times New Roman"/>
                  <a:cs typeface="Times New Roman"/>
                  <a:sym typeface="Times New Roman"/>
                </a:rPr>
                <a:t>ingiunzioni e pignoramenti</a:t>
              </a:r>
              <a:r>
                <a:rPr b="0" i="0" lang="it-IT" sz="1900" u="none" cap="none" strike="noStrike">
                  <a:solidFill>
                    <a:schemeClr val="dk1"/>
                  </a:solidFill>
                  <a:latin typeface="Times New Roman"/>
                  <a:ea typeface="Times New Roman"/>
                  <a:cs typeface="Times New Roman"/>
                  <a:sym typeface="Times New Roman"/>
                </a:rPr>
                <a:t> (con ingente impegno di risorse economiche e strumentali);</a:t>
              </a:r>
              <a:endParaRPr b="0" i="0" sz="1400" u="none" cap="none" strike="noStrike">
                <a:solidFill>
                  <a:srgbClr val="000000"/>
                </a:solidFill>
                <a:latin typeface="Arial"/>
                <a:ea typeface="Arial"/>
                <a:cs typeface="Arial"/>
                <a:sym typeface="Arial"/>
              </a:endParaRPr>
            </a:p>
          </p:txBody>
        </p:sp>
        <p:cxnSp>
          <p:nvCxnSpPr>
            <p:cNvPr id="583" name="Google Shape;583;p44"/>
            <p:cNvCxnSpPr/>
            <p:nvPr/>
          </p:nvCxnSpPr>
          <p:spPr>
            <a:xfrm>
              <a:off x="1699260" y="883437"/>
              <a:ext cx="6797040" cy="0"/>
            </a:xfrm>
            <a:prstGeom prst="straightConnector1">
              <a:avLst/>
            </a:prstGeom>
            <a:solidFill>
              <a:schemeClr val="accent1"/>
            </a:solidFill>
            <a:ln cap="flat" cmpd="sng" w="25400">
              <a:solidFill>
                <a:srgbClr val="C0CCE1"/>
              </a:solidFill>
              <a:prstDash val="solid"/>
              <a:round/>
              <a:headEnd len="sm" w="sm" type="none"/>
              <a:tailEnd len="sm" w="sm" type="none"/>
            </a:ln>
            <a:effectLst>
              <a:outerShdw blurRad="40000" rotWithShape="0" dir="5400000" dist="20000">
                <a:srgbClr val="000000">
                  <a:alpha val="36470"/>
                </a:srgbClr>
              </a:outerShdw>
            </a:effectLst>
          </p:spPr>
        </p:cxnSp>
        <p:sp>
          <p:nvSpPr>
            <p:cNvPr id="584" name="Google Shape;584;p44"/>
            <p:cNvSpPr/>
            <p:nvPr/>
          </p:nvSpPr>
          <p:spPr>
            <a:xfrm>
              <a:off x="1826704" y="925505"/>
              <a:ext cx="6669595" cy="84136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44"/>
            <p:cNvSpPr txBox="1"/>
            <p:nvPr/>
          </p:nvSpPr>
          <p:spPr>
            <a:xfrm>
              <a:off x="1826704" y="925505"/>
              <a:ext cx="6669595" cy="841368"/>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Times New Roman"/>
                <a:buNone/>
              </a:pPr>
              <a:r>
                <a:rPr b="0" i="0" lang="it-IT" sz="1900" u="none" cap="none" strike="noStrike">
                  <a:solidFill>
                    <a:schemeClr val="dk1"/>
                  </a:solidFill>
                  <a:latin typeface="Times New Roman"/>
                  <a:ea typeface="Times New Roman"/>
                  <a:cs typeface="Times New Roman"/>
                  <a:sym typeface="Times New Roman"/>
                </a:rPr>
                <a:t>implementazione di nuovi </a:t>
              </a:r>
              <a:r>
                <a:rPr b="1" i="0" lang="it-IT" sz="1900" u="none" cap="none" strike="noStrike">
                  <a:solidFill>
                    <a:schemeClr val="dk1"/>
                  </a:solidFill>
                  <a:latin typeface="Times New Roman"/>
                  <a:ea typeface="Times New Roman"/>
                  <a:cs typeface="Times New Roman"/>
                  <a:sym typeface="Times New Roman"/>
                </a:rPr>
                <a:t>strumenti di prevenzione delle frodi </a:t>
              </a:r>
              <a:r>
                <a:rPr b="0" i="0" lang="it-IT" sz="1900" u="none" cap="none" strike="noStrike">
                  <a:solidFill>
                    <a:schemeClr val="dk1"/>
                  </a:solidFill>
                  <a:latin typeface="Times New Roman"/>
                  <a:ea typeface="Times New Roman"/>
                  <a:cs typeface="Times New Roman"/>
                  <a:sym typeface="Times New Roman"/>
                </a:rPr>
                <a:t>(informatici, amministrativi e formativi);</a:t>
              </a:r>
              <a:endParaRPr b="0" i="0" sz="1400" u="none" cap="none" strike="noStrike">
                <a:solidFill>
                  <a:srgbClr val="000000"/>
                </a:solidFill>
                <a:latin typeface="Arial"/>
                <a:ea typeface="Arial"/>
                <a:cs typeface="Arial"/>
                <a:sym typeface="Arial"/>
              </a:endParaRPr>
            </a:p>
          </p:txBody>
        </p:sp>
        <p:cxnSp>
          <p:nvCxnSpPr>
            <p:cNvPr id="586" name="Google Shape;586;p44"/>
            <p:cNvCxnSpPr/>
            <p:nvPr/>
          </p:nvCxnSpPr>
          <p:spPr>
            <a:xfrm>
              <a:off x="1699260" y="1766874"/>
              <a:ext cx="6797040" cy="0"/>
            </a:xfrm>
            <a:prstGeom prst="straightConnector1">
              <a:avLst/>
            </a:prstGeom>
            <a:solidFill>
              <a:schemeClr val="accent1"/>
            </a:solidFill>
            <a:ln cap="flat" cmpd="sng" w="25400">
              <a:solidFill>
                <a:srgbClr val="C0CCE1"/>
              </a:solidFill>
              <a:prstDash val="solid"/>
              <a:round/>
              <a:headEnd len="sm" w="sm" type="none"/>
              <a:tailEnd len="sm" w="sm" type="none"/>
            </a:ln>
            <a:effectLst>
              <a:outerShdw blurRad="40000" rotWithShape="0" dir="5400000" dist="20000">
                <a:srgbClr val="000000">
                  <a:alpha val="36470"/>
                </a:srgbClr>
              </a:outerShdw>
            </a:effectLst>
          </p:spPr>
        </p:cxnSp>
        <p:sp>
          <p:nvSpPr>
            <p:cNvPr id="587" name="Google Shape;587;p44"/>
            <p:cNvSpPr/>
            <p:nvPr/>
          </p:nvSpPr>
          <p:spPr>
            <a:xfrm>
              <a:off x="1826704" y="1808942"/>
              <a:ext cx="6669595" cy="84136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44"/>
            <p:cNvSpPr txBox="1"/>
            <p:nvPr/>
          </p:nvSpPr>
          <p:spPr>
            <a:xfrm>
              <a:off x="1826704" y="1808942"/>
              <a:ext cx="6669595" cy="841368"/>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Times New Roman"/>
                <a:buNone/>
              </a:pPr>
              <a:r>
                <a:rPr b="0" i="0" lang="it-IT" sz="1900" u="none" cap="none" strike="noStrike">
                  <a:solidFill>
                    <a:schemeClr val="dk1"/>
                  </a:solidFill>
                  <a:latin typeface="Times New Roman"/>
                  <a:ea typeface="Times New Roman"/>
                  <a:cs typeface="Times New Roman"/>
                  <a:sym typeface="Times New Roman"/>
                </a:rPr>
                <a:t>stipulazione di </a:t>
              </a:r>
              <a:r>
                <a:rPr b="1" i="0" lang="it-IT" sz="1900" u="none" cap="none" strike="noStrike">
                  <a:solidFill>
                    <a:schemeClr val="dk1"/>
                  </a:solidFill>
                  <a:latin typeface="Times New Roman"/>
                  <a:ea typeface="Times New Roman"/>
                  <a:cs typeface="Times New Roman"/>
                  <a:sym typeface="Times New Roman"/>
                </a:rPr>
                <a:t>intese, convenzioni e protocolli di legalità</a:t>
              </a:r>
              <a:r>
                <a:rPr b="0" i="0" lang="it-IT" sz="1900" u="none" cap="none" strike="noStrike">
                  <a:solidFill>
                    <a:schemeClr val="dk1"/>
                  </a:solidFill>
                  <a:latin typeface="Times New Roman"/>
                  <a:ea typeface="Times New Roman"/>
                  <a:cs typeface="Times New Roman"/>
                  <a:sym typeface="Times New Roman"/>
                </a:rPr>
                <a:t> con la Corte dei Conti, le Prefetture e la Guardia di Finanza;</a:t>
              </a:r>
              <a:endParaRPr b="0" i="0" sz="1400" u="none" cap="none" strike="noStrike">
                <a:solidFill>
                  <a:srgbClr val="000000"/>
                </a:solidFill>
                <a:latin typeface="Arial"/>
                <a:ea typeface="Arial"/>
                <a:cs typeface="Arial"/>
                <a:sym typeface="Arial"/>
              </a:endParaRPr>
            </a:p>
          </p:txBody>
        </p:sp>
        <p:cxnSp>
          <p:nvCxnSpPr>
            <p:cNvPr id="589" name="Google Shape;589;p44"/>
            <p:cNvCxnSpPr/>
            <p:nvPr/>
          </p:nvCxnSpPr>
          <p:spPr>
            <a:xfrm>
              <a:off x="1699260" y="2650311"/>
              <a:ext cx="6797040" cy="0"/>
            </a:xfrm>
            <a:prstGeom prst="straightConnector1">
              <a:avLst/>
            </a:prstGeom>
            <a:solidFill>
              <a:schemeClr val="accent1"/>
            </a:solidFill>
            <a:ln cap="flat" cmpd="sng" w="25400">
              <a:solidFill>
                <a:srgbClr val="C0CCE1"/>
              </a:solidFill>
              <a:prstDash val="solid"/>
              <a:round/>
              <a:headEnd len="sm" w="sm" type="none"/>
              <a:tailEnd len="sm" w="sm" type="none"/>
            </a:ln>
            <a:effectLst>
              <a:outerShdw blurRad="40000" rotWithShape="0" dir="5400000" dist="20000">
                <a:srgbClr val="000000">
                  <a:alpha val="36470"/>
                </a:srgbClr>
              </a:outerShdw>
            </a:effectLst>
          </p:spPr>
        </p:cxnSp>
        <p:sp>
          <p:nvSpPr>
            <p:cNvPr id="590" name="Google Shape;590;p44"/>
            <p:cNvSpPr/>
            <p:nvPr/>
          </p:nvSpPr>
          <p:spPr>
            <a:xfrm>
              <a:off x="1826704" y="2692380"/>
              <a:ext cx="6669595" cy="84136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44"/>
            <p:cNvSpPr txBox="1"/>
            <p:nvPr/>
          </p:nvSpPr>
          <p:spPr>
            <a:xfrm>
              <a:off x="1826704" y="2692380"/>
              <a:ext cx="6669595" cy="841368"/>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Times New Roman"/>
                <a:buNone/>
              </a:pPr>
              <a:r>
                <a:rPr b="1" i="0" lang="it-IT" sz="1900" u="none" cap="none" strike="noStrike">
                  <a:solidFill>
                    <a:schemeClr val="dk1"/>
                  </a:solidFill>
                  <a:latin typeface="Times New Roman"/>
                  <a:ea typeface="Times New Roman"/>
                  <a:cs typeface="Times New Roman"/>
                  <a:sym typeface="Times New Roman"/>
                </a:rPr>
                <a:t>coinvolgimento</a:t>
              </a:r>
              <a:r>
                <a:rPr b="0" i="0" lang="it-IT" sz="1900" u="none" cap="none" strike="noStrike">
                  <a:solidFill>
                    <a:schemeClr val="dk1"/>
                  </a:solidFill>
                  <a:latin typeface="Times New Roman"/>
                  <a:ea typeface="Times New Roman"/>
                  <a:cs typeface="Times New Roman"/>
                  <a:sym typeface="Times New Roman"/>
                </a:rPr>
                <a:t>, in chiave collaborativa, </a:t>
              </a:r>
              <a:r>
                <a:rPr b="1" i="0" lang="it-IT" sz="1900" u="none" cap="none" strike="noStrike">
                  <a:solidFill>
                    <a:schemeClr val="dk1"/>
                  </a:solidFill>
                  <a:latin typeface="Times New Roman"/>
                  <a:ea typeface="Times New Roman"/>
                  <a:cs typeface="Times New Roman"/>
                  <a:sym typeface="Times New Roman"/>
                </a:rPr>
                <a:t>dei CAA</a:t>
              </a:r>
              <a:r>
                <a:rPr b="0" i="0" lang="it-IT" sz="1900" u="none" cap="none" strike="noStrike">
                  <a:solidFill>
                    <a:schemeClr val="dk1"/>
                  </a:solidFill>
                  <a:latin typeface="Times New Roman"/>
                  <a:ea typeface="Times New Roman"/>
                  <a:cs typeface="Times New Roman"/>
                  <a:sym typeface="Times New Roman"/>
                </a:rPr>
                <a:t> nell’attività di recupero delle indebite percezioni;</a:t>
              </a:r>
              <a:endParaRPr b="0" i="0" sz="1400" u="none" cap="none" strike="noStrike">
                <a:solidFill>
                  <a:srgbClr val="000000"/>
                </a:solidFill>
                <a:latin typeface="Arial"/>
                <a:ea typeface="Arial"/>
                <a:cs typeface="Arial"/>
                <a:sym typeface="Arial"/>
              </a:endParaRPr>
            </a:p>
          </p:txBody>
        </p:sp>
        <p:cxnSp>
          <p:nvCxnSpPr>
            <p:cNvPr id="592" name="Google Shape;592;p44"/>
            <p:cNvCxnSpPr/>
            <p:nvPr/>
          </p:nvCxnSpPr>
          <p:spPr>
            <a:xfrm>
              <a:off x="1699260" y="3533748"/>
              <a:ext cx="6797040" cy="0"/>
            </a:xfrm>
            <a:prstGeom prst="straightConnector1">
              <a:avLst/>
            </a:prstGeom>
            <a:solidFill>
              <a:schemeClr val="accent1"/>
            </a:solidFill>
            <a:ln cap="flat" cmpd="sng" w="25400">
              <a:solidFill>
                <a:srgbClr val="C0CCE1"/>
              </a:solidFill>
              <a:prstDash val="solid"/>
              <a:round/>
              <a:headEnd len="sm" w="sm" type="none"/>
              <a:tailEnd len="sm" w="sm" type="none"/>
            </a:ln>
            <a:effectLst>
              <a:outerShdw blurRad="40000" rotWithShape="0" dir="5400000" dist="20000">
                <a:srgbClr val="000000">
                  <a:alpha val="36470"/>
                </a:srgbClr>
              </a:outerShdw>
            </a:effectLst>
          </p:spPr>
        </p:cxnSp>
        <p:sp>
          <p:nvSpPr>
            <p:cNvPr id="593" name="Google Shape;593;p44"/>
            <p:cNvSpPr/>
            <p:nvPr/>
          </p:nvSpPr>
          <p:spPr>
            <a:xfrm>
              <a:off x="1826704" y="3575817"/>
              <a:ext cx="6669595" cy="84136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44"/>
            <p:cNvSpPr txBox="1"/>
            <p:nvPr/>
          </p:nvSpPr>
          <p:spPr>
            <a:xfrm>
              <a:off x="1826704" y="3575817"/>
              <a:ext cx="6669595" cy="841368"/>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Times New Roman"/>
                <a:buNone/>
              </a:pPr>
              <a:r>
                <a:rPr b="1" i="0" lang="it-IT" sz="1900" u="none" cap="none" strike="noStrike">
                  <a:solidFill>
                    <a:schemeClr val="dk1"/>
                  </a:solidFill>
                  <a:latin typeface="Times New Roman"/>
                  <a:ea typeface="Times New Roman"/>
                  <a:cs typeface="Times New Roman"/>
                  <a:sym typeface="Times New Roman"/>
                </a:rPr>
                <a:t>sensibilizzazione </a:t>
              </a:r>
              <a:r>
                <a:rPr b="0" i="0" lang="it-IT" sz="1900" u="none" cap="none" strike="noStrike">
                  <a:solidFill>
                    <a:schemeClr val="dk1"/>
                  </a:solidFill>
                  <a:latin typeface="Times New Roman"/>
                  <a:ea typeface="Times New Roman"/>
                  <a:cs typeface="Times New Roman"/>
                  <a:sym typeface="Times New Roman"/>
                </a:rPr>
                <a:t>dei beneficiari per il radicamento di una </a:t>
              </a:r>
              <a:r>
                <a:rPr b="1" i="0" lang="it-IT" sz="1900" u="none" cap="none" strike="noStrike">
                  <a:solidFill>
                    <a:schemeClr val="dk1"/>
                  </a:solidFill>
                  <a:latin typeface="Times New Roman"/>
                  <a:ea typeface="Times New Roman"/>
                  <a:cs typeface="Times New Roman"/>
                  <a:sym typeface="Times New Roman"/>
                </a:rPr>
                <a:t>cultura della legalità</a:t>
              </a:r>
              <a:r>
                <a:rPr b="0" i="0" lang="it-IT" sz="1900" u="none" cap="none" strike="noStrike">
                  <a:solidFill>
                    <a:schemeClr val="dk1"/>
                  </a:solidFill>
                  <a:latin typeface="Times New Roman"/>
                  <a:ea typeface="Times New Roman"/>
                  <a:cs typeface="Times New Roman"/>
                  <a:sym typeface="Times New Roman"/>
                </a:rPr>
                <a:t> e dell’integrità d’impresa.</a:t>
              </a:r>
              <a:endParaRPr b="0" i="0" sz="1400" u="none" cap="none" strike="noStrike">
                <a:solidFill>
                  <a:srgbClr val="000000"/>
                </a:solidFill>
                <a:latin typeface="Arial"/>
                <a:ea typeface="Arial"/>
                <a:cs typeface="Arial"/>
                <a:sym typeface="Arial"/>
              </a:endParaRPr>
            </a:p>
          </p:txBody>
        </p:sp>
        <p:cxnSp>
          <p:nvCxnSpPr>
            <p:cNvPr id="595" name="Google Shape;595;p44"/>
            <p:cNvCxnSpPr/>
            <p:nvPr/>
          </p:nvCxnSpPr>
          <p:spPr>
            <a:xfrm>
              <a:off x="1699260" y="4417186"/>
              <a:ext cx="6797040" cy="0"/>
            </a:xfrm>
            <a:prstGeom prst="straightConnector1">
              <a:avLst/>
            </a:prstGeom>
            <a:solidFill>
              <a:schemeClr val="accent1"/>
            </a:solidFill>
            <a:ln cap="flat" cmpd="sng" w="25400">
              <a:solidFill>
                <a:srgbClr val="C0CCE1"/>
              </a:solidFill>
              <a:prstDash val="solid"/>
              <a:round/>
              <a:headEnd len="sm" w="sm" type="none"/>
              <a:tailEnd len="sm" w="sm" type="none"/>
            </a:ln>
            <a:effectLst>
              <a:outerShdw blurRad="40000" rotWithShape="0" dir="5400000" dist="20000">
                <a:srgbClr val="000000">
                  <a:alpha val="36470"/>
                </a:srgbClr>
              </a:outerShdw>
            </a:effectLst>
          </p:spPr>
        </p:cxn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45"/>
          <p:cNvSpPr txBox="1"/>
          <p:nvPr>
            <p:ph idx="4294967295"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602" name="Google Shape;602;p45"/>
          <p:cNvSpPr txBox="1"/>
          <p:nvPr>
            <p:ph idx="1" type="body"/>
          </p:nvPr>
        </p:nvSpPr>
        <p:spPr>
          <a:xfrm>
            <a:off x="910034" y="120874"/>
            <a:ext cx="7118350" cy="9318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Arial"/>
              <a:buNone/>
            </a:pPr>
            <a:r>
              <a:rPr b="0" i="0" lang="it-IT" sz="3200" u="none" cap="none" strike="noStrike">
                <a:solidFill>
                  <a:schemeClr val="dk1"/>
                </a:solidFill>
                <a:latin typeface="Calibri"/>
                <a:ea typeface="Calibri"/>
                <a:cs typeface="Calibri"/>
                <a:sym typeface="Calibri"/>
              </a:rPr>
              <a:t>Due Macro-Aree: SIAN ed ARCEA</a:t>
            </a:r>
            <a:endParaRPr/>
          </a:p>
        </p:txBody>
      </p:sp>
      <p:grpSp>
        <p:nvGrpSpPr>
          <p:cNvPr id="603" name="Google Shape;603;p45"/>
          <p:cNvGrpSpPr/>
          <p:nvPr/>
        </p:nvGrpSpPr>
        <p:grpSpPr>
          <a:xfrm>
            <a:off x="1936399" y="1557828"/>
            <a:ext cx="5242739" cy="2912632"/>
            <a:chOff x="950529" y="1036"/>
            <a:chExt cx="5242739" cy="2912632"/>
          </a:xfrm>
        </p:grpSpPr>
        <p:sp>
          <p:nvSpPr>
            <p:cNvPr id="604" name="Google Shape;604;p45"/>
            <p:cNvSpPr/>
            <p:nvPr/>
          </p:nvSpPr>
          <p:spPr>
            <a:xfrm>
              <a:off x="950529" y="1036"/>
              <a:ext cx="2912632" cy="2912632"/>
            </a:xfrm>
            <a:prstGeom prst="ellipse">
              <a:avLst/>
            </a:prstGeom>
            <a:solidFill>
              <a:srgbClr val="BF504D">
                <a:alpha val="48627"/>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45"/>
            <p:cNvSpPr txBox="1"/>
            <p:nvPr/>
          </p:nvSpPr>
          <p:spPr>
            <a:xfrm>
              <a:off x="1377074" y="427581"/>
              <a:ext cx="2059542" cy="2059542"/>
            </a:xfrm>
            <a:prstGeom prst="rect">
              <a:avLst/>
            </a:prstGeom>
            <a:noFill/>
            <a:ln>
              <a:noFill/>
            </a:ln>
          </p:spPr>
          <p:txBody>
            <a:bodyPr anchorCtr="0" anchor="ctr" bIns="35550" lIns="160275" spcFirstLastPara="1" rIns="160275" wrap="square" tIns="35550">
              <a:noAutofit/>
            </a:bodyPr>
            <a:lstStyle/>
            <a:p>
              <a:pPr indent="0" lvl="0" marL="0" marR="0" rtl="0" algn="ctr">
                <a:lnSpc>
                  <a:spcPct val="90000"/>
                </a:lnSpc>
                <a:spcBef>
                  <a:spcPts val="0"/>
                </a:spcBef>
                <a:spcAft>
                  <a:spcPts val="0"/>
                </a:spcAft>
                <a:buClr>
                  <a:schemeClr val="dk1"/>
                </a:buClr>
                <a:buSzPts val="2800"/>
                <a:buFont typeface="Times New Roman"/>
                <a:buNone/>
              </a:pPr>
              <a:r>
                <a:rPr b="0" i="0" lang="it-IT" sz="2800" u="none" cap="none" strike="noStrike">
                  <a:solidFill>
                    <a:schemeClr val="dk1"/>
                  </a:solidFill>
                  <a:latin typeface="Times New Roman"/>
                  <a:ea typeface="Times New Roman"/>
                  <a:cs typeface="Times New Roman"/>
                  <a:sym typeface="Times New Roman"/>
                </a:rPr>
                <a:t>SIAN</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980"/>
                </a:spcBef>
                <a:spcAft>
                  <a:spcPts val="0"/>
                </a:spcAft>
                <a:buClr>
                  <a:schemeClr val="dk1"/>
                </a:buClr>
                <a:buSzPts val="1200"/>
                <a:buFont typeface="Times New Roman"/>
                <a:buNone/>
              </a:pPr>
              <a:r>
                <a:rPr b="0" i="0" lang="it-IT" sz="1200" u="none" cap="none" strike="noStrike">
                  <a:solidFill>
                    <a:schemeClr val="dk1"/>
                  </a:solidFill>
                  <a:latin typeface="Times New Roman"/>
                  <a:ea typeface="Times New Roman"/>
                  <a:cs typeface="Times New Roman"/>
                  <a:sym typeface="Times New Roman"/>
                </a:rPr>
                <a:t>Piattaforma software fondamentale per le attività Istituzionali di ARCEA (Autorizzazione, Esecuzione e Contabilizzazione Pagamenti)</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20"/>
                </a:spcBef>
                <a:spcAft>
                  <a:spcPts val="0"/>
                </a:spcAft>
                <a:buClr>
                  <a:schemeClr val="dk1"/>
                </a:buClr>
                <a:buSzPts val="1200"/>
                <a:buFont typeface="Times New Roman"/>
                <a:buNone/>
              </a:pPr>
              <a:r>
                <a:rPr b="0" i="0" lang="it-IT" sz="1200" u="none" cap="none" strike="noStrike">
                  <a:solidFill>
                    <a:schemeClr val="dk1"/>
                  </a:solidFill>
                  <a:latin typeface="Times New Roman"/>
                  <a:ea typeface="Times New Roman"/>
                  <a:cs typeface="Times New Roman"/>
                  <a:sym typeface="Times New Roman"/>
                </a:rPr>
                <a:t>Permette di inviare le informazioni obbligatorie all’organismo di coordinamento</a:t>
              </a:r>
              <a:endParaRPr b="0" i="0" sz="1400" u="none" cap="none" strike="noStrike">
                <a:solidFill>
                  <a:srgbClr val="000000"/>
                </a:solidFill>
                <a:latin typeface="Arial"/>
                <a:ea typeface="Arial"/>
                <a:cs typeface="Arial"/>
                <a:sym typeface="Arial"/>
              </a:endParaRPr>
            </a:p>
          </p:txBody>
        </p:sp>
        <p:sp>
          <p:nvSpPr>
            <p:cNvPr id="606" name="Google Shape;606;p45"/>
            <p:cNvSpPr/>
            <p:nvPr/>
          </p:nvSpPr>
          <p:spPr>
            <a:xfrm>
              <a:off x="3280636" y="1036"/>
              <a:ext cx="2912632" cy="2912632"/>
            </a:xfrm>
            <a:prstGeom prst="ellipse">
              <a:avLst/>
            </a:prstGeom>
            <a:solidFill>
              <a:schemeClr val="accent3">
                <a:alpha val="48627"/>
              </a:scheme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45"/>
            <p:cNvSpPr txBox="1"/>
            <p:nvPr/>
          </p:nvSpPr>
          <p:spPr>
            <a:xfrm>
              <a:off x="3707181" y="427581"/>
              <a:ext cx="2059542" cy="2059542"/>
            </a:xfrm>
            <a:prstGeom prst="rect">
              <a:avLst/>
            </a:prstGeom>
            <a:noFill/>
            <a:ln>
              <a:noFill/>
            </a:ln>
          </p:spPr>
          <p:txBody>
            <a:bodyPr anchorCtr="0" anchor="ctr" bIns="35550" lIns="160275" spcFirstLastPara="1" rIns="160275" wrap="square" tIns="35550">
              <a:noAutofit/>
            </a:bodyPr>
            <a:lstStyle/>
            <a:p>
              <a:pPr indent="0" lvl="0" marL="0" marR="0" rtl="0" algn="ctr">
                <a:lnSpc>
                  <a:spcPct val="90000"/>
                </a:lnSpc>
                <a:spcBef>
                  <a:spcPts val="0"/>
                </a:spcBef>
                <a:spcAft>
                  <a:spcPts val="0"/>
                </a:spcAft>
                <a:buClr>
                  <a:schemeClr val="dk1"/>
                </a:buClr>
                <a:buSzPts val="2800"/>
                <a:buFont typeface="Times New Roman"/>
                <a:buNone/>
              </a:pPr>
              <a:r>
                <a:rPr b="0" i="0" lang="it-IT" sz="2800" u="none" cap="none" strike="noStrike">
                  <a:solidFill>
                    <a:schemeClr val="dk1"/>
                  </a:solidFill>
                  <a:latin typeface="Times New Roman"/>
                  <a:ea typeface="Times New Roman"/>
                  <a:cs typeface="Times New Roman"/>
                  <a:sym typeface="Times New Roman"/>
                </a:rPr>
                <a:t>ARCEA</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980"/>
                </a:spcBef>
                <a:spcAft>
                  <a:spcPts val="0"/>
                </a:spcAft>
                <a:buClr>
                  <a:schemeClr val="dk1"/>
                </a:buClr>
                <a:buSzPts val="1000"/>
                <a:buFont typeface="Times New Roman"/>
                <a:buNone/>
              </a:pPr>
              <a:r>
                <a:rPr b="0" i="0" lang="it-IT" sz="1000" u="none" cap="none" strike="noStrike">
                  <a:solidFill>
                    <a:schemeClr val="dk1"/>
                  </a:solidFill>
                  <a:latin typeface="Times New Roman"/>
                  <a:ea typeface="Times New Roman"/>
                  <a:cs typeface="Times New Roman"/>
                  <a:sym typeface="Times New Roman"/>
                </a:rPr>
                <a:t>Rete LAN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350"/>
                </a:spcBef>
                <a:spcAft>
                  <a:spcPts val="0"/>
                </a:spcAft>
                <a:buClr>
                  <a:schemeClr val="dk1"/>
                </a:buClr>
                <a:buSzPts val="1000"/>
                <a:buFont typeface="Times New Roman"/>
                <a:buNone/>
              </a:pPr>
              <a:r>
                <a:rPr b="0" i="0" lang="it-IT" sz="1000" u="none" cap="none" strike="noStrike">
                  <a:solidFill>
                    <a:schemeClr val="dk1"/>
                  </a:solidFill>
                  <a:latin typeface="Times New Roman"/>
                  <a:ea typeface="Times New Roman"/>
                  <a:cs typeface="Times New Roman"/>
                  <a:sym typeface="Times New Roman"/>
                </a:rPr>
                <a:t>CED Interni</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350"/>
                </a:spcBef>
                <a:spcAft>
                  <a:spcPts val="0"/>
                </a:spcAft>
                <a:buClr>
                  <a:schemeClr val="dk1"/>
                </a:buClr>
                <a:buSzPts val="1000"/>
                <a:buFont typeface="Times New Roman"/>
                <a:buNone/>
              </a:pPr>
              <a:r>
                <a:rPr b="0" i="0" lang="it-IT" sz="1000" u="none" cap="none" strike="noStrike">
                  <a:solidFill>
                    <a:schemeClr val="dk1"/>
                  </a:solidFill>
                  <a:latin typeface="Times New Roman"/>
                  <a:ea typeface="Times New Roman"/>
                  <a:cs typeface="Times New Roman"/>
                  <a:sym typeface="Times New Roman"/>
                </a:rPr>
                <a:t>Postazioni Client</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350"/>
                </a:spcBef>
                <a:spcAft>
                  <a:spcPts val="0"/>
                </a:spcAft>
                <a:buClr>
                  <a:schemeClr val="dk1"/>
                </a:buClr>
                <a:buSzPts val="1000"/>
                <a:buFont typeface="Times New Roman"/>
                <a:buNone/>
              </a:pPr>
              <a:r>
                <a:rPr b="0" i="0" lang="it-IT" sz="1000" u="none" cap="none" strike="noStrike">
                  <a:solidFill>
                    <a:schemeClr val="dk1"/>
                  </a:solidFill>
                  <a:latin typeface="Times New Roman"/>
                  <a:ea typeface="Times New Roman"/>
                  <a:cs typeface="Times New Roman"/>
                  <a:sym typeface="Times New Roman"/>
                </a:rPr>
                <a:t>Posta elettronica</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350"/>
                </a:spcBef>
                <a:spcAft>
                  <a:spcPts val="0"/>
                </a:spcAft>
                <a:buClr>
                  <a:schemeClr val="dk1"/>
                </a:buClr>
                <a:buSzPts val="1000"/>
                <a:buFont typeface="Times New Roman"/>
                <a:buNone/>
              </a:pPr>
              <a:r>
                <a:rPr b="0" i="0" lang="it-IT" sz="1000" u="none" cap="none" strike="noStrike">
                  <a:solidFill>
                    <a:schemeClr val="dk1"/>
                  </a:solidFill>
                  <a:latin typeface="Times New Roman"/>
                  <a:ea typeface="Times New Roman"/>
                  <a:cs typeface="Times New Roman"/>
                  <a:sym typeface="Times New Roman"/>
                </a:rPr>
                <a:t>Software per “Funzionamento” Interno</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350"/>
                </a:spcBef>
                <a:spcAft>
                  <a:spcPts val="0"/>
                </a:spcAft>
                <a:buClr>
                  <a:schemeClr val="dk1"/>
                </a:buClr>
                <a:buSzPts val="1000"/>
                <a:buFont typeface="Times New Roman"/>
                <a:buNone/>
              </a:pPr>
              <a:r>
                <a:rPr b="0" i="0" lang="it-IT" sz="1000" u="none" cap="none" strike="noStrike">
                  <a:solidFill>
                    <a:schemeClr val="dk1"/>
                  </a:solidFill>
                  <a:latin typeface="Times New Roman"/>
                  <a:ea typeface="Times New Roman"/>
                  <a:cs typeface="Times New Roman"/>
                  <a:sym typeface="Times New Roman"/>
                </a:rPr>
                <a:t>Contromisure di protezione del Sistema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350"/>
                </a:spcBef>
                <a:spcAft>
                  <a:spcPts val="0"/>
                </a:spcAft>
                <a:buClr>
                  <a:schemeClr val="dk1"/>
                </a:buClr>
                <a:buSzPts val="1000"/>
                <a:buFont typeface="Times New Roman"/>
                <a:buNone/>
              </a:pPr>
              <a:r>
                <a:t/>
              </a:r>
              <a:endParaRPr b="0" i="0" sz="1000" u="none" cap="none" strike="noStrike">
                <a:solidFill>
                  <a:schemeClr val="dk1"/>
                </a:solidFill>
                <a:latin typeface="Times New Roman"/>
                <a:ea typeface="Times New Roman"/>
                <a:cs typeface="Times New Roman"/>
                <a:sym typeface="Times New Roman"/>
              </a:endParaRPr>
            </a:p>
            <a:p>
              <a:pPr indent="0" lvl="0" marL="0" marR="0" rtl="0" algn="ctr">
                <a:lnSpc>
                  <a:spcPct val="90000"/>
                </a:lnSpc>
                <a:spcBef>
                  <a:spcPts val="350"/>
                </a:spcBef>
                <a:spcAft>
                  <a:spcPts val="0"/>
                </a:spcAft>
                <a:buClr>
                  <a:schemeClr val="dk1"/>
                </a:buClr>
                <a:buSzPts val="1400"/>
                <a:buFont typeface="Times New Roman"/>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ctr">
                <a:lnSpc>
                  <a:spcPct val="90000"/>
                </a:lnSpc>
                <a:spcBef>
                  <a:spcPts val="490"/>
                </a:spcBef>
                <a:spcAft>
                  <a:spcPts val="0"/>
                </a:spcAft>
                <a:buClr>
                  <a:schemeClr val="dk1"/>
                </a:buClr>
                <a:buSzPts val="1400"/>
                <a:buFont typeface="Times New Roman"/>
                <a:buNone/>
              </a:pPr>
              <a:r>
                <a:t/>
              </a:r>
              <a:endParaRPr b="0" i="0" sz="1400" u="none" cap="none" strike="noStrike">
                <a:solidFill>
                  <a:schemeClr val="dk1"/>
                </a:solidFill>
                <a:latin typeface="Times New Roman"/>
                <a:ea typeface="Times New Roman"/>
                <a:cs typeface="Times New Roman"/>
                <a:sym typeface="Times New Roman"/>
              </a:endParaRPr>
            </a:p>
          </p:txBody>
        </p:sp>
      </p:grpSp>
      <p:sp>
        <p:nvSpPr>
          <p:cNvPr id="608" name="Google Shape;608;p45"/>
          <p:cNvSpPr txBox="1"/>
          <p:nvPr/>
        </p:nvSpPr>
        <p:spPr>
          <a:xfrm>
            <a:off x="485775" y="836712"/>
            <a:ext cx="8229600" cy="979487"/>
          </a:xfrm>
          <a:prstGeom prst="rect">
            <a:avLst/>
          </a:prstGeom>
          <a:noFill/>
          <a:ln>
            <a:noFill/>
          </a:ln>
        </p:spPr>
        <p:txBody>
          <a:bodyPr anchorCtr="0" anchor="t" bIns="45700" lIns="91425" spcFirstLastPara="1" rIns="91425" wrap="square" tIns="45700">
            <a:normAutofit/>
          </a:bodyPr>
          <a:lstStyle/>
          <a:p>
            <a:pPr indent="0" lvl="0" marL="0" marR="0" rtl="0" algn="just">
              <a:lnSpc>
                <a:spcPct val="100000"/>
              </a:lnSpc>
              <a:spcBef>
                <a:spcPts val="0"/>
              </a:spcBef>
              <a:spcAft>
                <a:spcPts val="0"/>
              </a:spcAft>
              <a:buClr>
                <a:srgbClr val="000000"/>
              </a:buClr>
              <a:buSzPts val="1400"/>
              <a:buFont typeface="Arial"/>
              <a:buNone/>
            </a:pPr>
            <a:r>
              <a:rPr b="0" i="0" lang="it-IT" sz="1400" u="none" cap="none" strike="noStrike">
                <a:solidFill>
                  <a:schemeClr val="dk1"/>
                </a:solidFill>
                <a:latin typeface="Calibri"/>
                <a:ea typeface="Calibri"/>
                <a:cs typeface="Calibri"/>
                <a:sym typeface="Calibri"/>
              </a:rPr>
              <a:t>Il sistema informativo dell’ Arcea si divide, dal punto di vista infrastrutturale, in due macro-aree, tra loro interconnesse tramite connessione SPC : </a:t>
            </a:r>
            <a:r>
              <a:rPr b="1" i="0" lang="it-IT" sz="1400" u="none" cap="none" strike="noStrike">
                <a:solidFill>
                  <a:schemeClr val="accent3"/>
                </a:solidFill>
                <a:latin typeface="Calibri"/>
                <a:ea typeface="Calibri"/>
                <a:cs typeface="Calibri"/>
                <a:sym typeface="Calibri"/>
              </a:rPr>
              <a:t>la parte interna all’Agenzia </a:t>
            </a:r>
            <a:r>
              <a:rPr b="0" i="0" lang="it-IT" sz="1400" u="none" cap="none" strike="noStrike">
                <a:solidFill>
                  <a:schemeClr val="dk1"/>
                </a:solidFill>
                <a:latin typeface="Calibri"/>
                <a:ea typeface="Calibri"/>
                <a:cs typeface="Calibri"/>
                <a:sym typeface="Calibri"/>
              </a:rPr>
              <a:t>ed i</a:t>
            </a:r>
            <a:r>
              <a:rPr b="0" i="0" lang="it-IT" sz="1400" u="none" cap="none" strike="noStrike">
                <a:solidFill>
                  <a:srgbClr val="76923C"/>
                </a:solidFill>
                <a:latin typeface="Calibri"/>
                <a:ea typeface="Calibri"/>
                <a:cs typeface="Calibri"/>
                <a:sym typeface="Calibri"/>
              </a:rPr>
              <a:t> </a:t>
            </a:r>
            <a:r>
              <a:rPr b="1" i="0" lang="it-IT" sz="1400" u="none" cap="none" strike="noStrike">
                <a:solidFill>
                  <a:schemeClr val="accent2"/>
                </a:solidFill>
                <a:latin typeface="Calibri"/>
                <a:ea typeface="Calibri"/>
                <a:cs typeface="Calibri"/>
                <a:sym typeface="Calibri"/>
              </a:rPr>
              <a:t>servizi erogati dal SIAN</a:t>
            </a:r>
            <a:r>
              <a:rPr b="0" i="0" lang="it-IT" sz="1400" u="none" cap="none" strike="noStrike">
                <a:solidFill>
                  <a:schemeClr val="dk1"/>
                </a:solidFill>
                <a:latin typeface="Calibri"/>
                <a:ea typeface="Calibri"/>
                <a:cs typeface="Calibri"/>
                <a:sym typeface="Calibri"/>
              </a:rPr>
              <a:t>, il Sistema Informativo Agricolo Nazionale.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dk1"/>
              </a:solidFill>
              <a:latin typeface="Calibri"/>
              <a:ea typeface="Calibri"/>
              <a:cs typeface="Calibri"/>
              <a:sym typeface="Calibri"/>
            </a:endParaRPr>
          </a:p>
        </p:txBody>
      </p:sp>
      <p:grpSp>
        <p:nvGrpSpPr>
          <p:cNvPr id="609" name="Google Shape;609;p45"/>
          <p:cNvGrpSpPr/>
          <p:nvPr/>
        </p:nvGrpSpPr>
        <p:grpSpPr>
          <a:xfrm>
            <a:off x="1115616" y="3943325"/>
            <a:ext cx="7072313" cy="1285875"/>
            <a:chOff x="1200150" y="4714875"/>
            <a:chExt cx="7072313" cy="1285875"/>
          </a:xfrm>
        </p:grpSpPr>
        <p:sp>
          <p:nvSpPr>
            <p:cNvPr id="610" name="Google Shape;610;p45"/>
            <p:cNvSpPr/>
            <p:nvPr/>
          </p:nvSpPr>
          <p:spPr>
            <a:xfrm>
              <a:off x="1200150" y="4714875"/>
              <a:ext cx="7072313" cy="1285875"/>
            </a:xfrm>
            <a:prstGeom prst="leftRightArrow">
              <a:avLst>
                <a:gd fmla="val 50000" name="adj1"/>
                <a:gd fmla="val 50000" name="adj2"/>
              </a:avLst>
            </a:prstGeom>
            <a:solidFill>
              <a:srgbClr val="92CCDC"/>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611" name="Google Shape;611;p45"/>
            <p:cNvSpPr txBox="1"/>
            <p:nvPr/>
          </p:nvSpPr>
          <p:spPr>
            <a:xfrm>
              <a:off x="2200275" y="5119688"/>
              <a:ext cx="5143500" cy="57708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0" i="0" lang="it-IT" sz="1050" u="none" cap="none" strike="noStrike">
                  <a:solidFill>
                    <a:schemeClr val="dk2"/>
                  </a:solidFill>
                  <a:latin typeface="Calibri"/>
                  <a:ea typeface="Calibri"/>
                  <a:cs typeface="Calibri"/>
                  <a:sym typeface="Calibri"/>
                </a:rPr>
                <a:t>Connessione Sicura SPC (Simmetrica, Ridondata, Firewall Perimetrale, Antivirus, Infranet con SIAN)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50"/>
                <a:buFont typeface="Arial"/>
                <a:buNone/>
              </a:pPr>
              <a:r>
                <a:rPr b="0" i="0" lang="it-IT" sz="1050" u="none" cap="none" strike="noStrike">
                  <a:solidFill>
                    <a:schemeClr val="dk2"/>
                  </a:solidFill>
                  <a:latin typeface="Calibri"/>
                  <a:ea typeface="Calibri"/>
                  <a:cs typeface="Calibri"/>
                  <a:sym typeface="Calibri"/>
                </a:rPr>
                <a:t>STANDARD per la Sicurezza Informatica ISO 27002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grpSp>
        <p:nvGrpSpPr>
          <p:cNvPr id="146" name="Google Shape;146;p4"/>
          <p:cNvGrpSpPr/>
          <p:nvPr/>
        </p:nvGrpSpPr>
        <p:grpSpPr>
          <a:xfrm>
            <a:off x="107950" y="946504"/>
            <a:ext cx="8856663" cy="4244265"/>
            <a:chOff x="0" y="38454"/>
            <a:chExt cx="8856663" cy="4244265"/>
          </a:xfrm>
        </p:grpSpPr>
        <p:sp>
          <p:nvSpPr>
            <p:cNvPr id="147" name="Google Shape;147;p4"/>
            <p:cNvSpPr/>
            <p:nvPr/>
          </p:nvSpPr>
          <p:spPr>
            <a:xfrm>
              <a:off x="0" y="38454"/>
              <a:ext cx="8856663" cy="2087572"/>
            </a:xfrm>
            <a:prstGeom prst="roundRect">
              <a:avLst>
                <a:gd fmla="val 16667" name="adj"/>
              </a:avLst>
            </a:prstGeom>
            <a:solidFill>
              <a:schemeClr val="lt1"/>
            </a:solidFill>
            <a:ln cap="flat" cmpd="sng" w="25400">
              <a:solidFill>
                <a:srgbClr val="4674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4"/>
            <p:cNvSpPr txBox="1"/>
            <p:nvPr/>
          </p:nvSpPr>
          <p:spPr>
            <a:xfrm>
              <a:off x="101907" y="140361"/>
              <a:ext cx="8652849" cy="1883758"/>
            </a:xfrm>
            <a:prstGeom prst="rect">
              <a:avLst/>
            </a:prstGeom>
            <a:noFill/>
            <a:ln>
              <a:noFill/>
            </a:ln>
          </p:spPr>
          <p:txBody>
            <a:bodyPr anchorCtr="0" anchor="ctr" bIns="91425" lIns="91425" spcFirstLastPara="1" rIns="91425" wrap="square" tIns="91425">
              <a:noAutofit/>
            </a:bodyPr>
            <a:lstStyle/>
            <a:p>
              <a:pPr indent="0" lvl="0" marL="0" marR="0" rtl="0" algn="just">
                <a:lnSpc>
                  <a:spcPct val="90000"/>
                </a:lnSpc>
                <a:spcBef>
                  <a:spcPts val="0"/>
                </a:spcBef>
                <a:spcAft>
                  <a:spcPts val="0"/>
                </a:spcAft>
                <a:buClr>
                  <a:schemeClr val="lt1"/>
                </a:buClr>
                <a:buSzPts val="2400"/>
                <a:buFont typeface="Times New Roman"/>
                <a:buNone/>
              </a:pPr>
              <a:r>
                <a:rPr b="0" i="0" lang="it-IT" sz="2400" u="none" cap="none" strike="noStrike">
                  <a:solidFill>
                    <a:schemeClr val="dk1"/>
                  </a:solidFill>
                  <a:latin typeface="Times New Roman"/>
                  <a:ea typeface="Times New Roman"/>
                  <a:cs typeface="Times New Roman"/>
                  <a:sym typeface="Times New Roman"/>
                </a:rPr>
                <a:t>Costituisce lo strumento mediante il quale l’ARCEA </a:t>
              </a:r>
              <a:r>
                <a:rPr b="1" i="0" lang="it-IT" sz="2400" u="none" cap="none" strike="noStrike">
                  <a:solidFill>
                    <a:schemeClr val="dk1"/>
                  </a:solidFill>
                  <a:latin typeface="Times New Roman"/>
                  <a:ea typeface="Times New Roman"/>
                  <a:cs typeface="Times New Roman"/>
                  <a:sym typeface="Times New Roman"/>
                </a:rPr>
                <a:t>illustra ai cittadini e a tutti gli altri stakeholder, interni ed esterni, i risultati ottenuti</a:t>
              </a:r>
              <a:r>
                <a:rPr b="0" i="0" lang="it-IT" sz="2400" u="none" cap="none" strike="noStrike">
                  <a:solidFill>
                    <a:schemeClr val="dk1"/>
                  </a:solidFill>
                  <a:latin typeface="Times New Roman"/>
                  <a:ea typeface="Times New Roman"/>
                  <a:cs typeface="Times New Roman"/>
                  <a:sym typeface="Times New Roman"/>
                </a:rPr>
                <a:t> nel corso dell’anno 2021, concludendo in tal modo il ciclo di gestione della performance </a:t>
              </a:r>
              <a:endParaRPr b="0" i="0" sz="1400" u="none" cap="none" strike="noStrike">
                <a:solidFill>
                  <a:schemeClr val="dk1"/>
                </a:solidFill>
                <a:latin typeface="Arial"/>
                <a:ea typeface="Arial"/>
                <a:cs typeface="Arial"/>
                <a:sym typeface="Arial"/>
              </a:endParaRPr>
            </a:p>
          </p:txBody>
        </p:sp>
        <p:sp>
          <p:nvSpPr>
            <p:cNvPr id="149" name="Google Shape;149;p4"/>
            <p:cNvSpPr/>
            <p:nvPr/>
          </p:nvSpPr>
          <p:spPr>
            <a:xfrm>
              <a:off x="0" y="2195147"/>
              <a:ext cx="8856663" cy="2087572"/>
            </a:xfrm>
            <a:prstGeom prst="roundRect">
              <a:avLst>
                <a:gd fmla="val 16667" name="adj"/>
              </a:avLst>
            </a:prstGeom>
            <a:solidFill>
              <a:schemeClr val="lt1"/>
            </a:solidFill>
            <a:ln cap="flat" cmpd="sng" w="25400">
              <a:solidFill>
                <a:srgbClr val="4674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4"/>
            <p:cNvSpPr txBox="1"/>
            <p:nvPr/>
          </p:nvSpPr>
          <p:spPr>
            <a:xfrm>
              <a:off x="101907" y="2297054"/>
              <a:ext cx="8652849" cy="1883758"/>
            </a:xfrm>
            <a:prstGeom prst="rect">
              <a:avLst/>
            </a:prstGeom>
            <a:noFill/>
            <a:ln>
              <a:noFill/>
            </a:ln>
          </p:spPr>
          <p:txBody>
            <a:bodyPr anchorCtr="0" anchor="ctr" bIns="91425" lIns="91425" spcFirstLastPara="1" rIns="91425" wrap="square" tIns="91425">
              <a:noAutofit/>
            </a:bodyPr>
            <a:lstStyle/>
            <a:p>
              <a:pPr indent="0" lvl="0" marL="0" marR="0" rtl="0" algn="just">
                <a:lnSpc>
                  <a:spcPct val="90000"/>
                </a:lnSpc>
                <a:spcBef>
                  <a:spcPts val="0"/>
                </a:spcBef>
                <a:spcAft>
                  <a:spcPts val="0"/>
                </a:spcAft>
                <a:buClr>
                  <a:schemeClr val="lt1"/>
                </a:buClr>
                <a:buSzPts val="2400"/>
                <a:buFont typeface="Times New Roman"/>
                <a:buNone/>
              </a:pPr>
              <a:r>
                <a:rPr b="0" i="0" lang="it-IT" sz="2400" u="none" cap="none" strike="noStrike">
                  <a:solidFill>
                    <a:schemeClr val="dk1"/>
                  </a:solidFill>
                  <a:latin typeface="Times New Roman"/>
                  <a:ea typeface="Times New Roman"/>
                  <a:cs typeface="Times New Roman"/>
                  <a:sym typeface="Times New Roman"/>
                </a:rPr>
                <a:t>Evidenzia </a:t>
              </a:r>
              <a:r>
                <a:rPr b="1" i="0" lang="it-IT" sz="2400" u="none" cap="none" strike="noStrike">
                  <a:solidFill>
                    <a:schemeClr val="dk1"/>
                  </a:solidFill>
                  <a:latin typeface="Times New Roman"/>
                  <a:ea typeface="Times New Roman"/>
                  <a:cs typeface="Times New Roman"/>
                  <a:sym typeface="Times New Roman"/>
                </a:rPr>
                <a:t>a consuntivo </a:t>
              </a:r>
              <a:r>
                <a:rPr b="0" i="0" lang="it-IT" sz="2400" u="none" cap="none" strike="noStrike">
                  <a:solidFill>
                    <a:schemeClr val="dk1"/>
                  </a:solidFill>
                  <a:latin typeface="Times New Roman"/>
                  <a:ea typeface="Times New Roman"/>
                  <a:cs typeface="Times New Roman"/>
                  <a:sym typeface="Times New Roman"/>
                </a:rPr>
                <a:t>i risultati organizzativi e individuali raggiunti rispetto ai singoli </a:t>
              </a:r>
              <a:r>
                <a:rPr b="1" i="0" lang="it-IT" sz="2400" u="none" cap="none" strike="noStrike">
                  <a:solidFill>
                    <a:schemeClr val="dk1"/>
                  </a:solidFill>
                  <a:latin typeface="Times New Roman"/>
                  <a:ea typeface="Times New Roman"/>
                  <a:cs typeface="Times New Roman"/>
                  <a:sym typeface="Times New Roman"/>
                </a:rPr>
                <a:t>obiettivi programmati </a:t>
              </a:r>
              <a:r>
                <a:rPr b="0" i="0" lang="it-IT" sz="2400" u="none" cap="none" strike="noStrike">
                  <a:solidFill>
                    <a:schemeClr val="dk1"/>
                  </a:solidFill>
                  <a:latin typeface="Times New Roman"/>
                  <a:ea typeface="Times New Roman"/>
                  <a:cs typeface="Times New Roman"/>
                  <a:sym typeface="Times New Roman"/>
                </a:rPr>
                <a:t>e alle </a:t>
              </a:r>
              <a:r>
                <a:rPr b="1" i="0" lang="it-IT" sz="2400" u="none" cap="none" strike="noStrike">
                  <a:solidFill>
                    <a:schemeClr val="dk1"/>
                  </a:solidFill>
                  <a:latin typeface="Times New Roman"/>
                  <a:ea typeface="Times New Roman"/>
                  <a:cs typeface="Times New Roman"/>
                  <a:sym typeface="Times New Roman"/>
                </a:rPr>
                <a:t>risorse</a:t>
              </a:r>
              <a:r>
                <a:rPr b="0" i="0" lang="it-IT" sz="2400" u="none" cap="none" strike="noStrike">
                  <a:solidFill>
                    <a:schemeClr val="dk1"/>
                  </a:solidFill>
                  <a:latin typeface="Times New Roman"/>
                  <a:ea typeface="Times New Roman"/>
                  <a:cs typeface="Times New Roman"/>
                  <a:sym typeface="Times New Roman"/>
                </a:rPr>
                <a:t>, con rilevazione degli eventuali scostamenti registrati nel corso dell’anno, indicandone le cause e le relative misure correttive che saranno adottate</a:t>
              </a:r>
              <a:endParaRPr b="0" i="0" sz="1400" u="none" cap="none" strike="noStrike">
                <a:solidFill>
                  <a:schemeClr val="dk1"/>
                </a:solidFill>
                <a:latin typeface="Arial"/>
                <a:ea typeface="Arial"/>
                <a:cs typeface="Arial"/>
                <a:sym typeface="Arial"/>
              </a:endParaRPr>
            </a:p>
          </p:txBody>
        </p:sp>
      </p:grpSp>
      <p:sp>
        <p:nvSpPr>
          <p:cNvPr id="151" name="Google Shape;151;p4"/>
          <p:cNvSpPr/>
          <p:nvPr/>
        </p:nvSpPr>
        <p:spPr>
          <a:xfrm>
            <a:off x="2123728" y="0"/>
            <a:ext cx="5040560"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it-IT" sz="3200" u="none" cap="none" strike="noStrike">
                <a:solidFill>
                  <a:schemeClr val="dk2"/>
                </a:solidFill>
                <a:latin typeface="Times New Roman"/>
                <a:ea typeface="Times New Roman"/>
                <a:cs typeface="Times New Roman"/>
                <a:sym typeface="Times New Roman"/>
              </a:rPr>
              <a:t>La relazione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grpSp>
        <p:nvGrpSpPr>
          <p:cNvPr id="616" name="Google Shape;616;p46"/>
          <p:cNvGrpSpPr/>
          <p:nvPr/>
        </p:nvGrpSpPr>
        <p:grpSpPr>
          <a:xfrm>
            <a:off x="107504" y="972274"/>
            <a:ext cx="8856984" cy="4193371"/>
            <a:chOff x="0" y="63554"/>
            <a:chExt cx="8856984" cy="4193371"/>
          </a:xfrm>
        </p:grpSpPr>
        <p:sp>
          <p:nvSpPr>
            <p:cNvPr id="617" name="Google Shape;617;p46"/>
            <p:cNvSpPr/>
            <p:nvPr/>
          </p:nvSpPr>
          <p:spPr>
            <a:xfrm>
              <a:off x="0" y="63554"/>
              <a:ext cx="8856984" cy="2062125"/>
            </a:xfrm>
            <a:prstGeom prst="roundRect">
              <a:avLst>
                <a:gd fmla="val 16667" name="adj"/>
              </a:avLst>
            </a:prstGeom>
            <a:solidFill>
              <a:schemeClr val="lt1"/>
            </a:solidFill>
            <a:ln cap="flat" cmpd="sng" w="25400">
              <a:solidFill>
                <a:srgbClr val="1C417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46"/>
            <p:cNvSpPr txBox="1"/>
            <p:nvPr/>
          </p:nvSpPr>
          <p:spPr>
            <a:xfrm>
              <a:off x="100665" y="164219"/>
              <a:ext cx="8655654" cy="1860795"/>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Times New Roman"/>
                <a:buNone/>
              </a:pPr>
              <a:r>
                <a:rPr b="0" i="0" lang="it-IT" sz="2400" u="none" cap="none" strike="noStrike">
                  <a:solidFill>
                    <a:schemeClr val="dk1"/>
                  </a:solidFill>
                  <a:latin typeface="Times New Roman"/>
                  <a:ea typeface="Times New Roman"/>
                  <a:cs typeface="Times New Roman"/>
                  <a:sym typeface="Times New Roman"/>
                </a:rPr>
                <a:t>ARCEA, fin dalla sua nascita, ha scelto di avvalersi di strumenti, sistemi e fornitori di </a:t>
              </a:r>
              <a:r>
                <a:rPr b="1" i="0" lang="it-IT" sz="2400" u="none" cap="none" strike="noStrike">
                  <a:solidFill>
                    <a:schemeClr val="dk1"/>
                  </a:solidFill>
                  <a:latin typeface="Times New Roman"/>
                  <a:ea typeface="Times New Roman"/>
                  <a:cs typeface="Times New Roman"/>
                  <a:sym typeface="Times New Roman"/>
                </a:rPr>
                <a:t>caratura nazionale </a:t>
              </a:r>
              <a:r>
                <a:rPr b="0" i="0" lang="it-IT" sz="2400" u="none" cap="none" strike="noStrike">
                  <a:solidFill>
                    <a:schemeClr val="dk1"/>
                  </a:solidFill>
                  <a:latin typeface="Times New Roman"/>
                  <a:ea typeface="Times New Roman"/>
                  <a:cs typeface="Times New Roman"/>
                  <a:sym typeface="Times New Roman"/>
                </a:rPr>
                <a:t>e </a:t>
              </a:r>
              <a:r>
                <a:rPr b="1" i="0" lang="it-IT" sz="2400" u="none" cap="none" strike="noStrike">
                  <a:solidFill>
                    <a:schemeClr val="dk1"/>
                  </a:solidFill>
                  <a:latin typeface="Times New Roman"/>
                  <a:ea typeface="Times New Roman"/>
                  <a:cs typeface="Times New Roman"/>
                  <a:sym typeface="Times New Roman"/>
                </a:rPr>
                <a:t>natura istituzionale</a:t>
              </a:r>
              <a:r>
                <a:rPr b="0" i="0" lang="it-IT" sz="2400" u="none" cap="none" strike="noStrike">
                  <a:solidFill>
                    <a:schemeClr val="dk1"/>
                  </a:solidFill>
                  <a:latin typeface="Times New Roman"/>
                  <a:ea typeface="Times New Roman"/>
                  <a:cs typeface="Times New Roman"/>
                  <a:sym typeface="Times New Roman"/>
                </a:rPr>
                <a:t>, in grado di fornire alti e certificati livelli di affidabilità e sicurezza. </a:t>
              </a:r>
              <a:endParaRPr b="0" i="0" sz="2400" u="none" cap="none" strike="noStrike">
                <a:solidFill>
                  <a:schemeClr val="dk1"/>
                </a:solidFill>
                <a:latin typeface="Times New Roman"/>
                <a:ea typeface="Times New Roman"/>
                <a:cs typeface="Times New Roman"/>
                <a:sym typeface="Times New Roman"/>
              </a:endParaRPr>
            </a:p>
          </p:txBody>
        </p:sp>
        <p:sp>
          <p:nvSpPr>
            <p:cNvPr id="619" name="Google Shape;619;p46"/>
            <p:cNvSpPr/>
            <p:nvPr/>
          </p:nvSpPr>
          <p:spPr>
            <a:xfrm>
              <a:off x="0" y="2194800"/>
              <a:ext cx="8856984" cy="2062125"/>
            </a:xfrm>
            <a:prstGeom prst="roundRect">
              <a:avLst>
                <a:gd fmla="val 16667" name="adj"/>
              </a:avLst>
            </a:prstGeom>
            <a:solidFill>
              <a:schemeClr val="lt1"/>
            </a:solidFill>
            <a:ln cap="flat" cmpd="sng" w="25400">
              <a:solidFill>
                <a:srgbClr val="1C417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46"/>
            <p:cNvSpPr txBox="1"/>
            <p:nvPr/>
          </p:nvSpPr>
          <p:spPr>
            <a:xfrm>
              <a:off x="100665" y="2295465"/>
              <a:ext cx="8655654" cy="1860795"/>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Times New Roman"/>
                <a:buNone/>
              </a:pPr>
              <a:r>
                <a:rPr b="0" i="0" lang="it-IT" sz="2400" u="none" cap="none" strike="noStrike">
                  <a:solidFill>
                    <a:schemeClr val="dk1"/>
                  </a:solidFill>
                  <a:latin typeface="Times New Roman"/>
                  <a:ea typeface="Times New Roman"/>
                  <a:cs typeface="Times New Roman"/>
                  <a:sym typeface="Times New Roman"/>
                </a:rPr>
                <a:t>Ciò ha permesso alle strutture interne di indirizzare le proprie attenzioni verso i temi della </a:t>
              </a:r>
              <a:r>
                <a:rPr b="1" i="0" lang="it-IT" sz="2400" u="none" cap="none" strike="noStrike">
                  <a:solidFill>
                    <a:schemeClr val="dk1"/>
                  </a:solidFill>
                  <a:latin typeface="Times New Roman"/>
                  <a:ea typeface="Times New Roman"/>
                  <a:cs typeface="Times New Roman"/>
                  <a:sym typeface="Times New Roman"/>
                </a:rPr>
                <a:t>Governance dei sistemi IT</a:t>
              </a:r>
              <a:r>
                <a:rPr b="0" i="0" lang="it-IT" sz="2400" u="none" cap="none" strike="noStrike">
                  <a:solidFill>
                    <a:schemeClr val="dk1"/>
                  </a:solidFill>
                  <a:latin typeface="Times New Roman"/>
                  <a:ea typeface="Times New Roman"/>
                  <a:cs typeface="Times New Roman"/>
                  <a:sym typeface="Times New Roman"/>
                </a:rPr>
                <a:t>, della </a:t>
              </a:r>
              <a:r>
                <a:rPr b="1" i="0" lang="it-IT" sz="2400" u="none" cap="none" strike="noStrike">
                  <a:solidFill>
                    <a:schemeClr val="dk1"/>
                  </a:solidFill>
                  <a:latin typeface="Times New Roman"/>
                  <a:ea typeface="Times New Roman"/>
                  <a:cs typeface="Times New Roman"/>
                  <a:sym typeface="Times New Roman"/>
                </a:rPr>
                <a:t>sicurezza delle informazioni </a:t>
              </a:r>
              <a:r>
                <a:rPr b="0" i="0" lang="it-IT" sz="2400" u="none" cap="none" strike="noStrike">
                  <a:solidFill>
                    <a:schemeClr val="dk1"/>
                  </a:solidFill>
                  <a:latin typeface="Times New Roman"/>
                  <a:ea typeface="Times New Roman"/>
                  <a:cs typeface="Times New Roman"/>
                  <a:sym typeface="Times New Roman"/>
                </a:rPr>
                <a:t>e del </a:t>
              </a:r>
              <a:r>
                <a:rPr b="1" i="0" lang="it-IT" sz="2400" u="none" cap="none" strike="noStrike">
                  <a:solidFill>
                    <a:schemeClr val="dk1"/>
                  </a:solidFill>
                  <a:latin typeface="Times New Roman"/>
                  <a:ea typeface="Times New Roman"/>
                  <a:cs typeface="Times New Roman"/>
                  <a:sym typeface="Times New Roman"/>
                </a:rPr>
                <a:t>Risk Management</a:t>
              </a:r>
              <a:r>
                <a:rPr b="0" i="0" lang="it-IT" sz="2400" u="none" cap="none" strike="noStrike">
                  <a:solidFill>
                    <a:schemeClr val="dk1"/>
                  </a:solidFill>
                  <a:latin typeface="Times New Roman"/>
                  <a:ea typeface="Times New Roman"/>
                  <a:cs typeface="Times New Roman"/>
                  <a:sym typeface="Times New Roman"/>
                </a:rPr>
                <a:t>, con conseguente graduale </a:t>
              </a:r>
              <a:r>
                <a:rPr b="1" i="0" lang="it-IT" sz="2400" u="none" cap="none" strike="noStrike">
                  <a:solidFill>
                    <a:schemeClr val="dk1"/>
                  </a:solidFill>
                  <a:latin typeface="Times New Roman"/>
                  <a:ea typeface="Times New Roman"/>
                  <a:cs typeface="Times New Roman"/>
                  <a:sym typeface="Times New Roman"/>
                </a:rPr>
                <a:t>incremento delle competenze </a:t>
              </a:r>
              <a:r>
                <a:rPr b="0" i="0" lang="it-IT" sz="2400" u="none" cap="none" strike="noStrike">
                  <a:solidFill>
                    <a:schemeClr val="dk1"/>
                  </a:solidFill>
                  <a:latin typeface="Times New Roman"/>
                  <a:ea typeface="Times New Roman"/>
                  <a:cs typeface="Times New Roman"/>
                  <a:sym typeface="Times New Roman"/>
                </a:rPr>
                <a:t>degli addetti e del </a:t>
              </a:r>
              <a:r>
                <a:rPr b="1" i="0" lang="it-IT" sz="2400" u="none" cap="none" strike="noStrike">
                  <a:solidFill>
                    <a:schemeClr val="dk1"/>
                  </a:solidFill>
                  <a:latin typeface="Times New Roman"/>
                  <a:ea typeface="Times New Roman"/>
                  <a:cs typeface="Times New Roman"/>
                  <a:sym typeface="Times New Roman"/>
                </a:rPr>
                <a:t>livello di maturità del sistema </a:t>
              </a:r>
              <a:endParaRPr b="1" i="0" sz="2400" u="none" cap="none" strike="noStrike">
                <a:solidFill>
                  <a:schemeClr val="dk1"/>
                </a:solidFill>
                <a:latin typeface="Times New Roman"/>
                <a:ea typeface="Times New Roman"/>
                <a:cs typeface="Times New Roman"/>
                <a:sym typeface="Times New Roman"/>
              </a:endParaRPr>
            </a:p>
          </p:txBody>
        </p:sp>
      </p:grpSp>
      <p:sp>
        <p:nvSpPr>
          <p:cNvPr id="621" name="Google Shape;621;p46"/>
          <p:cNvSpPr txBox="1"/>
          <p:nvPr>
            <p:ph idx="4294967295"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622" name="Google Shape;622;p46"/>
          <p:cNvSpPr txBox="1"/>
          <p:nvPr/>
        </p:nvSpPr>
        <p:spPr>
          <a:xfrm>
            <a:off x="910034" y="120874"/>
            <a:ext cx="7118350" cy="9318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Arial"/>
              <a:buNone/>
            </a:pPr>
            <a:r>
              <a:rPr b="0" i="0" lang="it-IT" sz="3200" u="none" cap="none" strike="noStrike">
                <a:solidFill>
                  <a:schemeClr val="dk1"/>
                </a:solidFill>
                <a:latin typeface="Calibri"/>
                <a:ea typeface="Calibri"/>
                <a:cs typeface="Calibri"/>
                <a:sym typeface="Calibri"/>
              </a:rPr>
              <a:t>Indirizzo Strategico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grpSp>
        <p:nvGrpSpPr>
          <p:cNvPr id="627" name="Google Shape;627;p47"/>
          <p:cNvGrpSpPr/>
          <p:nvPr/>
        </p:nvGrpSpPr>
        <p:grpSpPr>
          <a:xfrm>
            <a:off x="107504" y="926169"/>
            <a:ext cx="8856984" cy="4285580"/>
            <a:chOff x="0" y="17449"/>
            <a:chExt cx="8856984" cy="4285580"/>
          </a:xfrm>
        </p:grpSpPr>
        <p:sp>
          <p:nvSpPr>
            <p:cNvPr id="628" name="Google Shape;628;p47"/>
            <p:cNvSpPr/>
            <p:nvPr/>
          </p:nvSpPr>
          <p:spPr>
            <a:xfrm>
              <a:off x="0" y="17449"/>
              <a:ext cx="8856984" cy="1062871"/>
            </a:xfrm>
            <a:prstGeom prst="roundRect">
              <a:avLst>
                <a:gd fmla="val 16667" name="adj"/>
              </a:avLst>
            </a:prstGeom>
            <a:solidFill>
              <a:schemeClr val="lt1"/>
            </a:solidFill>
            <a:ln cap="flat" cmpd="sng" w="25400">
              <a:solidFill>
                <a:srgbClr val="4674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47"/>
            <p:cNvSpPr txBox="1"/>
            <p:nvPr/>
          </p:nvSpPr>
          <p:spPr>
            <a:xfrm>
              <a:off x="51885" y="69334"/>
              <a:ext cx="8753214" cy="959101"/>
            </a:xfrm>
            <a:prstGeom prst="rect">
              <a:avLst/>
            </a:prstGeom>
            <a:noFill/>
            <a:ln>
              <a:noFill/>
            </a:ln>
          </p:spPr>
          <p:txBody>
            <a:bodyPr anchorCtr="0" anchor="ctr" bIns="72375" lIns="72375" spcFirstLastPara="1" rIns="72375" wrap="square" tIns="72375">
              <a:noAutofit/>
            </a:bodyPr>
            <a:lstStyle/>
            <a:p>
              <a:pPr indent="0" lvl="0" marL="0" marR="0" rtl="0" algn="l">
                <a:lnSpc>
                  <a:spcPct val="90000"/>
                </a:lnSpc>
                <a:spcBef>
                  <a:spcPts val="0"/>
                </a:spcBef>
                <a:spcAft>
                  <a:spcPts val="0"/>
                </a:spcAft>
                <a:buClr>
                  <a:schemeClr val="lt1"/>
                </a:buClr>
                <a:buSzPts val="1900"/>
                <a:buFont typeface="Times New Roman"/>
                <a:buNone/>
              </a:pPr>
              <a:r>
                <a:rPr b="0" i="0" lang="it-IT" sz="1900" u="none" cap="none" strike="noStrike">
                  <a:solidFill>
                    <a:schemeClr val="dk1"/>
                  </a:solidFill>
                  <a:latin typeface="Times New Roman"/>
                  <a:ea typeface="Times New Roman"/>
                  <a:cs typeface="Times New Roman"/>
                  <a:sym typeface="Times New Roman"/>
                </a:rPr>
                <a:t>Il sistema di Gestione della Sicurezza è nato nel 2008 e si è evoluto nel tempo, in sinergia con i principali stakeholders: </a:t>
              </a:r>
              <a:endParaRPr b="0" i="0" sz="1900" u="none" cap="none" strike="noStrike">
                <a:solidFill>
                  <a:schemeClr val="dk1"/>
                </a:solidFill>
                <a:latin typeface="Times New Roman"/>
                <a:ea typeface="Times New Roman"/>
                <a:cs typeface="Times New Roman"/>
                <a:sym typeface="Times New Roman"/>
              </a:endParaRPr>
            </a:p>
          </p:txBody>
        </p:sp>
        <p:sp>
          <p:nvSpPr>
            <p:cNvPr id="630" name="Google Shape;630;p47"/>
            <p:cNvSpPr/>
            <p:nvPr/>
          </p:nvSpPr>
          <p:spPr>
            <a:xfrm>
              <a:off x="0" y="1080321"/>
              <a:ext cx="8856984" cy="104224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47"/>
            <p:cNvSpPr txBox="1"/>
            <p:nvPr/>
          </p:nvSpPr>
          <p:spPr>
            <a:xfrm>
              <a:off x="0" y="1080321"/>
              <a:ext cx="8856984" cy="1042245"/>
            </a:xfrm>
            <a:prstGeom prst="rect">
              <a:avLst/>
            </a:prstGeom>
            <a:noFill/>
            <a:ln>
              <a:noFill/>
            </a:ln>
          </p:spPr>
          <p:txBody>
            <a:bodyPr anchorCtr="0" anchor="t" bIns="24125" lIns="281200" spcFirstLastPara="1" rIns="135125" wrap="square" tIns="24125">
              <a:noAutofit/>
            </a:bodyPr>
            <a:lstStyle/>
            <a:p>
              <a:pPr indent="-114300" lvl="1" marL="114300" marR="0" rtl="0" algn="l">
                <a:lnSpc>
                  <a:spcPct val="90000"/>
                </a:lnSpc>
                <a:spcBef>
                  <a:spcPts val="0"/>
                </a:spcBef>
                <a:spcAft>
                  <a:spcPts val="0"/>
                </a:spcAft>
                <a:buClr>
                  <a:schemeClr val="dk1"/>
                </a:buClr>
                <a:buSzPts val="1500"/>
                <a:buFont typeface="Times New Roman"/>
                <a:buChar char="•"/>
              </a:pPr>
              <a:r>
                <a:rPr b="0" i="0" lang="it-IT" sz="1500" u="none" cap="none" strike="noStrike">
                  <a:solidFill>
                    <a:schemeClr val="dk1"/>
                  </a:solidFill>
                  <a:latin typeface="Times New Roman"/>
                  <a:ea typeface="Times New Roman"/>
                  <a:cs typeface="Times New Roman"/>
                  <a:sym typeface="Times New Roman"/>
                </a:rPr>
                <a:t>La struttura interna dell’ARCEA</a:t>
              </a:r>
              <a:endParaRPr b="0" i="0" sz="1500" u="none" cap="none" strike="noStrike">
                <a:solidFill>
                  <a:schemeClr val="dk1"/>
                </a:solidFill>
                <a:latin typeface="Times New Roman"/>
                <a:ea typeface="Times New Roman"/>
                <a:cs typeface="Times New Roman"/>
                <a:sym typeface="Times New Roman"/>
              </a:endParaRPr>
            </a:p>
            <a:p>
              <a:pPr indent="-114300" lvl="1" marL="114300" marR="0" rtl="0" algn="l">
                <a:lnSpc>
                  <a:spcPct val="90000"/>
                </a:lnSpc>
                <a:spcBef>
                  <a:spcPts val="300"/>
                </a:spcBef>
                <a:spcAft>
                  <a:spcPts val="0"/>
                </a:spcAft>
                <a:buClr>
                  <a:schemeClr val="dk1"/>
                </a:buClr>
                <a:buSzPts val="1500"/>
                <a:buFont typeface="Times New Roman"/>
                <a:buChar char="•"/>
              </a:pPr>
              <a:r>
                <a:rPr b="0" i="0" lang="it-IT" sz="1500" u="none" cap="none" strike="noStrike">
                  <a:solidFill>
                    <a:schemeClr val="dk1"/>
                  </a:solidFill>
                  <a:latin typeface="Times New Roman"/>
                  <a:ea typeface="Times New Roman"/>
                  <a:cs typeface="Times New Roman"/>
                  <a:sym typeface="Times New Roman"/>
                </a:rPr>
                <a:t>AGEA – SIN</a:t>
              </a:r>
              <a:endParaRPr b="0" i="0" sz="1500" u="none" cap="none" strike="noStrike">
                <a:solidFill>
                  <a:schemeClr val="dk1"/>
                </a:solidFill>
                <a:latin typeface="Times New Roman"/>
                <a:ea typeface="Times New Roman"/>
                <a:cs typeface="Times New Roman"/>
                <a:sym typeface="Times New Roman"/>
              </a:endParaRPr>
            </a:p>
            <a:p>
              <a:pPr indent="-114300" lvl="1" marL="114300" marR="0" rtl="0" algn="l">
                <a:lnSpc>
                  <a:spcPct val="90000"/>
                </a:lnSpc>
                <a:spcBef>
                  <a:spcPts val="300"/>
                </a:spcBef>
                <a:spcAft>
                  <a:spcPts val="0"/>
                </a:spcAft>
                <a:buClr>
                  <a:schemeClr val="dk1"/>
                </a:buClr>
                <a:buSzPts val="1500"/>
                <a:buFont typeface="Times New Roman"/>
                <a:buChar char="•"/>
              </a:pPr>
              <a:r>
                <a:rPr b="0" i="0" lang="it-IT" sz="1500" u="none" cap="none" strike="noStrike">
                  <a:solidFill>
                    <a:schemeClr val="dk1"/>
                  </a:solidFill>
                  <a:latin typeface="Times New Roman"/>
                  <a:ea typeface="Times New Roman"/>
                  <a:cs typeface="Times New Roman"/>
                  <a:sym typeface="Times New Roman"/>
                </a:rPr>
                <a:t>Gli Organismi Delegati </a:t>
              </a:r>
              <a:endParaRPr b="0" i="0" sz="1500" u="none" cap="none" strike="noStrike">
                <a:solidFill>
                  <a:schemeClr val="dk1"/>
                </a:solidFill>
                <a:latin typeface="Times New Roman"/>
                <a:ea typeface="Times New Roman"/>
                <a:cs typeface="Times New Roman"/>
                <a:sym typeface="Times New Roman"/>
              </a:endParaRPr>
            </a:p>
            <a:p>
              <a:pPr indent="-114300" lvl="1" marL="114300" marR="0" rtl="0" algn="l">
                <a:lnSpc>
                  <a:spcPct val="90000"/>
                </a:lnSpc>
                <a:spcBef>
                  <a:spcPts val="300"/>
                </a:spcBef>
                <a:spcAft>
                  <a:spcPts val="0"/>
                </a:spcAft>
                <a:buClr>
                  <a:schemeClr val="dk1"/>
                </a:buClr>
                <a:buSzPts val="1500"/>
                <a:buFont typeface="Times New Roman"/>
                <a:buChar char="•"/>
              </a:pPr>
              <a:r>
                <a:rPr b="0" i="0" lang="it-IT" sz="1500" u="none" cap="none" strike="noStrike">
                  <a:solidFill>
                    <a:schemeClr val="dk1"/>
                  </a:solidFill>
                  <a:latin typeface="Times New Roman"/>
                  <a:ea typeface="Times New Roman"/>
                  <a:cs typeface="Times New Roman"/>
                  <a:sym typeface="Times New Roman"/>
                </a:rPr>
                <a:t>I Beneficiari</a:t>
              </a:r>
              <a:endParaRPr b="0" i="0" sz="1500" u="none" cap="none" strike="noStrike">
                <a:solidFill>
                  <a:schemeClr val="dk1"/>
                </a:solidFill>
                <a:latin typeface="Times New Roman"/>
                <a:ea typeface="Times New Roman"/>
                <a:cs typeface="Times New Roman"/>
                <a:sym typeface="Times New Roman"/>
              </a:endParaRPr>
            </a:p>
          </p:txBody>
        </p:sp>
        <p:sp>
          <p:nvSpPr>
            <p:cNvPr id="632" name="Google Shape;632;p47"/>
            <p:cNvSpPr/>
            <p:nvPr/>
          </p:nvSpPr>
          <p:spPr>
            <a:xfrm>
              <a:off x="0" y="2122566"/>
              <a:ext cx="8856984" cy="1062871"/>
            </a:xfrm>
            <a:prstGeom prst="roundRect">
              <a:avLst>
                <a:gd fmla="val 16667" name="adj"/>
              </a:avLst>
            </a:prstGeom>
            <a:solidFill>
              <a:schemeClr val="lt1"/>
            </a:solidFill>
            <a:ln cap="flat" cmpd="sng" w="25400">
              <a:solidFill>
                <a:srgbClr val="4674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47"/>
            <p:cNvSpPr txBox="1"/>
            <p:nvPr/>
          </p:nvSpPr>
          <p:spPr>
            <a:xfrm>
              <a:off x="51885" y="2174451"/>
              <a:ext cx="8753214" cy="959101"/>
            </a:xfrm>
            <a:prstGeom prst="rect">
              <a:avLst/>
            </a:prstGeom>
            <a:noFill/>
            <a:ln>
              <a:noFill/>
            </a:ln>
          </p:spPr>
          <p:txBody>
            <a:bodyPr anchorCtr="0" anchor="ctr" bIns="72375" lIns="72375" spcFirstLastPara="1" rIns="72375" wrap="square" tIns="72375">
              <a:noAutofit/>
            </a:bodyPr>
            <a:lstStyle/>
            <a:p>
              <a:pPr indent="0" lvl="0" marL="0" marR="0" rtl="0" algn="l">
                <a:lnSpc>
                  <a:spcPct val="90000"/>
                </a:lnSpc>
                <a:spcBef>
                  <a:spcPts val="0"/>
                </a:spcBef>
                <a:spcAft>
                  <a:spcPts val="0"/>
                </a:spcAft>
                <a:buClr>
                  <a:schemeClr val="lt1"/>
                </a:buClr>
                <a:buSzPts val="1900"/>
                <a:buFont typeface="Times New Roman"/>
                <a:buNone/>
              </a:pPr>
              <a:r>
                <a:rPr b="0" i="0" lang="it-IT" sz="1900" u="none" cap="none" strike="noStrike">
                  <a:solidFill>
                    <a:schemeClr val="dk1"/>
                  </a:solidFill>
                  <a:latin typeface="Times New Roman"/>
                  <a:ea typeface="Times New Roman"/>
                  <a:cs typeface="Times New Roman"/>
                  <a:sym typeface="Times New Roman"/>
                </a:rPr>
                <a:t>Con il </a:t>
              </a:r>
              <a:r>
                <a:rPr b="1" i="0" lang="it-IT" sz="1900" u="none" cap="none" strike="noStrike">
                  <a:solidFill>
                    <a:schemeClr val="dk1"/>
                  </a:solidFill>
                  <a:latin typeface="Times New Roman"/>
                  <a:ea typeface="Times New Roman"/>
                  <a:cs typeface="Times New Roman"/>
                  <a:sym typeface="Times New Roman"/>
                </a:rPr>
                <a:t>precedente sistema di valutazione</a:t>
              </a:r>
              <a:r>
                <a:rPr b="0" i="0" lang="it-IT" sz="1900" u="none" cap="none" strike="noStrike">
                  <a:solidFill>
                    <a:schemeClr val="dk1"/>
                  </a:solidFill>
                  <a:latin typeface="Times New Roman"/>
                  <a:ea typeface="Times New Roman"/>
                  <a:cs typeface="Times New Roman"/>
                  <a:sym typeface="Times New Roman"/>
                </a:rPr>
                <a:t>: Dal 2013 al 2015 il livello di maturità del sistema di sicurezza dell’ARCEA è stato giudicato dall’Organismo di Certificazione ad livello pari a </a:t>
              </a:r>
              <a:r>
                <a:rPr b="1" i="0" lang="it-IT" sz="1900" u="none" cap="none" strike="noStrike">
                  <a:solidFill>
                    <a:schemeClr val="dk1"/>
                  </a:solidFill>
                  <a:latin typeface="Times New Roman"/>
                  <a:ea typeface="Times New Roman"/>
                  <a:cs typeface="Times New Roman"/>
                  <a:sym typeface="Times New Roman"/>
                </a:rPr>
                <a:t>4 su 5 </a:t>
              </a:r>
              <a:r>
                <a:rPr b="0" i="0" lang="it-IT" sz="1900" u="none" cap="none" strike="noStrike">
                  <a:solidFill>
                    <a:schemeClr val="dk1"/>
                  </a:solidFill>
                  <a:latin typeface="Times New Roman"/>
                  <a:ea typeface="Times New Roman"/>
                  <a:cs typeface="Times New Roman"/>
                  <a:sym typeface="Times New Roman"/>
                </a:rPr>
                <a:t>(</a:t>
              </a:r>
              <a:r>
                <a:rPr b="1" i="0" lang="it-IT" sz="1900" u="none" cap="none" strike="noStrike">
                  <a:solidFill>
                    <a:schemeClr val="dk1"/>
                  </a:solidFill>
                  <a:latin typeface="Times New Roman"/>
                  <a:ea typeface="Times New Roman"/>
                  <a:cs typeface="Times New Roman"/>
                  <a:sym typeface="Times New Roman"/>
                </a:rPr>
                <a:t>il massimo tra gli OP italiani</a:t>
              </a:r>
              <a:r>
                <a:rPr b="0" i="0" lang="it-IT" sz="1900" u="none" cap="none" strike="noStrike">
                  <a:solidFill>
                    <a:schemeClr val="dk1"/>
                  </a:solidFill>
                  <a:latin typeface="Times New Roman"/>
                  <a:ea typeface="Times New Roman"/>
                  <a:cs typeface="Times New Roman"/>
                  <a:sym typeface="Times New Roman"/>
                </a:rPr>
                <a:t>)</a:t>
              </a:r>
              <a:endParaRPr b="0" i="0" sz="1400" u="none" cap="none" strike="noStrike">
                <a:solidFill>
                  <a:schemeClr val="dk1"/>
                </a:solidFill>
                <a:latin typeface="Arial"/>
                <a:ea typeface="Arial"/>
                <a:cs typeface="Arial"/>
                <a:sym typeface="Arial"/>
              </a:endParaRPr>
            </a:p>
          </p:txBody>
        </p:sp>
        <p:sp>
          <p:nvSpPr>
            <p:cNvPr id="634" name="Google Shape;634;p47"/>
            <p:cNvSpPr/>
            <p:nvPr/>
          </p:nvSpPr>
          <p:spPr>
            <a:xfrm>
              <a:off x="0" y="3240158"/>
              <a:ext cx="8856984" cy="1062871"/>
            </a:xfrm>
            <a:prstGeom prst="roundRect">
              <a:avLst>
                <a:gd fmla="val 16667" name="adj"/>
              </a:avLst>
            </a:prstGeom>
            <a:solidFill>
              <a:schemeClr val="lt1"/>
            </a:solidFill>
            <a:ln cap="flat" cmpd="sng" w="25400">
              <a:solidFill>
                <a:srgbClr val="4674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47"/>
            <p:cNvSpPr txBox="1"/>
            <p:nvPr/>
          </p:nvSpPr>
          <p:spPr>
            <a:xfrm>
              <a:off x="51885" y="3292043"/>
              <a:ext cx="8753214" cy="959101"/>
            </a:xfrm>
            <a:prstGeom prst="rect">
              <a:avLst/>
            </a:prstGeom>
            <a:noFill/>
            <a:ln>
              <a:noFill/>
            </a:ln>
          </p:spPr>
          <p:txBody>
            <a:bodyPr anchorCtr="0" anchor="ctr" bIns="72375" lIns="72375" spcFirstLastPara="1" rIns="72375" wrap="square" tIns="72375">
              <a:noAutofit/>
            </a:bodyPr>
            <a:lstStyle/>
            <a:p>
              <a:pPr indent="0" lvl="0" marL="0" marR="0" rtl="0" algn="l">
                <a:lnSpc>
                  <a:spcPct val="90000"/>
                </a:lnSpc>
                <a:spcBef>
                  <a:spcPts val="0"/>
                </a:spcBef>
                <a:spcAft>
                  <a:spcPts val="0"/>
                </a:spcAft>
                <a:buClr>
                  <a:schemeClr val="lt1"/>
                </a:buClr>
                <a:buSzPts val="1900"/>
                <a:buFont typeface="Times New Roman"/>
                <a:buNone/>
              </a:pPr>
              <a:r>
                <a:rPr b="0" i="0" lang="it-IT" sz="1900" u="none" cap="none" strike="noStrike">
                  <a:solidFill>
                    <a:schemeClr val="dk1"/>
                  </a:solidFill>
                  <a:latin typeface="Times New Roman"/>
                  <a:ea typeface="Times New Roman"/>
                  <a:cs typeface="Times New Roman"/>
                  <a:sym typeface="Times New Roman"/>
                </a:rPr>
                <a:t>Con la nuova scala di valutazione, che ha eliminato un livello di giudizio, livellando di fatto i risultati finali, ARCEA ha ottenuto nel 2016 e 2017 un livello pari a </a:t>
              </a:r>
              <a:r>
                <a:rPr b="1" i="0" lang="it-IT" sz="1900" u="none" cap="none" strike="noStrike">
                  <a:solidFill>
                    <a:schemeClr val="dk1"/>
                  </a:solidFill>
                  <a:latin typeface="Times New Roman"/>
                  <a:ea typeface="Times New Roman"/>
                  <a:cs typeface="Times New Roman"/>
                  <a:sym typeface="Times New Roman"/>
                </a:rPr>
                <a:t>3 su 4  (Il massimo tra gli OP insieme ad altre Agenzie)</a:t>
              </a:r>
              <a:endParaRPr b="0" i="0" sz="1400" u="none" cap="none" strike="noStrike">
                <a:solidFill>
                  <a:schemeClr val="dk1"/>
                </a:solidFill>
                <a:latin typeface="Arial"/>
                <a:ea typeface="Arial"/>
                <a:cs typeface="Arial"/>
                <a:sym typeface="Arial"/>
              </a:endParaRPr>
            </a:p>
          </p:txBody>
        </p:sp>
      </p:grpSp>
      <p:sp>
        <p:nvSpPr>
          <p:cNvPr id="636" name="Google Shape;636;p47"/>
          <p:cNvSpPr txBox="1"/>
          <p:nvPr>
            <p:ph idx="4294967295"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637" name="Google Shape;637;p47"/>
          <p:cNvSpPr txBox="1"/>
          <p:nvPr/>
        </p:nvSpPr>
        <p:spPr>
          <a:xfrm>
            <a:off x="910034" y="120874"/>
            <a:ext cx="7118350" cy="9318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Arial"/>
              <a:buNone/>
            </a:pPr>
            <a:r>
              <a:rPr b="0" i="0" lang="it-IT" sz="3200" u="none" cap="none" strike="noStrike">
                <a:solidFill>
                  <a:schemeClr val="dk1"/>
                </a:solidFill>
                <a:latin typeface="Calibri"/>
                <a:ea typeface="Calibri"/>
                <a:cs typeface="Calibri"/>
                <a:sym typeface="Calibri"/>
              </a:rPr>
              <a:t>Forte specializzazione sulla Sicurezza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48"/>
          <p:cNvSpPr txBox="1"/>
          <p:nvPr>
            <p:ph idx="4294967295"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descr="http://www.isaca.org/SiteCollectionImages/2011%20Certification%20logos/CISA-Horizontal-175x69.gif" id="643" name="Google Shape;643;p48"/>
          <p:cNvPicPr preferRelativeResize="0"/>
          <p:nvPr/>
        </p:nvPicPr>
        <p:blipFill rotWithShape="1">
          <a:blip r:embed="rId3">
            <a:alphaModFix/>
          </a:blip>
          <a:srcRect b="0" l="0" r="0" t="0"/>
          <a:stretch/>
        </p:blipFill>
        <p:spPr>
          <a:xfrm>
            <a:off x="2915816" y="908720"/>
            <a:ext cx="1691999" cy="596502"/>
          </a:xfrm>
          <a:prstGeom prst="rect">
            <a:avLst/>
          </a:prstGeom>
          <a:noFill/>
          <a:ln>
            <a:noFill/>
          </a:ln>
        </p:spPr>
      </p:pic>
      <p:pic>
        <p:nvPicPr>
          <p:cNvPr descr="http://www.isaca.org/SiteCollectionImages/2011%20Certification%20logos/CISM-Horizontal-174x70.jpg" id="644" name="Google Shape;644;p48"/>
          <p:cNvPicPr preferRelativeResize="0"/>
          <p:nvPr/>
        </p:nvPicPr>
        <p:blipFill rotWithShape="1">
          <a:blip r:embed="rId4">
            <a:alphaModFix/>
          </a:blip>
          <a:srcRect b="0" l="0" r="0" t="0"/>
          <a:stretch/>
        </p:blipFill>
        <p:spPr>
          <a:xfrm>
            <a:off x="395536" y="836712"/>
            <a:ext cx="2001636" cy="720000"/>
          </a:xfrm>
          <a:prstGeom prst="rect">
            <a:avLst/>
          </a:prstGeom>
          <a:noFill/>
          <a:ln>
            <a:noFill/>
          </a:ln>
        </p:spPr>
      </p:pic>
      <p:pic>
        <p:nvPicPr>
          <p:cNvPr descr="http://www.isaca.org/SiteCollectionImages/2011%20Certification%20logos/CGEIT-Horizontal-174x82.jpg" id="645" name="Google Shape;645;p48"/>
          <p:cNvPicPr preferRelativeResize="0"/>
          <p:nvPr/>
        </p:nvPicPr>
        <p:blipFill rotWithShape="1">
          <a:blip r:embed="rId5">
            <a:alphaModFix/>
          </a:blip>
          <a:srcRect b="0" l="0" r="0" t="0"/>
          <a:stretch/>
        </p:blipFill>
        <p:spPr>
          <a:xfrm>
            <a:off x="4788024" y="908720"/>
            <a:ext cx="1691999" cy="712959"/>
          </a:xfrm>
          <a:prstGeom prst="rect">
            <a:avLst/>
          </a:prstGeom>
          <a:noFill/>
          <a:ln>
            <a:noFill/>
          </a:ln>
        </p:spPr>
      </p:pic>
      <p:pic>
        <p:nvPicPr>
          <p:cNvPr descr="http://www.isaca.org/Images/certification/CRISC.h2.gif" id="646" name="Google Shape;646;p48"/>
          <p:cNvPicPr preferRelativeResize="0"/>
          <p:nvPr/>
        </p:nvPicPr>
        <p:blipFill rotWithShape="1">
          <a:blip r:embed="rId6">
            <a:alphaModFix/>
          </a:blip>
          <a:srcRect b="0" l="0" r="0" t="0"/>
          <a:stretch/>
        </p:blipFill>
        <p:spPr>
          <a:xfrm>
            <a:off x="6948264" y="908720"/>
            <a:ext cx="1669085" cy="720000"/>
          </a:xfrm>
          <a:prstGeom prst="rect">
            <a:avLst/>
          </a:prstGeom>
          <a:noFill/>
          <a:ln>
            <a:noFill/>
          </a:ln>
        </p:spPr>
      </p:pic>
      <p:sp>
        <p:nvSpPr>
          <p:cNvPr id="647" name="Google Shape;647;p48"/>
          <p:cNvSpPr txBox="1"/>
          <p:nvPr/>
        </p:nvSpPr>
        <p:spPr>
          <a:xfrm>
            <a:off x="910034" y="120874"/>
            <a:ext cx="7118350" cy="9318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Arial"/>
              <a:buNone/>
            </a:pPr>
            <a:r>
              <a:rPr b="0" i="0" lang="it-IT" sz="3200" u="none" cap="none" strike="noStrike">
                <a:solidFill>
                  <a:schemeClr val="dk1"/>
                </a:solidFill>
                <a:latin typeface="Calibri"/>
                <a:ea typeface="Calibri"/>
                <a:cs typeface="Calibri"/>
                <a:sym typeface="Calibri"/>
              </a:rPr>
              <a:t>Focalizzazione sulle competenze</a:t>
            </a:r>
            <a:endParaRPr b="0" i="0" sz="1400" u="none" cap="none" strike="noStrike">
              <a:solidFill>
                <a:srgbClr val="000000"/>
              </a:solidFill>
              <a:latin typeface="Arial"/>
              <a:ea typeface="Arial"/>
              <a:cs typeface="Arial"/>
              <a:sym typeface="Arial"/>
            </a:endParaRPr>
          </a:p>
        </p:txBody>
      </p:sp>
      <p:grpSp>
        <p:nvGrpSpPr>
          <p:cNvPr id="648" name="Google Shape;648;p48"/>
          <p:cNvGrpSpPr/>
          <p:nvPr/>
        </p:nvGrpSpPr>
        <p:grpSpPr>
          <a:xfrm>
            <a:off x="207248" y="1776284"/>
            <a:ext cx="8757240" cy="3449447"/>
            <a:chOff x="0" y="3468"/>
            <a:chExt cx="8757240" cy="3449447"/>
          </a:xfrm>
        </p:grpSpPr>
        <p:sp>
          <p:nvSpPr>
            <p:cNvPr id="649" name="Google Shape;649;p48"/>
            <p:cNvSpPr/>
            <p:nvPr/>
          </p:nvSpPr>
          <p:spPr>
            <a:xfrm>
              <a:off x="0" y="3468"/>
              <a:ext cx="8757240" cy="803589"/>
            </a:xfrm>
            <a:prstGeom prst="roundRect">
              <a:avLst>
                <a:gd fmla="val 16667" name="adj"/>
              </a:avLst>
            </a:prstGeom>
            <a:solidFill>
              <a:schemeClr val="lt1"/>
            </a:solidFill>
            <a:ln cap="flat" cmpd="sng" w="25400">
              <a:solidFill>
                <a:srgbClr val="1C417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48"/>
            <p:cNvSpPr txBox="1"/>
            <p:nvPr/>
          </p:nvSpPr>
          <p:spPr>
            <a:xfrm>
              <a:off x="39228" y="42696"/>
              <a:ext cx="8678784" cy="725133"/>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chemeClr val="lt1"/>
                </a:buClr>
                <a:buSzPts val="2000"/>
                <a:buFont typeface="Times New Roman"/>
                <a:buNone/>
              </a:pPr>
              <a:r>
                <a:rPr b="0" i="0" lang="it-IT" sz="2000" u="none" cap="none" strike="noStrike">
                  <a:solidFill>
                    <a:schemeClr val="dk1"/>
                  </a:solidFill>
                  <a:latin typeface="Times New Roman"/>
                  <a:ea typeface="Times New Roman"/>
                  <a:cs typeface="Times New Roman"/>
                  <a:sym typeface="Times New Roman"/>
                </a:rPr>
                <a:t>L’ARCEA è l’unica PA italiana ad avere nel curriculum dei propri addetti tutte le certificazioni “storiche” ISACA.</a:t>
              </a:r>
              <a:endParaRPr b="0" i="0" sz="2000" u="none" cap="none" strike="noStrike">
                <a:solidFill>
                  <a:schemeClr val="dk1"/>
                </a:solidFill>
                <a:latin typeface="Times New Roman"/>
                <a:ea typeface="Times New Roman"/>
                <a:cs typeface="Times New Roman"/>
                <a:sym typeface="Times New Roman"/>
              </a:endParaRPr>
            </a:p>
          </p:txBody>
        </p:sp>
        <p:sp>
          <p:nvSpPr>
            <p:cNvPr id="651" name="Google Shape;651;p48"/>
            <p:cNvSpPr/>
            <p:nvPr/>
          </p:nvSpPr>
          <p:spPr>
            <a:xfrm>
              <a:off x="0" y="819421"/>
              <a:ext cx="8757240" cy="803589"/>
            </a:xfrm>
            <a:prstGeom prst="roundRect">
              <a:avLst>
                <a:gd fmla="val 16667" name="adj"/>
              </a:avLst>
            </a:prstGeom>
            <a:solidFill>
              <a:schemeClr val="lt1"/>
            </a:solidFill>
            <a:ln cap="flat" cmpd="sng" w="25400">
              <a:solidFill>
                <a:srgbClr val="1C417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p48"/>
            <p:cNvSpPr txBox="1"/>
            <p:nvPr/>
          </p:nvSpPr>
          <p:spPr>
            <a:xfrm>
              <a:off x="39228" y="858649"/>
              <a:ext cx="8678784" cy="725133"/>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chemeClr val="lt1"/>
                </a:buClr>
                <a:buSzPts val="2000"/>
                <a:buFont typeface="Times New Roman"/>
                <a:buNone/>
              </a:pPr>
              <a:r>
                <a:rPr b="0" i="0" lang="it-IT" sz="2000" u="none" cap="none" strike="noStrike">
                  <a:solidFill>
                    <a:schemeClr val="dk1"/>
                  </a:solidFill>
                  <a:latin typeface="Times New Roman"/>
                  <a:ea typeface="Times New Roman"/>
                  <a:cs typeface="Times New Roman"/>
                  <a:sym typeface="Times New Roman"/>
                </a:rPr>
                <a:t>Altre certificazioni</a:t>
              </a:r>
              <a:endParaRPr b="0" i="0" sz="2000" u="none" cap="none" strike="noStrike">
                <a:solidFill>
                  <a:schemeClr val="dk1"/>
                </a:solidFill>
                <a:latin typeface="Times New Roman"/>
                <a:ea typeface="Times New Roman"/>
                <a:cs typeface="Times New Roman"/>
                <a:sym typeface="Times New Roman"/>
              </a:endParaRPr>
            </a:p>
          </p:txBody>
        </p:sp>
        <p:sp>
          <p:nvSpPr>
            <p:cNvPr id="653" name="Google Shape;653;p48"/>
            <p:cNvSpPr/>
            <p:nvPr/>
          </p:nvSpPr>
          <p:spPr>
            <a:xfrm>
              <a:off x="0" y="1623010"/>
              <a:ext cx="8757240" cy="79972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48"/>
            <p:cNvSpPr txBox="1"/>
            <p:nvPr/>
          </p:nvSpPr>
          <p:spPr>
            <a:xfrm>
              <a:off x="0" y="1623010"/>
              <a:ext cx="8757240" cy="799726"/>
            </a:xfrm>
            <a:prstGeom prst="rect">
              <a:avLst/>
            </a:prstGeom>
            <a:noFill/>
            <a:ln>
              <a:noFill/>
            </a:ln>
          </p:spPr>
          <p:txBody>
            <a:bodyPr anchorCtr="0" anchor="t" bIns="20300" lIns="278025" spcFirstLastPara="1" rIns="113775" wrap="square" tIns="20300">
              <a:noAutofit/>
            </a:bodyPr>
            <a:lstStyle/>
            <a:p>
              <a:pPr indent="-171450" lvl="1" marL="171450" marR="0" rtl="0" algn="l">
                <a:lnSpc>
                  <a:spcPct val="90000"/>
                </a:lnSpc>
                <a:spcBef>
                  <a:spcPts val="0"/>
                </a:spcBef>
                <a:spcAft>
                  <a:spcPts val="0"/>
                </a:spcAft>
                <a:buClr>
                  <a:schemeClr val="dk1"/>
                </a:buClr>
                <a:buSzPts val="1600"/>
                <a:buFont typeface="Times New Roman"/>
                <a:buChar char="•"/>
              </a:pPr>
              <a:r>
                <a:rPr b="0" i="0" lang="it-IT" sz="1600" u="none" cap="none" strike="noStrike">
                  <a:solidFill>
                    <a:schemeClr val="dk1"/>
                  </a:solidFill>
                  <a:latin typeface="Times New Roman"/>
                  <a:ea typeface="Times New Roman"/>
                  <a:cs typeface="Times New Roman"/>
                  <a:sym typeface="Times New Roman"/>
                </a:rPr>
                <a:t>PMP </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320"/>
                </a:spcBef>
                <a:spcAft>
                  <a:spcPts val="0"/>
                </a:spcAft>
                <a:buClr>
                  <a:schemeClr val="dk1"/>
                </a:buClr>
                <a:buSzPts val="1600"/>
                <a:buFont typeface="Times New Roman"/>
                <a:buChar char="•"/>
              </a:pPr>
              <a:r>
                <a:rPr b="0" i="0" lang="it-IT" sz="1600" u="none" cap="none" strike="noStrike">
                  <a:solidFill>
                    <a:schemeClr val="dk1"/>
                  </a:solidFill>
                  <a:latin typeface="Times New Roman"/>
                  <a:ea typeface="Times New Roman"/>
                  <a:cs typeface="Times New Roman"/>
                  <a:sym typeface="Times New Roman"/>
                </a:rPr>
                <a:t>Cybersecurity for Business  through Coursersa/Colorado University – </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320"/>
                </a:spcBef>
                <a:spcAft>
                  <a:spcPts val="0"/>
                </a:spcAft>
                <a:buClr>
                  <a:schemeClr val="dk1"/>
                </a:buClr>
                <a:buSzPts val="1600"/>
                <a:buFont typeface="Times New Roman"/>
                <a:buChar char="•"/>
              </a:pPr>
              <a:r>
                <a:rPr b="0" i="0" lang="it-IT" sz="1600" u="none" cap="none" strike="noStrike">
                  <a:solidFill>
                    <a:schemeClr val="dk1"/>
                  </a:solidFill>
                  <a:latin typeface="Times New Roman"/>
                  <a:ea typeface="Times New Roman"/>
                  <a:cs typeface="Times New Roman"/>
                  <a:sym typeface="Times New Roman"/>
                </a:rPr>
                <a:t>Master Universitari di II Livello</a:t>
              </a:r>
              <a:endParaRPr b="0" i="0" sz="1400" u="none" cap="none" strike="noStrike">
                <a:solidFill>
                  <a:srgbClr val="000000"/>
                </a:solidFill>
                <a:latin typeface="Arial"/>
                <a:ea typeface="Arial"/>
                <a:cs typeface="Arial"/>
                <a:sym typeface="Arial"/>
              </a:endParaRPr>
            </a:p>
          </p:txBody>
        </p:sp>
        <p:sp>
          <p:nvSpPr>
            <p:cNvPr id="655" name="Google Shape;655;p48"/>
            <p:cNvSpPr/>
            <p:nvPr/>
          </p:nvSpPr>
          <p:spPr>
            <a:xfrm>
              <a:off x="0" y="2422736"/>
              <a:ext cx="8757240" cy="803589"/>
            </a:xfrm>
            <a:prstGeom prst="roundRect">
              <a:avLst>
                <a:gd fmla="val 16667" name="adj"/>
              </a:avLst>
            </a:prstGeom>
            <a:solidFill>
              <a:schemeClr val="lt1"/>
            </a:solidFill>
            <a:ln cap="flat" cmpd="sng" w="25400">
              <a:solidFill>
                <a:srgbClr val="1C417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48"/>
            <p:cNvSpPr txBox="1"/>
            <p:nvPr/>
          </p:nvSpPr>
          <p:spPr>
            <a:xfrm>
              <a:off x="39228" y="2461964"/>
              <a:ext cx="8678784" cy="725133"/>
            </a:xfrm>
            <a:prstGeom prst="rect">
              <a:avLst/>
            </a:prstGeom>
            <a:noFill/>
            <a:ln>
              <a:noFill/>
            </a:ln>
          </p:spPr>
          <p:txBody>
            <a:bodyPr anchorCtr="0" anchor="ctr" bIns="53325" lIns="53325" spcFirstLastPara="1" rIns="53325" wrap="square" tIns="53325">
              <a:noAutofit/>
            </a:bodyPr>
            <a:lstStyle/>
            <a:p>
              <a:pPr indent="0" lvl="0" marL="0" marR="0" rtl="0" algn="l">
                <a:lnSpc>
                  <a:spcPct val="90000"/>
                </a:lnSpc>
                <a:spcBef>
                  <a:spcPts val="0"/>
                </a:spcBef>
                <a:spcAft>
                  <a:spcPts val="0"/>
                </a:spcAft>
                <a:buClr>
                  <a:schemeClr val="lt1"/>
                </a:buClr>
                <a:buSzPts val="1400"/>
                <a:buFont typeface="Times New Roman"/>
                <a:buNone/>
              </a:pPr>
              <a:r>
                <a:rPr b="0" i="0" lang="it-IT" sz="1400" u="none" cap="none" strike="noStrike">
                  <a:solidFill>
                    <a:schemeClr val="dk1"/>
                  </a:solidFill>
                  <a:latin typeface="Times New Roman"/>
                  <a:ea typeface="Times New Roman"/>
                  <a:cs typeface="Times New Roman"/>
                  <a:sym typeface="Times New Roman"/>
                </a:rPr>
                <a:t>Work in progress</a:t>
              </a:r>
              <a:endParaRPr b="0" i="0" sz="1400" u="none" cap="none" strike="noStrike">
                <a:solidFill>
                  <a:schemeClr val="dk1"/>
                </a:solidFill>
                <a:latin typeface="Arial"/>
                <a:ea typeface="Arial"/>
                <a:cs typeface="Arial"/>
                <a:sym typeface="Arial"/>
              </a:endParaRPr>
            </a:p>
          </p:txBody>
        </p:sp>
        <p:sp>
          <p:nvSpPr>
            <p:cNvPr id="657" name="Google Shape;657;p48"/>
            <p:cNvSpPr/>
            <p:nvPr/>
          </p:nvSpPr>
          <p:spPr>
            <a:xfrm>
              <a:off x="0" y="3226326"/>
              <a:ext cx="8757240" cy="22658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48"/>
            <p:cNvSpPr txBox="1"/>
            <p:nvPr/>
          </p:nvSpPr>
          <p:spPr>
            <a:xfrm>
              <a:off x="0" y="3226326"/>
              <a:ext cx="8757240" cy="226589"/>
            </a:xfrm>
            <a:prstGeom prst="rect">
              <a:avLst/>
            </a:prstGeom>
            <a:noFill/>
            <a:ln>
              <a:noFill/>
            </a:ln>
          </p:spPr>
          <p:txBody>
            <a:bodyPr anchorCtr="0" anchor="t" bIns="17775" lIns="278025" spcFirstLastPara="1" rIns="99550" wrap="square" tIns="17775">
              <a:noAutofit/>
            </a:bodyPr>
            <a:lstStyle/>
            <a:p>
              <a:pPr indent="-114300" lvl="1" marL="114300" marR="0" rtl="0" algn="l">
                <a:lnSpc>
                  <a:spcPct val="90000"/>
                </a:lnSpc>
                <a:spcBef>
                  <a:spcPts val="0"/>
                </a:spcBef>
                <a:spcAft>
                  <a:spcPts val="0"/>
                </a:spcAft>
                <a:buClr>
                  <a:schemeClr val="dk1"/>
                </a:buClr>
                <a:buSzPts val="1400"/>
                <a:buFont typeface="Times New Roman"/>
                <a:buChar char="•"/>
              </a:pPr>
              <a:r>
                <a:rPr b="0" i="0" lang="it-IT" sz="1400" u="none" cap="none" strike="noStrike">
                  <a:solidFill>
                    <a:schemeClr val="dk1"/>
                  </a:solidFill>
                  <a:latin typeface="Times New Roman"/>
                  <a:ea typeface="Times New Roman"/>
                  <a:cs typeface="Times New Roman"/>
                  <a:sym typeface="Times New Roman"/>
                </a:rPr>
                <a:t> </a:t>
              </a:r>
              <a:r>
                <a:rPr b="0" i="0" lang="it-IT" sz="1600" u="none" cap="none" strike="noStrike">
                  <a:solidFill>
                    <a:schemeClr val="dk1"/>
                  </a:solidFill>
                  <a:latin typeface="Times New Roman"/>
                  <a:ea typeface="Times New Roman"/>
                  <a:cs typeface="Times New Roman"/>
                  <a:sym typeface="Times New Roman"/>
                </a:rPr>
                <a:t>CSX</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49"/>
          <p:cNvSpPr txBox="1"/>
          <p:nvPr>
            <p:ph idx="4294967295"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664" name="Google Shape;664;p49"/>
          <p:cNvPicPr preferRelativeResize="0"/>
          <p:nvPr/>
        </p:nvPicPr>
        <p:blipFill rotWithShape="1">
          <a:blip r:embed="rId3">
            <a:alphaModFix/>
          </a:blip>
          <a:srcRect b="0" l="0" r="0" t="0"/>
          <a:stretch/>
        </p:blipFill>
        <p:spPr>
          <a:xfrm>
            <a:off x="251520" y="1052736"/>
            <a:ext cx="1512168" cy="1932214"/>
          </a:xfrm>
          <a:prstGeom prst="rect">
            <a:avLst/>
          </a:prstGeom>
          <a:noFill/>
          <a:ln>
            <a:noFill/>
          </a:ln>
        </p:spPr>
      </p:pic>
      <p:pic>
        <p:nvPicPr>
          <p:cNvPr id="665" name="Google Shape;665;p49"/>
          <p:cNvPicPr preferRelativeResize="0"/>
          <p:nvPr/>
        </p:nvPicPr>
        <p:blipFill rotWithShape="1">
          <a:blip r:embed="rId4">
            <a:alphaModFix/>
          </a:blip>
          <a:srcRect b="0" l="0" r="0" t="0"/>
          <a:stretch/>
        </p:blipFill>
        <p:spPr>
          <a:xfrm>
            <a:off x="3264543" y="188640"/>
            <a:ext cx="5555929" cy="4320480"/>
          </a:xfrm>
          <a:prstGeom prst="rect">
            <a:avLst/>
          </a:prstGeom>
          <a:noFill/>
          <a:ln>
            <a:noFill/>
          </a:ln>
        </p:spPr>
      </p:pic>
      <p:sp>
        <p:nvSpPr>
          <p:cNvPr id="666" name="Google Shape;666;p49"/>
          <p:cNvSpPr txBox="1"/>
          <p:nvPr/>
        </p:nvSpPr>
        <p:spPr>
          <a:xfrm>
            <a:off x="395536" y="116632"/>
            <a:ext cx="2664296" cy="122413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Arial"/>
              <a:buNone/>
            </a:pPr>
            <a:r>
              <a:rPr b="0" i="0" lang="it-IT" sz="3200" u="none" cap="none" strike="noStrike">
                <a:solidFill>
                  <a:schemeClr val="dk1"/>
                </a:solidFill>
                <a:latin typeface="Calibri"/>
                <a:ea typeface="Calibri"/>
                <a:cs typeface="Calibri"/>
                <a:sym typeface="Calibri"/>
              </a:rPr>
              <a:t>Pubblicazioni</a:t>
            </a:r>
            <a:endParaRPr b="0" i="0" sz="1400" u="none" cap="none" strike="noStrike">
              <a:solidFill>
                <a:srgbClr val="000000"/>
              </a:solidFill>
              <a:latin typeface="Arial"/>
              <a:ea typeface="Arial"/>
              <a:cs typeface="Arial"/>
              <a:sym typeface="Arial"/>
            </a:endParaRPr>
          </a:p>
        </p:txBody>
      </p:sp>
      <p:pic>
        <p:nvPicPr>
          <p:cNvPr id="667" name="Google Shape;667;p49"/>
          <p:cNvPicPr preferRelativeResize="0"/>
          <p:nvPr/>
        </p:nvPicPr>
        <p:blipFill rotWithShape="1">
          <a:blip r:embed="rId5">
            <a:alphaModFix/>
          </a:blip>
          <a:srcRect b="0" l="0" r="0" t="0"/>
          <a:stretch/>
        </p:blipFill>
        <p:spPr>
          <a:xfrm>
            <a:off x="2327718" y="2924944"/>
            <a:ext cx="1682911" cy="2376264"/>
          </a:xfrm>
          <a:prstGeom prst="rect">
            <a:avLst/>
          </a:prstGeom>
          <a:noFill/>
          <a:ln>
            <a:noFill/>
          </a:ln>
        </p:spPr>
      </p:pic>
      <p:pic>
        <p:nvPicPr>
          <p:cNvPr id="668" name="Google Shape;668;p49"/>
          <p:cNvPicPr preferRelativeResize="0"/>
          <p:nvPr/>
        </p:nvPicPr>
        <p:blipFill rotWithShape="1">
          <a:blip r:embed="rId6">
            <a:alphaModFix/>
          </a:blip>
          <a:srcRect b="0" l="0" r="0" t="0"/>
          <a:stretch/>
        </p:blipFill>
        <p:spPr>
          <a:xfrm>
            <a:off x="251520" y="3140968"/>
            <a:ext cx="1449501" cy="2016224"/>
          </a:xfrm>
          <a:prstGeom prst="rect">
            <a:avLst/>
          </a:prstGeom>
          <a:noFill/>
          <a:ln>
            <a:noFill/>
          </a:ln>
        </p:spPr>
      </p:pic>
      <p:pic>
        <p:nvPicPr>
          <p:cNvPr id="669" name="Google Shape;669;p49"/>
          <p:cNvPicPr preferRelativeResize="0"/>
          <p:nvPr/>
        </p:nvPicPr>
        <p:blipFill rotWithShape="1">
          <a:blip r:embed="rId7">
            <a:alphaModFix/>
          </a:blip>
          <a:srcRect b="0" l="72375" r="0" t="0"/>
          <a:stretch/>
        </p:blipFill>
        <p:spPr>
          <a:xfrm>
            <a:off x="1979712" y="1052736"/>
            <a:ext cx="1396091" cy="695592"/>
          </a:xfrm>
          <a:prstGeom prst="rect">
            <a:avLst/>
          </a:prstGeom>
          <a:noFill/>
          <a:ln>
            <a:noFill/>
          </a:ln>
        </p:spPr>
      </p:pic>
      <p:pic>
        <p:nvPicPr>
          <p:cNvPr id="670" name="Google Shape;670;p49"/>
          <p:cNvPicPr preferRelativeResize="0"/>
          <p:nvPr/>
        </p:nvPicPr>
        <p:blipFill rotWithShape="1">
          <a:blip r:embed="rId8">
            <a:alphaModFix/>
          </a:blip>
          <a:srcRect b="0" l="0" r="68889" t="0"/>
          <a:stretch/>
        </p:blipFill>
        <p:spPr>
          <a:xfrm>
            <a:off x="1979712" y="1988840"/>
            <a:ext cx="1416368" cy="72008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pic>
        <p:nvPicPr>
          <p:cNvPr descr="STRISCIONE_OK.jpg" id="675" name="Google Shape;675;p50"/>
          <p:cNvPicPr preferRelativeResize="0"/>
          <p:nvPr/>
        </p:nvPicPr>
        <p:blipFill rotWithShape="1">
          <a:blip r:embed="rId3">
            <a:alphaModFix/>
          </a:blip>
          <a:srcRect b="0" l="0" r="0" t="0"/>
          <a:stretch/>
        </p:blipFill>
        <p:spPr>
          <a:xfrm>
            <a:off x="25648" y="980728"/>
            <a:ext cx="9118352" cy="3429194"/>
          </a:xfrm>
          <a:prstGeom prst="rect">
            <a:avLst/>
          </a:prstGeom>
          <a:noFill/>
          <a:ln>
            <a:noFill/>
          </a:ln>
        </p:spPr>
      </p:pic>
      <p:sp>
        <p:nvSpPr>
          <p:cNvPr id="676" name="Google Shape;676;p50"/>
          <p:cNvSpPr txBox="1"/>
          <p:nvPr>
            <p:ph idx="4294967295"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677" name="Google Shape;677;p50"/>
          <p:cNvSpPr txBox="1"/>
          <p:nvPr/>
        </p:nvSpPr>
        <p:spPr>
          <a:xfrm>
            <a:off x="0" y="116632"/>
            <a:ext cx="7812360" cy="64807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Arial"/>
              <a:buNone/>
            </a:pPr>
            <a:r>
              <a:rPr b="0" i="0" lang="it-IT" sz="3200" u="none" cap="none" strike="noStrike">
                <a:solidFill>
                  <a:schemeClr val="dk1"/>
                </a:solidFill>
                <a:latin typeface="Calibri"/>
                <a:ea typeface="Calibri"/>
                <a:cs typeface="Calibri"/>
                <a:sym typeface="Calibri"/>
              </a:rPr>
              <a:t>Condivisione dei risultati</a:t>
            </a:r>
            <a:endParaRPr b="0" i="0" sz="1400" u="none" cap="none" strike="noStrike">
              <a:solidFill>
                <a:srgbClr val="000000"/>
              </a:solidFill>
              <a:latin typeface="Arial"/>
              <a:ea typeface="Arial"/>
              <a:cs typeface="Arial"/>
              <a:sym typeface="Arial"/>
            </a:endParaRPr>
          </a:p>
        </p:txBody>
      </p:sp>
      <p:pic>
        <p:nvPicPr>
          <p:cNvPr id="678" name="Google Shape;678;p50"/>
          <p:cNvPicPr preferRelativeResize="0"/>
          <p:nvPr/>
        </p:nvPicPr>
        <p:blipFill rotWithShape="1">
          <a:blip r:embed="rId4">
            <a:alphaModFix/>
          </a:blip>
          <a:srcRect b="0" l="0" r="0" t="0"/>
          <a:stretch/>
        </p:blipFill>
        <p:spPr>
          <a:xfrm>
            <a:off x="3995936" y="2060848"/>
            <a:ext cx="772299" cy="840948"/>
          </a:xfrm>
          <a:prstGeom prst="rect">
            <a:avLst/>
          </a:prstGeom>
          <a:noFill/>
          <a:ln>
            <a:noFill/>
          </a:ln>
        </p:spPr>
      </p:pic>
      <p:pic>
        <p:nvPicPr>
          <p:cNvPr id="679" name="Google Shape;679;p50"/>
          <p:cNvPicPr preferRelativeResize="0"/>
          <p:nvPr/>
        </p:nvPicPr>
        <p:blipFill rotWithShape="1">
          <a:blip r:embed="rId5">
            <a:alphaModFix/>
          </a:blip>
          <a:srcRect b="0" l="0" r="0" t="0"/>
          <a:stretch/>
        </p:blipFill>
        <p:spPr>
          <a:xfrm>
            <a:off x="3707904" y="2996952"/>
            <a:ext cx="1031776" cy="1081100"/>
          </a:xfrm>
          <a:prstGeom prst="rect">
            <a:avLst/>
          </a:prstGeom>
          <a:noFill/>
          <a:ln>
            <a:noFill/>
          </a:ln>
        </p:spPr>
      </p:pic>
      <p:pic>
        <p:nvPicPr>
          <p:cNvPr id="680" name="Google Shape;680;p50"/>
          <p:cNvPicPr preferRelativeResize="0"/>
          <p:nvPr/>
        </p:nvPicPr>
        <p:blipFill rotWithShape="1">
          <a:blip r:embed="rId6">
            <a:alphaModFix/>
          </a:blip>
          <a:srcRect b="0" l="0" r="0" t="0"/>
          <a:stretch/>
        </p:blipFill>
        <p:spPr>
          <a:xfrm>
            <a:off x="611560" y="1484784"/>
            <a:ext cx="2960878" cy="3110942"/>
          </a:xfrm>
          <a:prstGeom prst="rect">
            <a:avLst/>
          </a:prstGeom>
          <a:noFill/>
          <a:ln>
            <a:noFill/>
          </a:ln>
        </p:spPr>
      </p:pic>
      <p:pic>
        <p:nvPicPr>
          <p:cNvPr id="681" name="Google Shape;681;p50"/>
          <p:cNvPicPr preferRelativeResize="0"/>
          <p:nvPr/>
        </p:nvPicPr>
        <p:blipFill rotWithShape="1">
          <a:blip r:embed="rId7">
            <a:alphaModFix/>
          </a:blip>
          <a:srcRect b="0" l="0" r="0" t="0"/>
          <a:stretch/>
        </p:blipFill>
        <p:spPr>
          <a:xfrm>
            <a:off x="3923928" y="836712"/>
            <a:ext cx="4609622" cy="428902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grpSp>
        <p:nvGrpSpPr>
          <p:cNvPr id="686" name="Google Shape;686;p51"/>
          <p:cNvGrpSpPr/>
          <p:nvPr/>
        </p:nvGrpSpPr>
        <p:grpSpPr>
          <a:xfrm>
            <a:off x="107504" y="960619"/>
            <a:ext cx="8856983" cy="4216681"/>
            <a:chOff x="0" y="51899"/>
            <a:chExt cx="8856983" cy="4216681"/>
          </a:xfrm>
        </p:grpSpPr>
        <p:sp>
          <p:nvSpPr>
            <p:cNvPr id="687" name="Google Shape;687;p51"/>
            <p:cNvSpPr/>
            <p:nvPr/>
          </p:nvSpPr>
          <p:spPr>
            <a:xfrm>
              <a:off x="0" y="51899"/>
              <a:ext cx="8856983" cy="623610"/>
            </a:xfrm>
            <a:prstGeom prst="roundRect">
              <a:avLst>
                <a:gd fmla="val 16667" name="adj"/>
              </a:avLst>
            </a:prstGeom>
            <a:solidFill>
              <a:schemeClr val="lt1"/>
            </a:solidFill>
            <a:ln cap="flat" cmpd="sng" w="25400">
              <a:solidFill>
                <a:srgbClr val="1C417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51"/>
            <p:cNvSpPr txBox="1"/>
            <p:nvPr/>
          </p:nvSpPr>
          <p:spPr>
            <a:xfrm>
              <a:off x="30442" y="82341"/>
              <a:ext cx="8796099" cy="562726"/>
            </a:xfrm>
            <a:prstGeom prst="rect">
              <a:avLst/>
            </a:prstGeom>
            <a:noFill/>
            <a:ln>
              <a:noFill/>
            </a:ln>
          </p:spPr>
          <p:txBody>
            <a:bodyPr anchorCtr="0" anchor="ctr" bIns="99050" lIns="99050" spcFirstLastPara="1" rIns="99050" wrap="square" tIns="99050">
              <a:noAutofit/>
            </a:bodyPr>
            <a:lstStyle/>
            <a:p>
              <a:pPr indent="0" lvl="0" marL="0" marR="0" rtl="0" algn="l">
                <a:lnSpc>
                  <a:spcPct val="90000"/>
                </a:lnSpc>
                <a:spcBef>
                  <a:spcPts val="0"/>
                </a:spcBef>
                <a:spcAft>
                  <a:spcPts val="0"/>
                </a:spcAft>
                <a:buClr>
                  <a:schemeClr val="lt1"/>
                </a:buClr>
                <a:buSzPts val="2600"/>
                <a:buFont typeface="Times New Roman"/>
                <a:buNone/>
              </a:pPr>
              <a:r>
                <a:rPr b="0" i="0" lang="it-IT" sz="2600" u="none" cap="none" strike="noStrike">
                  <a:solidFill>
                    <a:schemeClr val="lt1"/>
                  </a:solidFill>
                  <a:latin typeface="Times New Roman"/>
                  <a:ea typeface="Times New Roman"/>
                  <a:cs typeface="Times New Roman"/>
                  <a:sym typeface="Times New Roman"/>
                </a:rPr>
                <a:t>2008 – 2010 Compliance</a:t>
              </a:r>
              <a:endParaRPr b="0" i="0" sz="2600" u="none" cap="none" strike="noStrike">
                <a:solidFill>
                  <a:schemeClr val="lt1"/>
                </a:solidFill>
                <a:latin typeface="Times New Roman"/>
                <a:ea typeface="Times New Roman"/>
                <a:cs typeface="Times New Roman"/>
                <a:sym typeface="Times New Roman"/>
              </a:endParaRPr>
            </a:p>
          </p:txBody>
        </p:sp>
        <p:sp>
          <p:nvSpPr>
            <p:cNvPr id="689" name="Google Shape;689;p51"/>
            <p:cNvSpPr/>
            <p:nvPr/>
          </p:nvSpPr>
          <p:spPr>
            <a:xfrm>
              <a:off x="0" y="675509"/>
              <a:ext cx="8856983" cy="4305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51"/>
            <p:cNvSpPr txBox="1"/>
            <p:nvPr/>
          </p:nvSpPr>
          <p:spPr>
            <a:xfrm>
              <a:off x="0" y="675509"/>
              <a:ext cx="8856983" cy="430560"/>
            </a:xfrm>
            <a:prstGeom prst="rect">
              <a:avLst/>
            </a:prstGeom>
            <a:noFill/>
            <a:ln>
              <a:noFill/>
            </a:ln>
          </p:spPr>
          <p:txBody>
            <a:bodyPr anchorCtr="0" anchor="t" bIns="33000" lIns="281200" spcFirstLastPara="1" rIns="184900" wrap="square" tIns="33000">
              <a:noAutofit/>
            </a:bodyPr>
            <a:lstStyle/>
            <a:p>
              <a:pPr indent="-228600" lvl="1" marL="228600" marR="0" rtl="0" algn="l">
                <a:lnSpc>
                  <a:spcPct val="90000"/>
                </a:lnSpc>
                <a:spcBef>
                  <a:spcPts val="0"/>
                </a:spcBef>
                <a:spcAft>
                  <a:spcPts val="0"/>
                </a:spcAft>
                <a:buClr>
                  <a:schemeClr val="dk1"/>
                </a:buClr>
                <a:buSzPts val="2000"/>
                <a:buFont typeface="Times New Roman"/>
                <a:buChar char="•"/>
              </a:pPr>
              <a:r>
                <a:rPr b="0" i="0" lang="it-IT" sz="2000" u="none" cap="none" strike="noStrike">
                  <a:solidFill>
                    <a:schemeClr val="dk1"/>
                  </a:solidFill>
                  <a:latin typeface="Times New Roman"/>
                  <a:ea typeface="Times New Roman"/>
                  <a:cs typeface="Times New Roman"/>
                  <a:sym typeface="Times New Roman"/>
                </a:rPr>
                <a:t>Sicurezza come </a:t>
              </a:r>
              <a:r>
                <a:rPr b="1" i="0" lang="it-IT" sz="2000" u="none" cap="none" strike="noStrike">
                  <a:solidFill>
                    <a:schemeClr val="dk1"/>
                  </a:solidFill>
                  <a:latin typeface="Times New Roman"/>
                  <a:ea typeface="Times New Roman"/>
                  <a:cs typeface="Times New Roman"/>
                  <a:sym typeface="Times New Roman"/>
                </a:rPr>
                <a:t>obbligo normativo</a:t>
              </a:r>
              <a:endParaRPr b="0" i="0" sz="1400" u="none" cap="none" strike="noStrike">
                <a:solidFill>
                  <a:srgbClr val="000000"/>
                </a:solidFill>
                <a:latin typeface="Arial"/>
                <a:ea typeface="Arial"/>
                <a:cs typeface="Arial"/>
                <a:sym typeface="Arial"/>
              </a:endParaRPr>
            </a:p>
          </p:txBody>
        </p:sp>
        <p:sp>
          <p:nvSpPr>
            <p:cNvPr id="691" name="Google Shape;691;p51"/>
            <p:cNvSpPr/>
            <p:nvPr/>
          </p:nvSpPr>
          <p:spPr>
            <a:xfrm>
              <a:off x="0" y="1106069"/>
              <a:ext cx="8856983" cy="623610"/>
            </a:xfrm>
            <a:prstGeom prst="roundRect">
              <a:avLst>
                <a:gd fmla="val 16667" name="adj"/>
              </a:avLst>
            </a:prstGeom>
            <a:solidFill>
              <a:schemeClr val="lt1"/>
            </a:solidFill>
            <a:ln cap="flat" cmpd="sng" w="25400">
              <a:solidFill>
                <a:srgbClr val="1C417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p51"/>
            <p:cNvSpPr txBox="1"/>
            <p:nvPr/>
          </p:nvSpPr>
          <p:spPr>
            <a:xfrm>
              <a:off x="30442" y="1136511"/>
              <a:ext cx="8796099" cy="562726"/>
            </a:xfrm>
            <a:prstGeom prst="rect">
              <a:avLst/>
            </a:prstGeom>
            <a:noFill/>
            <a:ln>
              <a:noFill/>
            </a:ln>
          </p:spPr>
          <p:txBody>
            <a:bodyPr anchorCtr="0" anchor="ctr" bIns="99050" lIns="99050" spcFirstLastPara="1" rIns="99050" wrap="square" tIns="99050">
              <a:noAutofit/>
            </a:bodyPr>
            <a:lstStyle/>
            <a:p>
              <a:pPr indent="0" lvl="0" marL="0" marR="0" rtl="0" algn="l">
                <a:lnSpc>
                  <a:spcPct val="90000"/>
                </a:lnSpc>
                <a:spcBef>
                  <a:spcPts val="0"/>
                </a:spcBef>
                <a:spcAft>
                  <a:spcPts val="0"/>
                </a:spcAft>
                <a:buClr>
                  <a:schemeClr val="lt1"/>
                </a:buClr>
                <a:buSzPts val="2600"/>
                <a:buFont typeface="Times New Roman"/>
                <a:buNone/>
              </a:pPr>
              <a:r>
                <a:rPr b="0" i="0" lang="it-IT" sz="2600" u="none" cap="none" strike="noStrike">
                  <a:solidFill>
                    <a:schemeClr val="lt1"/>
                  </a:solidFill>
                  <a:latin typeface="Times New Roman"/>
                  <a:ea typeface="Times New Roman"/>
                  <a:cs typeface="Times New Roman"/>
                  <a:sym typeface="Times New Roman"/>
                </a:rPr>
                <a:t>2011 – 2013 Enforcement</a:t>
              </a:r>
              <a:endParaRPr b="0" i="0" sz="2600" u="none" cap="none" strike="noStrike">
                <a:solidFill>
                  <a:schemeClr val="lt1"/>
                </a:solidFill>
                <a:latin typeface="Times New Roman"/>
                <a:ea typeface="Times New Roman"/>
                <a:cs typeface="Times New Roman"/>
                <a:sym typeface="Times New Roman"/>
              </a:endParaRPr>
            </a:p>
          </p:txBody>
        </p:sp>
        <p:sp>
          <p:nvSpPr>
            <p:cNvPr id="693" name="Google Shape;693;p51"/>
            <p:cNvSpPr/>
            <p:nvPr/>
          </p:nvSpPr>
          <p:spPr>
            <a:xfrm>
              <a:off x="0" y="1729680"/>
              <a:ext cx="8856983" cy="4305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p51"/>
            <p:cNvSpPr txBox="1"/>
            <p:nvPr/>
          </p:nvSpPr>
          <p:spPr>
            <a:xfrm>
              <a:off x="0" y="1729680"/>
              <a:ext cx="8856983" cy="430560"/>
            </a:xfrm>
            <a:prstGeom prst="rect">
              <a:avLst/>
            </a:prstGeom>
            <a:noFill/>
            <a:ln>
              <a:noFill/>
            </a:ln>
          </p:spPr>
          <p:txBody>
            <a:bodyPr anchorCtr="0" anchor="t" bIns="33000" lIns="281200" spcFirstLastPara="1" rIns="184900" wrap="square" tIns="33000">
              <a:noAutofit/>
            </a:bodyPr>
            <a:lstStyle/>
            <a:p>
              <a:pPr indent="-228600" lvl="1" marL="228600" marR="0" rtl="0" algn="l">
                <a:lnSpc>
                  <a:spcPct val="90000"/>
                </a:lnSpc>
                <a:spcBef>
                  <a:spcPts val="0"/>
                </a:spcBef>
                <a:spcAft>
                  <a:spcPts val="0"/>
                </a:spcAft>
                <a:buClr>
                  <a:schemeClr val="dk1"/>
                </a:buClr>
                <a:buSzPts val="2000"/>
                <a:buFont typeface="Times New Roman"/>
                <a:buChar char="•"/>
              </a:pPr>
              <a:r>
                <a:rPr b="0" i="0" lang="it-IT" sz="2000" u="none" cap="none" strike="noStrike">
                  <a:solidFill>
                    <a:schemeClr val="dk1"/>
                  </a:solidFill>
                  <a:latin typeface="Times New Roman"/>
                  <a:ea typeface="Times New Roman"/>
                  <a:cs typeface="Times New Roman"/>
                  <a:sym typeface="Times New Roman"/>
                </a:rPr>
                <a:t>Sicurezza come </a:t>
              </a:r>
              <a:r>
                <a:rPr b="1" i="0" lang="it-IT" sz="2000" u="none" cap="none" strike="noStrike">
                  <a:solidFill>
                    <a:schemeClr val="dk1"/>
                  </a:solidFill>
                  <a:latin typeface="Times New Roman"/>
                  <a:ea typeface="Times New Roman"/>
                  <a:cs typeface="Times New Roman"/>
                  <a:sym typeface="Times New Roman"/>
                </a:rPr>
                <a:t>insieme di procedure</a:t>
              </a:r>
              <a:endParaRPr b="0" i="0" sz="1400" u="none" cap="none" strike="noStrike">
                <a:solidFill>
                  <a:srgbClr val="000000"/>
                </a:solidFill>
                <a:latin typeface="Arial"/>
                <a:ea typeface="Arial"/>
                <a:cs typeface="Arial"/>
                <a:sym typeface="Arial"/>
              </a:endParaRPr>
            </a:p>
          </p:txBody>
        </p:sp>
        <p:sp>
          <p:nvSpPr>
            <p:cNvPr id="695" name="Google Shape;695;p51"/>
            <p:cNvSpPr/>
            <p:nvPr/>
          </p:nvSpPr>
          <p:spPr>
            <a:xfrm>
              <a:off x="0" y="2160240"/>
              <a:ext cx="8856983" cy="623610"/>
            </a:xfrm>
            <a:prstGeom prst="roundRect">
              <a:avLst>
                <a:gd fmla="val 16667" name="adj"/>
              </a:avLst>
            </a:prstGeom>
            <a:solidFill>
              <a:schemeClr val="lt1"/>
            </a:solidFill>
            <a:ln cap="flat" cmpd="sng" w="25400">
              <a:solidFill>
                <a:srgbClr val="1C417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p51"/>
            <p:cNvSpPr txBox="1"/>
            <p:nvPr/>
          </p:nvSpPr>
          <p:spPr>
            <a:xfrm>
              <a:off x="30442" y="2190682"/>
              <a:ext cx="8796099" cy="562726"/>
            </a:xfrm>
            <a:prstGeom prst="rect">
              <a:avLst/>
            </a:prstGeom>
            <a:noFill/>
            <a:ln>
              <a:noFill/>
            </a:ln>
          </p:spPr>
          <p:txBody>
            <a:bodyPr anchorCtr="0" anchor="ctr" bIns="99050" lIns="99050" spcFirstLastPara="1" rIns="99050" wrap="square" tIns="99050">
              <a:noAutofit/>
            </a:bodyPr>
            <a:lstStyle/>
            <a:p>
              <a:pPr indent="0" lvl="0" marL="0" marR="0" rtl="0" algn="l">
                <a:lnSpc>
                  <a:spcPct val="90000"/>
                </a:lnSpc>
                <a:spcBef>
                  <a:spcPts val="0"/>
                </a:spcBef>
                <a:spcAft>
                  <a:spcPts val="0"/>
                </a:spcAft>
                <a:buClr>
                  <a:schemeClr val="lt1"/>
                </a:buClr>
                <a:buSzPts val="2600"/>
                <a:buFont typeface="Times New Roman"/>
                <a:buNone/>
              </a:pPr>
              <a:r>
                <a:rPr b="0" i="0" lang="it-IT" sz="2600" u="none" cap="none" strike="noStrike">
                  <a:solidFill>
                    <a:schemeClr val="lt1"/>
                  </a:solidFill>
                  <a:latin typeface="Times New Roman"/>
                  <a:ea typeface="Times New Roman"/>
                  <a:cs typeface="Times New Roman"/>
                  <a:sym typeface="Times New Roman"/>
                </a:rPr>
                <a:t>2014 – 2016 Integration</a:t>
              </a:r>
              <a:endParaRPr b="0" i="0" sz="1400" u="none" cap="none" strike="noStrike">
                <a:solidFill>
                  <a:srgbClr val="000000"/>
                </a:solidFill>
                <a:latin typeface="Arial"/>
                <a:ea typeface="Arial"/>
                <a:cs typeface="Arial"/>
                <a:sym typeface="Arial"/>
              </a:endParaRPr>
            </a:p>
          </p:txBody>
        </p:sp>
        <p:sp>
          <p:nvSpPr>
            <p:cNvPr id="697" name="Google Shape;697;p51"/>
            <p:cNvSpPr/>
            <p:nvPr/>
          </p:nvSpPr>
          <p:spPr>
            <a:xfrm>
              <a:off x="0" y="2783850"/>
              <a:ext cx="8856983" cy="4305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51"/>
            <p:cNvSpPr txBox="1"/>
            <p:nvPr/>
          </p:nvSpPr>
          <p:spPr>
            <a:xfrm>
              <a:off x="0" y="2783850"/>
              <a:ext cx="8856983" cy="430560"/>
            </a:xfrm>
            <a:prstGeom prst="rect">
              <a:avLst/>
            </a:prstGeom>
            <a:noFill/>
            <a:ln>
              <a:noFill/>
            </a:ln>
          </p:spPr>
          <p:txBody>
            <a:bodyPr anchorCtr="0" anchor="t" bIns="33000" lIns="281200" spcFirstLastPara="1" rIns="184900" wrap="square" tIns="33000">
              <a:noAutofit/>
            </a:bodyPr>
            <a:lstStyle/>
            <a:p>
              <a:pPr indent="-228600" lvl="1" marL="228600" marR="0" rtl="0" algn="l">
                <a:lnSpc>
                  <a:spcPct val="90000"/>
                </a:lnSpc>
                <a:spcBef>
                  <a:spcPts val="0"/>
                </a:spcBef>
                <a:spcAft>
                  <a:spcPts val="0"/>
                </a:spcAft>
                <a:buClr>
                  <a:schemeClr val="dk1"/>
                </a:buClr>
                <a:buSzPts val="2000"/>
                <a:buFont typeface="Times New Roman"/>
                <a:buChar char="•"/>
              </a:pPr>
              <a:r>
                <a:rPr b="0" i="0" lang="it-IT" sz="2000" u="none" cap="none" strike="noStrike">
                  <a:solidFill>
                    <a:schemeClr val="dk1"/>
                  </a:solidFill>
                  <a:latin typeface="Times New Roman"/>
                  <a:ea typeface="Times New Roman"/>
                  <a:cs typeface="Times New Roman"/>
                  <a:sym typeface="Times New Roman"/>
                </a:rPr>
                <a:t>Sicurezza come </a:t>
              </a:r>
              <a:r>
                <a:rPr b="1" i="0" lang="it-IT" sz="2000" u="none" cap="none" strike="noStrike">
                  <a:solidFill>
                    <a:schemeClr val="dk1"/>
                  </a:solidFill>
                  <a:latin typeface="Times New Roman"/>
                  <a:ea typeface="Times New Roman"/>
                  <a:cs typeface="Times New Roman"/>
                  <a:sym typeface="Times New Roman"/>
                </a:rPr>
                <a:t>parte integrante del business</a:t>
              </a:r>
              <a:endParaRPr b="0" i="0" sz="1400" u="none" cap="none" strike="noStrike">
                <a:solidFill>
                  <a:srgbClr val="000000"/>
                </a:solidFill>
                <a:latin typeface="Arial"/>
                <a:ea typeface="Arial"/>
                <a:cs typeface="Arial"/>
                <a:sym typeface="Arial"/>
              </a:endParaRPr>
            </a:p>
          </p:txBody>
        </p:sp>
        <p:sp>
          <p:nvSpPr>
            <p:cNvPr id="699" name="Google Shape;699;p51"/>
            <p:cNvSpPr/>
            <p:nvPr/>
          </p:nvSpPr>
          <p:spPr>
            <a:xfrm>
              <a:off x="0" y="3214410"/>
              <a:ext cx="8856983" cy="623610"/>
            </a:xfrm>
            <a:prstGeom prst="roundRect">
              <a:avLst>
                <a:gd fmla="val 16667" name="adj"/>
              </a:avLst>
            </a:prstGeom>
            <a:solidFill>
              <a:schemeClr val="lt1"/>
            </a:solidFill>
            <a:ln cap="flat" cmpd="sng" w="25400">
              <a:solidFill>
                <a:srgbClr val="1C417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 name="Google Shape;700;p51"/>
            <p:cNvSpPr txBox="1"/>
            <p:nvPr/>
          </p:nvSpPr>
          <p:spPr>
            <a:xfrm>
              <a:off x="30442" y="3244852"/>
              <a:ext cx="8796099" cy="562726"/>
            </a:xfrm>
            <a:prstGeom prst="rect">
              <a:avLst/>
            </a:prstGeom>
            <a:noFill/>
            <a:ln>
              <a:noFill/>
            </a:ln>
          </p:spPr>
          <p:txBody>
            <a:bodyPr anchorCtr="0" anchor="ctr" bIns="99050" lIns="99050" spcFirstLastPara="1" rIns="99050" wrap="square" tIns="99050">
              <a:noAutofit/>
            </a:bodyPr>
            <a:lstStyle/>
            <a:p>
              <a:pPr indent="0" lvl="0" marL="0" marR="0" rtl="0" algn="l">
                <a:lnSpc>
                  <a:spcPct val="90000"/>
                </a:lnSpc>
                <a:spcBef>
                  <a:spcPts val="0"/>
                </a:spcBef>
                <a:spcAft>
                  <a:spcPts val="0"/>
                </a:spcAft>
                <a:buClr>
                  <a:schemeClr val="lt1"/>
                </a:buClr>
                <a:buSzPts val="2600"/>
                <a:buFont typeface="Times New Roman"/>
                <a:buNone/>
              </a:pPr>
              <a:r>
                <a:rPr b="0" i="0" lang="it-IT" sz="2600" u="none" cap="none" strike="noStrike">
                  <a:solidFill>
                    <a:schemeClr val="lt1"/>
                  </a:solidFill>
                  <a:latin typeface="Times New Roman"/>
                  <a:ea typeface="Times New Roman"/>
                  <a:cs typeface="Times New Roman"/>
                  <a:sym typeface="Times New Roman"/>
                </a:rPr>
                <a:t>2017 – 2020 Customization</a:t>
              </a:r>
              <a:endParaRPr b="0" i="0" sz="2600" u="none" cap="none" strike="noStrike">
                <a:solidFill>
                  <a:schemeClr val="lt1"/>
                </a:solidFill>
                <a:latin typeface="Times New Roman"/>
                <a:ea typeface="Times New Roman"/>
                <a:cs typeface="Times New Roman"/>
                <a:sym typeface="Times New Roman"/>
              </a:endParaRPr>
            </a:p>
          </p:txBody>
        </p:sp>
        <p:sp>
          <p:nvSpPr>
            <p:cNvPr id="701" name="Google Shape;701;p51"/>
            <p:cNvSpPr/>
            <p:nvPr/>
          </p:nvSpPr>
          <p:spPr>
            <a:xfrm>
              <a:off x="0" y="3838020"/>
              <a:ext cx="8856983" cy="4305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51"/>
            <p:cNvSpPr txBox="1"/>
            <p:nvPr/>
          </p:nvSpPr>
          <p:spPr>
            <a:xfrm>
              <a:off x="0" y="3838020"/>
              <a:ext cx="8856983" cy="430560"/>
            </a:xfrm>
            <a:prstGeom prst="rect">
              <a:avLst/>
            </a:prstGeom>
            <a:noFill/>
            <a:ln>
              <a:noFill/>
            </a:ln>
          </p:spPr>
          <p:txBody>
            <a:bodyPr anchorCtr="0" anchor="t" bIns="33000" lIns="281200" spcFirstLastPara="1" rIns="184900" wrap="square" tIns="33000">
              <a:noAutofit/>
            </a:bodyPr>
            <a:lstStyle/>
            <a:p>
              <a:pPr indent="-228600" lvl="1" marL="228600" marR="0" rtl="0" algn="l">
                <a:lnSpc>
                  <a:spcPct val="90000"/>
                </a:lnSpc>
                <a:spcBef>
                  <a:spcPts val="0"/>
                </a:spcBef>
                <a:spcAft>
                  <a:spcPts val="0"/>
                </a:spcAft>
                <a:buClr>
                  <a:schemeClr val="dk1"/>
                </a:buClr>
                <a:buSzPts val="2000"/>
                <a:buFont typeface="Times New Roman"/>
                <a:buChar char="•"/>
              </a:pPr>
              <a:r>
                <a:rPr b="0" i="0" lang="it-IT" sz="2000" u="none" cap="none" strike="noStrike">
                  <a:solidFill>
                    <a:schemeClr val="dk1"/>
                  </a:solidFill>
                  <a:latin typeface="Times New Roman"/>
                  <a:ea typeface="Times New Roman"/>
                  <a:cs typeface="Times New Roman"/>
                  <a:sym typeface="Times New Roman"/>
                </a:rPr>
                <a:t>Sicurezza </a:t>
              </a:r>
              <a:r>
                <a:rPr b="1" i="0" lang="it-IT" sz="2000" u="none" cap="none" strike="noStrike">
                  <a:solidFill>
                    <a:schemeClr val="dk1"/>
                  </a:solidFill>
                  <a:latin typeface="Times New Roman"/>
                  <a:ea typeface="Times New Roman"/>
                  <a:cs typeface="Times New Roman"/>
                  <a:sym typeface="Times New Roman"/>
                </a:rPr>
                <a:t>ritagliata su misura</a:t>
              </a:r>
              <a:endParaRPr b="0" i="0" sz="1400" u="none" cap="none" strike="noStrike">
                <a:solidFill>
                  <a:srgbClr val="000000"/>
                </a:solidFill>
                <a:latin typeface="Arial"/>
                <a:ea typeface="Arial"/>
                <a:cs typeface="Arial"/>
                <a:sym typeface="Arial"/>
              </a:endParaRPr>
            </a:p>
          </p:txBody>
        </p:sp>
      </p:grpSp>
      <p:sp>
        <p:nvSpPr>
          <p:cNvPr id="703" name="Google Shape;703;p51"/>
          <p:cNvSpPr txBox="1"/>
          <p:nvPr>
            <p:ph idx="4294967295"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704" name="Google Shape;704;p51"/>
          <p:cNvSpPr txBox="1"/>
          <p:nvPr/>
        </p:nvSpPr>
        <p:spPr>
          <a:xfrm>
            <a:off x="910034" y="120874"/>
            <a:ext cx="7118350" cy="9318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Arial"/>
              <a:buNone/>
            </a:pPr>
            <a:r>
              <a:rPr b="0" i="0" lang="it-IT" sz="3200" u="none" cap="none" strike="noStrike">
                <a:solidFill>
                  <a:schemeClr val="dk1"/>
                </a:solidFill>
                <a:latin typeface="Calibri"/>
                <a:ea typeface="Calibri"/>
                <a:cs typeface="Calibri"/>
                <a:sym typeface="Calibri"/>
              </a:rPr>
              <a:t>Fasi Evolutive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grpSp>
        <p:nvGrpSpPr>
          <p:cNvPr id="710" name="Google Shape;710;p52"/>
          <p:cNvGrpSpPr/>
          <p:nvPr/>
        </p:nvGrpSpPr>
        <p:grpSpPr>
          <a:xfrm>
            <a:off x="179512" y="1020050"/>
            <a:ext cx="8856983" cy="4130685"/>
            <a:chOff x="0" y="39322"/>
            <a:chExt cx="8856983" cy="4130685"/>
          </a:xfrm>
        </p:grpSpPr>
        <p:sp>
          <p:nvSpPr>
            <p:cNvPr id="711" name="Google Shape;711;p52"/>
            <p:cNvSpPr/>
            <p:nvPr/>
          </p:nvSpPr>
          <p:spPr>
            <a:xfrm>
              <a:off x="0" y="39322"/>
              <a:ext cx="8856983" cy="551655"/>
            </a:xfrm>
            <a:prstGeom prst="roundRect">
              <a:avLst>
                <a:gd fmla="val 16667" name="adj"/>
              </a:avLst>
            </a:prstGeom>
            <a:solidFill>
              <a:schemeClr val="lt1"/>
            </a:solidFill>
            <a:ln cap="flat" cmpd="sng" w="25400">
              <a:solidFill>
                <a:srgbClr val="1C417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 name="Google Shape;712;p52"/>
            <p:cNvSpPr txBox="1"/>
            <p:nvPr/>
          </p:nvSpPr>
          <p:spPr>
            <a:xfrm>
              <a:off x="26930" y="66252"/>
              <a:ext cx="8803123" cy="497795"/>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chemeClr val="lt1"/>
                </a:buClr>
                <a:buSzPts val="2300"/>
                <a:buFont typeface="Times New Roman"/>
                <a:buNone/>
              </a:pPr>
              <a:r>
                <a:rPr b="0" i="0" lang="it-IT" sz="2300" u="none" cap="none" strike="noStrike">
                  <a:solidFill>
                    <a:schemeClr val="lt1"/>
                  </a:solidFill>
                  <a:latin typeface="Times New Roman"/>
                  <a:ea typeface="Times New Roman"/>
                  <a:cs typeface="Times New Roman"/>
                  <a:sym typeface="Times New Roman"/>
                </a:rPr>
                <a:t>Il Servizio Sistema Informativo</a:t>
              </a:r>
              <a:endParaRPr b="0" i="0" sz="2300" u="none" cap="none" strike="noStrike">
                <a:solidFill>
                  <a:schemeClr val="lt1"/>
                </a:solidFill>
                <a:latin typeface="Times New Roman"/>
                <a:ea typeface="Times New Roman"/>
                <a:cs typeface="Times New Roman"/>
                <a:sym typeface="Times New Roman"/>
              </a:endParaRPr>
            </a:p>
          </p:txBody>
        </p:sp>
        <p:sp>
          <p:nvSpPr>
            <p:cNvPr id="713" name="Google Shape;713;p52"/>
            <p:cNvSpPr/>
            <p:nvPr/>
          </p:nvSpPr>
          <p:spPr>
            <a:xfrm>
              <a:off x="0" y="590977"/>
              <a:ext cx="8856983" cy="92839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 name="Google Shape;714;p52"/>
            <p:cNvSpPr txBox="1"/>
            <p:nvPr/>
          </p:nvSpPr>
          <p:spPr>
            <a:xfrm>
              <a:off x="0" y="590977"/>
              <a:ext cx="8856983" cy="928395"/>
            </a:xfrm>
            <a:prstGeom prst="rect">
              <a:avLst/>
            </a:prstGeom>
            <a:noFill/>
            <a:ln>
              <a:noFill/>
            </a:ln>
          </p:spPr>
          <p:txBody>
            <a:bodyPr anchorCtr="0" anchor="t" bIns="29200" lIns="281200" spcFirstLastPara="1" rIns="163575" wrap="square" tIns="29200">
              <a:noAutofit/>
            </a:bodyPr>
            <a:lstStyle/>
            <a:p>
              <a:pPr indent="-171450" lvl="1" marL="171450" marR="0" rtl="0" algn="l">
                <a:lnSpc>
                  <a:spcPct val="90000"/>
                </a:lnSpc>
                <a:spcBef>
                  <a:spcPts val="0"/>
                </a:spcBef>
                <a:spcAft>
                  <a:spcPts val="0"/>
                </a:spcAft>
                <a:buClr>
                  <a:schemeClr val="dk1"/>
                </a:buClr>
                <a:buSzPts val="1800"/>
                <a:buFont typeface="Times New Roman"/>
                <a:buChar char="•"/>
              </a:pPr>
              <a:r>
                <a:rPr b="0" i="0" lang="it-IT" sz="1800" u="none" cap="none" strike="noStrike">
                  <a:solidFill>
                    <a:schemeClr val="dk1"/>
                  </a:solidFill>
                  <a:latin typeface="Times New Roman"/>
                  <a:ea typeface="Times New Roman"/>
                  <a:cs typeface="Times New Roman"/>
                  <a:sym typeface="Times New Roman"/>
                </a:rPr>
                <a:t>Il Responsabile del Servizio</a:t>
              </a:r>
              <a:endParaRPr b="0" i="0" sz="1800" u="none" cap="none" strike="noStrike">
                <a:solidFill>
                  <a:schemeClr val="dk1"/>
                </a:solidFill>
                <a:latin typeface="Times New Roman"/>
                <a:ea typeface="Times New Roman"/>
                <a:cs typeface="Times New Roman"/>
                <a:sym typeface="Times New Roman"/>
              </a:endParaRPr>
            </a:p>
            <a:p>
              <a:pPr indent="-171450" lvl="1" marL="171450" marR="0" rtl="0" algn="l">
                <a:lnSpc>
                  <a:spcPct val="90000"/>
                </a:lnSpc>
                <a:spcBef>
                  <a:spcPts val="360"/>
                </a:spcBef>
                <a:spcAft>
                  <a:spcPts val="0"/>
                </a:spcAft>
                <a:buClr>
                  <a:schemeClr val="dk1"/>
                </a:buClr>
                <a:buSzPts val="1800"/>
                <a:buFont typeface="Times New Roman"/>
                <a:buChar char="•"/>
              </a:pPr>
              <a:r>
                <a:rPr b="0" i="0" lang="it-IT" sz="1800" u="none" cap="none" strike="noStrike">
                  <a:solidFill>
                    <a:schemeClr val="dk1"/>
                  </a:solidFill>
                  <a:latin typeface="Times New Roman"/>
                  <a:ea typeface="Times New Roman"/>
                  <a:cs typeface="Times New Roman"/>
                  <a:sym typeface="Times New Roman"/>
                </a:rPr>
                <a:t>1 Istruttore Direttivo Tecnico Informatico </a:t>
              </a:r>
              <a:endParaRPr b="0" i="0" sz="1800" u="none" cap="none" strike="noStrike">
                <a:solidFill>
                  <a:schemeClr val="dk1"/>
                </a:solidFill>
                <a:latin typeface="Times New Roman"/>
                <a:ea typeface="Times New Roman"/>
                <a:cs typeface="Times New Roman"/>
                <a:sym typeface="Times New Roman"/>
              </a:endParaRPr>
            </a:p>
            <a:p>
              <a:pPr indent="-171450" lvl="1" marL="171450" marR="0" rtl="0" algn="l">
                <a:lnSpc>
                  <a:spcPct val="90000"/>
                </a:lnSpc>
                <a:spcBef>
                  <a:spcPts val="360"/>
                </a:spcBef>
                <a:spcAft>
                  <a:spcPts val="0"/>
                </a:spcAft>
                <a:buClr>
                  <a:schemeClr val="dk1"/>
                </a:buClr>
                <a:buSzPts val="1800"/>
                <a:buFont typeface="Times New Roman"/>
                <a:buChar char="•"/>
              </a:pPr>
              <a:r>
                <a:rPr b="0" i="0" lang="it-IT" sz="1800" u="none" cap="none" strike="noStrike">
                  <a:solidFill>
                    <a:schemeClr val="dk1"/>
                  </a:solidFill>
                  <a:latin typeface="Times New Roman"/>
                  <a:ea typeface="Times New Roman"/>
                  <a:cs typeface="Times New Roman"/>
                  <a:sym typeface="Times New Roman"/>
                </a:rPr>
                <a:t>1 Istruttore Tecnico Informatico</a:t>
              </a:r>
              <a:endParaRPr b="0" i="0" sz="1800" u="none" cap="none" strike="noStrike">
                <a:solidFill>
                  <a:schemeClr val="dk1"/>
                </a:solidFill>
                <a:latin typeface="Times New Roman"/>
                <a:ea typeface="Times New Roman"/>
                <a:cs typeface="Times New Roman"/>
                <a:sym typeface="Times New Roman"/>
              </a:endParaRPr>
            </a:p>
          </p:txBody>
        </p:sp>
        <p:sp>
          <p:nvSpPr>
            <p:cNvPr id="715" name="Google Shape;715;p52"/>
            <p:cNvSpPr/>
            <p:nvPr/>
          </p:nvSpPr>
          <p:spPr>
            <a:xfrm>
              <a:off x="0" y="1519373"/>
              <a:ext cx="8856983" cy="551655"/>
            </a:xfrm>
            <a:prstGeom prst="roundRect">
              <a:avLst>
                <a:gd fmla="val 16667" name="adj"/>
              </a:avLst>
            </a:prstGeom>
            <a:solidFill>
              <a:schemeClr val="lt1"/>
            </a:solidFill>
            <a:ln cap="flat" cmpd="sng" w="25400">
              <a:solidFill>
                <a:srgbClr val="1C417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52"/>
            <p:cNvSpPr txBox="1"/>
            <p:nvPr/>
          </p:nvSpPr>
          <p:spPr>
            <a:xfrm>
              <a:off x="26930" y="1546303"/>
              <a:ext cx="8803123" cy="497795"/>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chemeClr val="lt1"/>
                </a:buClr>
                <a:buSzPts val="2300"/>
                <a:buFont typeface="Times New Roman"/>
                <a:buNone/>
              </a:pPr>
              <a:r>
                <a:rPr b="0" i="0" lang="it-IT" sz="2300" u="none" cap="none" strike="noStrike">
                  <a:solidFill>
                    <a:schemeClr val="lt1"/>
                  </a:solidFill>
                  <a:latin typeface="Times New Roman"/>
                  <a:ea typeface="Times New Roman"/>
                  <a:cs typeface="Times New Roman"/>
                  <a:sym typeface="Times New Roman"/>
                </a:rPr>
                <a:t>Il Comitato per la Sicurezza Informatica</a:t>
              </a:r>
              <a:endParaRPr b="0" i="0" sz="2300" u="none" cap="none" strike="noStrike">
                <a:solidFill>
                  <a:schemeClr val="lt1"/>
                </a:solidFill>
                <a:latin typeface="Times New Roman"/>
                <a:ea typeface="Times New Roman"/>
                <a:cs typeface="Times New Roman"/>
                <a:sym typeface="Times New Roman"/>
              </a:endParaRPr>
            </a:p>
          </p:txBody>
        </p:sp>
        <p:sp>
          <p:nvSpPr>
            <p:cNvPr id="717" name="Google Shape;717;p52"/>
            <p:cNvSpPr/>
            <p:nvPr/>
          </p:nvSpPr>
          <p:spPr>
            <a:xfrm>
              <a:off x="0" y="2071028"/>
              <a:ext cx="8856983" cy="92839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p52"/>
            <p:cNvSpPr txBox="1"/>
            <p:nvPr/>
          </p:nvSpPr>
          <p:spPr>
            <a:xfrm>
              <a:off x="0" y="2071028"/>
              <a:ext cx="8856983" cy="928395"/>
            </a:xfrm>
            <a:prstGeom prst="rect">
              <a:avLst/>
            </a:prstGeom>
            <a:noFill/>
            <a:ln>
              <a:noFill/>
            </a:ln>
          </p:spPr>
          <p:txBody>
            <a:bodyPr anchorCtr="0" anchor="t" bIns="29200" lIns="281200" spcFirstLastPara="1" rIns="163575" wrap="square" tIns="29200">
              <a:noAutofit/>
            </a:bodyPr>
            <a:lstStyle/>
            <a:p>
              <a:pPr indent="-171450" lvl="1" marL="171450" marR="0" rtl="0" algn="l">
                <a:lnSpc>
                  <a:spcPct val="90000"/>
                </a:lnSpc>
                <a:spcBef>
                  <a:spcPts val="0"/>
                </a:spcBef>
                <a:spcAft>
                  <a:spcPts val="0"/>
                </a:spcAft>
                <a:buClr>
                  <a:schemeClr val="dk1"/>
                </a:buClr>
                <a:buSzPts val="1800"/>
                <a:buFont typeface="Times New Roman"/>
                <a:buChar char="•"/>
              </a:pPr>
              <a:r>
                <a:rPr b="0" i="0" lang="it-IT" sz="1800" u="none" cap="none" strike="noStrike">
                  <a:solidFill>
                    <a:schemeClr val="dk1"/>
                  </a:solidFill>
                  <a:latin typeface="Times New Roman"/>
                  <a:ea typeface="Times New Roman"/>
                  <a:cs typeface="Times New Roman"/>
                  <a:sym typeface="Times New Roman"/>
                </a:rPr>
                <a:t>Il Direttore e i Dirigenti dell’Agenzia</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360"/>
                </a:spcBef>
                <a:spcAft>
                  <a:spcPts val="0"/>
                </a:spcAft>
                <a:buClr>
                  <a:schemeClr val="dk1"/>
                </a:buClr>
                <a:buSzPts val="1800"/>
                <a:buFont typeface="Times New Roman"/>
                <a:buChar char="•"/>
              </a:pPr>
              <a:r>
                <a:rPr b="0" i="0" lang="it-IT" sz="1800" u="none" cap="none" strike="noStrike">
                  <a:solidFill>
                    <a:schemeClr val="dk1"/>
                  </a:solidFill>
                  <a:latin typeface="Times New Roman"/>
                  <a:ea typeface="Times New Roman"/>
                  <a:cs typeface="Times New Roman"/>
                  <a:sym typeface="Times New Roman"/>
                </a:rPr>
                <a:t>Il Responsabile della Sicurezza Informatica</a:t>
              </a:r>
              <a:endParaRPr b="0" i="0" sz="1800" u="none" cap="none" strike="noStrike">
                <a:solidFill>
                  <a:schemeClr val="dk1"/>
                </a:solidFill>
                <a:latin typeface="Times New Roman"/>
                <a:ea typeface="Times New Roman"/>
                <a:cs typeface="Times New Roman"/>
                <a:sym typeface="Times New Roman"/>
              </a:endParaRPr>
            </a:p>
            <a:p>
              <a:pPr indent="-171450" lvl="1" marL="171450" marR="0" rtl="0" algn="l">
                <a:lnSpc>
                  <a:spcPct val="90000"/>
                </a:lnSpc>
                <a:spcBef>
                  <a:spcPts val="360"/>
                </a:spcBef>
                <a:spcAft>
                  <a:spcPts val="0"/>
                </a:spcAft>
                <a:buClr>
                  <a:schemeClr val="dk1"/>
                </a:buClr>
                <a:buSzPts val="1800"/>
                <a:buFont typeface="Times New Roman"/>
                <a:buChar char="•"/>
              </a:pPr>
              <a:r>
                <a:rPr b="0" i="0" lang="it-IT" sz="1800" u="none" cap="none" strike="noStrike">
                  <a:solidFill>
                    <a:schemeClr val="dk1"/>
                  </a:solidFill>
                  <a:latin typeface="Times New Roman"/>
                  <a:ea typeface="Times New Roman"/>
                  <a:cs typeface="Times New Roman"/>
                  <a:sym typeface="Times New Roman"/>
                </a:rPr>
                <a:t>L’IT Auditor </a:t>
              </a:r>
              <a:endParaRPr b="0" i="0" sz="1400" u="none" cap="none" strike="noStrike">
                <a:solidFill>
                  <a:srgbClr val="000000"/>
                </a:solidFill>
                <a:latin typeface="Arial"/>
                <a:ea typeface="Arial"/>
                <a:cs typeface="Arial"/>
                <a:sym typeface="Arial"/>
              </a:endParaRPr>
            </a:p>
          </p:txBody>
        </p:sp>
        <p:sp>
          <p:nvSpPr>
            <p:cNvPr id="719" name="Google Shape;719;p52"/>
            <p:cNvSpPr/>
            <p:nvPr/>
          </p:nvSpPr>
          <p:spPr>
            <a:xfrm>
              <a:off x="0" y="2999423"/>
              <a:ext cx="8856983" cy="551655"/>
            </a:xfrm>
            <a:prstGeom prst="roundRect">
              <a:avLst>
                <a:gd fmla="val 16667" name="adj"/>
              </a:avLst>
            </a:prstGeom>
            <a:solidFill>
              <a:schemeClr val="lt1"/>
            </a:solidFill>
            <a:ln cap="flat" cmpd="sng" w="25400">
              <a:solidFill>
                <a:srgbClr val="1C417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p52"/>
            <p:cNvSpPr txBox="1"/>
            <p:nvPr/>
          </p:nvSpPr>
          <p:spPr>
            <a:xfrm>
              <a:off x="26930" y="3026353"/>
              <a:ext cx="8803123" cy="497795"/>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chemeClr val="lt1"/>
                </a:buClr>
                <a:buSzPts val="2300"/>
                <a:buFont typeface="Times New Roman"/>
                <a:buNone/>
              </a:pPr>
              <a:r>
                <a:rPr b="0" i="0" lang="it-IT" sz="2300" u="none" cap="none" strike="noStrike">
                  <a:solidFill>
                    <a:schemeClr val="lt1"/>
                  </a:solidFill>
                  <a:latin typeface="Times New Roman"/>
                  <a:ea typeface="Times New Roman"/>
                  <a:cs typeface="Times New Roman"/>
                  <a:sym typeface="Times New Roman"/>
                </a:rPr>
                <a:t>Piattaforma di Sicurezza</a:t>
              </a:r>
              <a:endParaRPr b="0" i="0" sz="1400" u="none" cap="none" strike="noStrike">
                <a:solidFill>
                  <a:srgbClr val="000000"/>
                </a:solidFill>
                <a:latin typeface="Arial"/>
                <a:ea typeface="Arial"/>
                <a:cs typeface="Arial"/>
                <a:sym typeface="Arial"/>
              </a:endParaRPr>
            </a:p>
          </p:txBody>
        </p:sp>
        <p:sp>
          <p:nvSpPr>
            <p:cNvPr id="721" name="Google Shape;721;p52"/>
            <p:cNvSpPr/>
            <p:nvPr/>
          </p:nvSpPr>
          <p:spPr>
            <a:xfrm>
              <a:off x="0" y="3551078"/>
              <a:ext cx="8856983" cy="61892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52"/>
            <p:cNvSpPr txBox="1"/>
            <p:nvPr/>
          </p:nvSpPr>
          <p:spPr>
            <a:xfrm>
              <a:off x="0" y="3551078"/>
              <a:ext cx="8856983" cy="618929"/>
            </a:xfrm>
            <a:prstGeom prst="rect">
              <a:avLst/>
            </a:prstGeom>
            <a:noFill/>
            <a:ln>
              <a:noFill/>
            </a:ln>
          </p:spPr>
          <p:txBody>
            <a:bodyPr anchorCtr="0" anchor="t" bIns="29200" lIns="281200" spcFirstLastPara="1" rIns="163575" wrap="square" tIns="29200">
              <a:noAutofit/>
            </a:bodyPr>
            <a:lstStyle/>
            <a:p>
              <a:pPr indent="-171450" lvl="1" marL="171450" marR="0" rtl="0" algn="l">
                <a:lnSpc>
                  <a:spcPct val="90000"/>
                </a:lnSpc>
                <a:spcBef>
                  <a:spcPts val="0"/>
                </a:spcBef>
                <a:spcAft>
                  <a:spcPts val="0"/>
                </a:spcAft>
                <a:buClr>
                  <a:schemeClr val="dk1"/>
                </a:buClr>
                <a:buSzPts val="1800"/>
                <a:buFont typeface="Times New Roman"/>
                <a:buChar char="•"/>
              </a:pPr>
              <a:r>
                <a:rPr b="0" i="0" lang="it-IT" sz="1800" u="none" cap="none" strike="noStrike">
                  <a:solidFill>
                    <a:schemeClr val="dk1"/>
                  </a:solidFill>
                  <a:latin typeface="Times New Roman"/>
                  <a:ea typeface="Times New Roman"/>
                  <a:cs typeface="Times New Roman"/>
                  <a:sym typeface="Times New Roman"/>
                </a:rPr>
                <a:t>Il Responsabile del Servizio Sistema Informativo</a:t>
              </a:r>
              <a:endParaRPr b="0" i="0" sz="1800" u="none" cap="none" strike="noStrike">
                <a:solidFill>
                  <a:schemeClr val="dk1"/>
                </a:solidFill>
                <a:latin typeface="Times New Roman"/>
                <a:ea typeface="Times New Roman"/>
                <a:cs typeface="Times New Roman"/>
                <a:sym typeface="Times New Roman"/>
              </a:endParaRPr>
            </a:p>
            <a:p>
              <a:pPr indent="-171450" lvl="1" marL="171450" marR="0" rtl="0" algn="l">
                <a:lnSpc>
                  <a:spcPct val="90000"/>
                </a:lnSpc>
                <a:spcBef>
                  <a:spcPts val="360"/>
                </a:spcBef>
                <a:spcAft>
                  <a:spcPts val="0"/>
                </a:spcAft>
                <a:buClr>
                  <a:schemeClr val="dk1"/>
                </a:buClr>
                <a:buSzPts val="1800"/>
                <a:buFont typeface="Times New Roman"/>
                <a:buChar char="•"/>
              </a:pPr>
              <a:r>
                <a:rPr b="0" i="0" lang="it-IT" sz="1800" u="none" cap="none" strike="noStrike">
                  <a:solidFill>
                    <a:schemeClr val="dk1"/>
                  </a:solidFill>
                  <a:latin typeface="Times New Roman"/>
                  <a:ea typeface="Times New Roman"/>
                  <a:cs typeface="Times New Roman"/>
                  <a:sym typeface="Times New Roman"/>
                </a:rPr>
                <a:t>Il Dirigente del Servizio Affari Amministrativi e Contabili</a:t>
              </a:r>
              <a:endParaRPr b="0" i="0" sz="1400" u="none" cap="none" strike="noStrike">
                <a:solidFill>
                  <a:srgbClr val="000000"/>
                </a:solidFill>
                <a:latin typeface="Arial"/>
                <a:ea typeface="Arial"/>
                <a:cs typeface="Arial"/>
                <a:sym typeface="Arial"/>
              </a:endParaRPr>
            </a:p>
          </p:txBody>
        </p:sp>
      </p:grpSp>
      <p:sp>
        <p:nvSpPr>
          <p:cNvPr id="723" name="Google Shape;723;p52"/>
          <p:cNvSpPr txBox="1"/>
          <p:nvPr>
            <p:ph idx="4294967295"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724" name="Google Shape;724;p52"/>
          <p:cNvSpPr txBox="1"/>
          <p:nvPr>
            <p:ph idx="1" type="body"/>
          </p:nvPr>
        </p:nvSpPr>
        <p:spPr>
          <a:xfrm>
            <a:off x="467544" y="236260"/>
            <a:ext cx="8424936" cy="600452"/>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2800"/>
              <a:buFont typeface="Arial"/>
              <a:buNone/>
            </a:pPr>
            <a:r>
              <a:rPr b="0" i="0" lang="it-IT" sz="2800" u="none" cap="none" strike="noStrike">
                <a:solidFill>
                  <a:schemeClr val="dk1"/>
                </a:solidFill>
                <a:latin typeface="Calibri"/>
                <a:ea typeface="Calibri"/>
                <a:cs typeface="Calibri"/>
                <a:sym typeface="Calibri"/>
              </a:rPr>
              <a:t>La Sicurezza delle Informazioni: Strutture di Riferimento </a:t>
            </a:r>
            <a:endParaRPr/>
          </a:p>
          <a:p>
            <a:pPr indent="0" lvl="0" marL="0" marR="0" rtl="0" algn="l">
              <a:lnSpc>
                <a:spcPct val="100000"/>
              </a:lnSpc>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grpSp>
        <p:nvGrpSpPr>
          <p:cNvPr id="730" name="Google Shape;730;p53"/>
          <p:cNvGrpSpPr/>
          <p:nvPr/>
        </p:nvGrpSpPr>
        <p:grpSpPr>
          <a:xfrm>
            <a:off x="457200" y="691466"/>
            <a:ext cx="7329509" cy="4573351"/>
            <a:chOff x="0" y="70778"/>
            <a:chExt cx="7329509" cy="4573351"/>
          </a:xfrm>
        </p:grpSpPr>
        <p:sp>
          <p:nvSpPr>
            <p:cNvPr id="731" name="Google Shape;731;p53"/>
            <p:cNvSpPr/>
            <p:nvPr/>
          </p:nvSpPr>
          <p:spPr>
            <a:xfrm>
              <a:off x="0" y="218378"/>
              <a:ext cx="7329509" cy="504000"/>
            </a:xfrm>
            <a:prstGeom prst="rect">
              <a:avLst/>
            </a:prstGeom>
            <a:solidFill>
              <a:schemeClr val="lt1">
                <a:alpha val="88627"/>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p53"/>
            <p:cNvSpPr txBox="1"/>
            <p:nvPr/>
          </p:nvSpPr>
          <p:spPr>
            <a:xfrm>
              <a:off x="0" y="218378"/>
              <a:ext cx="7329509" cy="504000"/>
            </a:xfrm>
            <a:prstGeom prst="rect">
              <a:avLst/>
            </a:prstGeom>
            <a:noFill/>
            <a:ln>
              <a:noFill/>
            </a:ln>
          </p:spPr>
          <p:txBody>
            <a:bodyPr anchorCtr="0" anchor="t" bIns="99550" lIns="568850" spcFirstLastPara="1" rIns="568850" wrap="square" tIns="208275">
              <a:noAutofit/>
            </a:bodyPr>
            <a:lstStyle/>
            <a:p>
              <a:pPr indent="-114300" lvl="1" marL="114300" marR="0" rtl="0" algn="l">
                <a:lnSpc>
                  <a:spcPct val="90000"/>
                </a:lnSpc>
                <a:spcBef>
                  <a:spcPts val="0"/>
                </a:spcBef>
                <a:spcAft>
                  <a:spcPts val="0"/>
                </a:spcAft>
                <a:buClr>
                  <a:schemeClr val="dk1"/>
                </a:buClr>
                <a:buSzPts val="1400"/>
                <a:buFont typeface="Times New Roman"/>
                <a:buChar char="•"/>
              </a:pPr>
              <a:r>
                <a:rPr b="0" i="0" lang="it-IT" sz="1400" u="none" cap="none" strike="noStrike">
                  <a:solidFill>
                    <a:schemeClr val="dk1"/>
                  </a:solidFill>
                  <a:latin typeface="Times New Roman"/>
                  <a:ea typeface="Times New Roman"/>
                  <a:cs typeface="Times New Roman"/>
                  <a:sym typeface="Times New Roman"/>
                </a:rPr>
                <a:t>Attua, gestisce e aggiorna i </a:t>
              </a:r>
              <a:r>
                <a:rPr b="1" i="0" lang="it-IT" sz="1400" u="none" cap="none" strike="noStrike">
                  <a:solidFill>
                    <a:srgbClr val="76923C"/>
                  </a:solidFill>
                  <a:latin typeface="Times New Roman"/>
                  <a:ea typeface="Times New Roman"/>
                  <a:cs typeface="Times New Roman"/>
                  <a:sym typeface="Times New Roman"/>
                </a:rPr>
                <a:t>sistemi informatici </a:t>
              </a:r>
              <a:r>
                <a:rPr b="0" i="0" lang="it-IT" sz="1400" u="none" cap="none" strike="noStrike">
                  <a:solidFill>
                    <a:schemeClr val="dk1"/>
                  </a:solidFill>
                  <a:latin typeface="Times New Roman"/>
                  <a:ea typeface="Times New Roman"/>
                  <a:cs typeface="Times New Roman"/>
                  <a:sym typeface="Times New Roman"/>
                </a:rPr>
                <a:t>dell’Agenzia </a:t>
              </a:r>
              <a:endParaRPr b="0" i="0" sz="1400" u="none" cap="none" strike="noStrike">
                <a:solidFill>
                  <a:schemeClr val="dk1"/>
                </a:solidFill>
                <a:latin typeface="Times New Roman"/>
                <a:ea typeface="Times New Roman"/>
                <a:cs typeface="Times New Roman"/>
                <a:sym typeface="Times New Roman"/>
              </a:endParaRPr>
            </a:p>
          </p:txBody>
        </p:sp>
        <p:sp>
          <p:nvSpPr>
            <p:cNvPr id="733" name="Google Shape;733;p53"/>
            <p:cNvSpPr/>
            <p:nvPr/>
          </p:nvSpPr>
          <p:spPr>
            <a:xfrm>
              <a:off x="366475" y="70778"/>
              <a:ext cx="5130657" cy="295200"/>
            </a:xfrm>
            <a:prstGeom prst="roundRect">
              <a:avLst>
                <a:gd fmla="val 16667" name="adj"/>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p53"/>
            <p:cNvSpPr txBox="1"/>
            <p:nvPr/>
          </p:nvSpPr>
          <p:spPr>
            <a:xfrm>
              <a:off x="380885" y="85188"/>
              <a:ext cx="5101837" cy="266380"/>
            </a:xfrm>
            <a:prstGeom prst="rect">
              <a:avLst/>
            </a:prstGeom>
            <a:noFill/>
            <a:ln>
              <a:noFill/>
            </a:ln>
          </p:spPr>
          <p:txBody>
            <a:bodyPr anchorCtr="0" anchor="ctr" bIns="0" lIns="193925" spcFirstLastPara="1" rIns="193925" wrap="square" tIns="0">
              <a:noAutofit/>
            </a:bodyPr>
            <a:lstStyle/>
            <a:p>
              <a:pPr indent="0" lvl="0" marL="0" marR="0" rtl="0" algn="l">
                <a:lnSpc>
                  <a:spcPct val="90000"/>
                </a:lnSpc>
                <a:spcBef>
                  <a:spcPts val="0"/>
                </a:spcBef>
                <a:spcAft>
                  <a:spcPts val="0"/>
                </a:spcAft>
                <a:buClr>
                  <a:schemeClr val="lt1"/>
                </a:buClr>
                <a:buSzPts val="1400"/>
                <a:buFont typeface="Times New Roman"/>
                <a:buNone/>
              </a:pPr>
              <a:r>
                <a:rPr b="0" i="0" lang="it-IT" sz="1400" u="none" cap="none" strike="noStrike">
                  <a:solidFill>
                    <a:schemeClr val="lt1"/>
                  </a:solidFill>
                  <a:latin typeface="Times New Roman"/>
                  <a:ea typeface="Times New Roman"/>
                  <a:cs typeface="Times New Roman"/>
                  <a:sym typeface="Times New Roman"/>
                </a:rPr>
                <a:t>Sistemi Informatici dell’Agenzia </a:t>
              </a:r>
              <a:endParaRPr b="0" i="0" sz="1400" u="none" cap="none" strike="noStrike">
                <a:solidFill>
                  <a:srgbClr val="000000"/>
                </a:solidFill>
                <a:latin typeface="Arial"/>
                <a:ea typeface="Arial"/>
                <a:cs typeface="Arial"/>
                <a:sym typeface="Arial"/>
              </a:endParaRPr>
            </a:p>
          </p:txBody>
        </p:sp>
        <p:sp>
          <p:nvSpPr>
            <p:cNvPr id="735" name="Google Shape;735;p53"/>
            <p:cNvSpPr/>
            <p:nvPr/>
          </p:nvSpPr>
          <p:spPr>
            <a:xfrm>
              <a:off x="0" y="923978"/>
              <a:ext cx="7329509" cy="425250"/>
            </a:xfrm>
            <a:prstGeom prst="rect">
              <a:avLst/>
            </a:prstGeom>
            <a:solidFill>
              <a:schemeClr val="lt1">
                <a:alpha val="88627"/>
              </a:schemeClr>
            </a:solidFill>
            <a:ln cap="flat" cmpd="sng" w="25400">
              <a:solidFill>
                <a:srgbClr val="5EB65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 name="Google Shape;736;p53"/>
            <p:cNvSpPr txBox="1"/>
            <p:nvPr/>
          </p:nvSpPr>
          <p:spPr>
            <a:xfrm>
              <a:off x="0" y="923978"/>
              <a:ext cx="7329509" cy="425250"/>
            </a:xfrm>
            <a:prstGeom prst="rect">
              <a:avLst/>
            </a:prstGeom>
            <a:noFill/>
            <a:ln>
              <a:noFill/>
            </a:ln>
          </p:spPr>
          <p:txBody>
            <a:bodyPr anchorCtr="0" anchor="t" bIns="71100" lIns="568850" spcFirstLastPara="1" rIns="568850" wrap="square" tIns="208275">
              <a:noAutofit/>
            </a:bodyPr>
            <a:lstStyle/>
            <a:p>
              <a:pPr indent="-57150" lvl="1" marL="57150" marR="0" rtl="0" algn="l">
                <a:lnSpc>
                  <a:spcPct val="90000"/>
                </a:lnSpc>
                <a:spcBef>
                  <a:spcPts val="0"/>
                </a:spcBef>
                <a:spcAft>
                  <a:spcPts val="0"/>
                </a:spcAft>
                <a:buClr>
                  <a:schemeClr val="dk1"/>
                </a:buClr>
                <a:buSzPts val="1000"/>
                <a:buFont typeface="Times New Roman"/>
                <a:buChar char="•"/>
              </a:pPr>
              <a:r>
                <a:rPr b="0" i="0" lang="it-IT" sz="1000" u="none" cap="none" strike="noStrike">
                  <a:solidFill>
                    <a:schemeClr val="dk1"/>
                  </a:solidFill>
                  <a:latin typeface="Times New Roman"/>
                  <a:ea typeface="Times New Roman"/>
                  <a:cs typeface="Times New Roman"/>
                  <a:sym typeface="Times New Roman"/>
                </a:rPr>
                <a:t>Predispone ed attua piani finalizzati a garantire la sicurezza </a:t>
              </a:r>
              <a:r>
                <a:rPr b="1" i="0" lang="it-IT" sz="1000" u="none" cap="none" strike="noStrike">
                  <a:solidFill>
                    <a:srgbClr val="00B050"/>
                  </a:solidFill>
                  <a:latin typeface="Times New Roman"/>
                  <a:ea typeface="Times New Roman"/>
                  <a:cs typeface="Times New Roman"/>
                  <a:sym typeface="Times New Roman"/>
                </a:rPr>
                <a:t>logica</a:t>
              </a:r>
              <a:r>
                <a:rPr b="0" i="0" lang="it-IT" sz="1000" u="none" cap="none" strike="noStrike">
                  <a:solidFill>
                    <a:schemeClr val="dk1"/>
                  </a:solidFill>
                  <a:latin typeface="Times New Roman"/>
                  <a:ea typeface="Times New Roman"/>
                  <a:cs typeface="Times New Roman"/>
                  <a:sym typeface="Times New Roman"/>
                </a:rPr>
                <a:t> e </a:t>
              </a:r>
              <a:r>
                <a:rPr b="1" i="0" lang="it-IT" sz="1000" u="none" cap="none" strike="noStrike">
                  <a:solidFill>
                    <a:srgbClr val="00B050"/>
                  </a:solidFill>
                  <a:latin typeface="Times New Roman"/>
                  <a:ea typeface="Times New Roman"/>
                  <a:cs typeface="Times New Roman"/>
                  <a:sym typeface="Times New Roman"/>
                </a:rPr>
                <a:t>fisica</a:t>
              </a:r>
              <a:r>
                <a:rPr b="0" i="0" lang="it-IT" sz="1000" u="none" cap="none" strike="noStrike">
                  <a:solidFill>
                    <a:schemeClr val="dk1"/>
                  </a:solidFill>
                  <a:latin typeface="Times New Roman"/>
                  <a:ea typeface="Times New Roman"/>
                  <a:cs typeface="Times New Roman"/>
                  <a:sym typeface="Times New Roman"/>
                </a:rPr>
                <a:t> dei dati contenuti negli archivi informatici</a:t>
              </a:r>
              <a:endParaRPr b="0" i="0" sz="1000" u="none" cap="none" strike="noStrike">
                <a:solidFill>
                  <a:schemeClr val="dk1"/>
                </a:solidFill>
                <a:latin typeface="Times New Roman"/>
                <a:ea typeface="Times New Roman"/>
                <a:cs typeface="Times New Roman"/>
                <a:sym typeface="Times New Roman"/>
              </a:endParaRPr>
            </a:p>
          </p:txBody>
        </p:sp>
        <p:sp>
          <p:nvSpPr>
            <p:cNvPr id="737" name="Google Shape;737;p53"/>
            <p:cNvSpPr/>
            <p:nvPr/>
          </p:nvSpPr>
          <p:spPr>
            <a:xfrm>
              <a:off x="366475" y="776378"/>
              <a:ext cx="5130657" cy="295200"/>
            </a:xfrm>
            <a:prstGeom prst="roundRect">
              <a:avLst>
                <a:gd fmla="val 16667" name="adj"/>
              </a:avLst>
            </a:prstGeom>
            <a:solidFill>
              <a:srgbClr val="5EB65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 name="Google Shape;738;p53"/>
            <p:cNvSpPr txBox="1"/>
            <p:nvPr/>
          </p:nvSpPr>
          <p:spPr>
            <a:xfrm>
              <a:off x="380885" y="790788"/>
              <a:ext cx="5101837" cy="266380"/>
            </a:xfrm>
            <a:prstGeom prst="rect">
              <a:avLst/>
            </a:prstGeom>
            <a:noFill/>
            <a:ln>
              <a:noFill/>
            </a:ln>
          </p:spPr>
          <p:txBody>
            <a:bodyPr anchorCtr="0" anchor="ctr" bIns="0" lIns="193925" spcFirstLastPara="1" rIns="193925" wrap="square" tIns="0">
              <a:noAutofit/>
            </a:bodyPr>
            <a:lstStyle/>
            <a:p>
              <a:pPr indent="0" lvl="0" marL="0" marR="0" rtl="0" algn="l">
                <a:lnSpc>
                  <a:spcPct val="90000"/>
                </a:lnSpc>
                <a:spcBef>
                  <a:spcPts val="0"/>
                </a:spcBef>
                <a:spcAft>
                  <a:spcPts val="0"/>
                </a:spcAft>
                <a:buClr>
                  <a:schemeClr val="lt1"/>
                </a:buClr>
                <a:buSzPts val="1000"/>
                <a:buFont typeface="Times New Roman"/>
                <a:buNone/>
              </a:pPr>
              <a:r>
                <a:rPr b="0" i="0" lang="it-IT" sz="1000" u="none" cap="none" strike="noStrike">
                  <a:solidFill>
                    <a:schemeClr val="lt1"/>
                  </a:solidFill>
                  <a:latin typeface="Times New Roman"/>
                  <a:ea typeface="Times New Roman"/>
                  <a:cs typeface="Times New Roman"/>
                  <a:sym typeface="Times New Roman"/>
                </a:rPr>
                <a:t>Archivi i Informatici</a:t>
              </a:r>
              <a:endParaRPr b="0" i="0" sz="1400" u="none" cap="none" strike="noStrike">
                <a:solidFill>
                  <a:srgbClr val="000000"/>
                </a:solidFill>
                <a:latin typeface="Arial"/>
                <a:ea typeface="Arial"/>
                <a:cs typeface="Arial"/>
                <a:sym typeface="Arial"/>
              </a:endParaRPr>
            </a:p>
          </p:txBody>
        </p:sp>
        <p:sp>
          <p:nvSpPr>
            <p:cNvPr id="739" name="Google Shape;739;p53"/>
            <p:cNvSpPr/>
            <p:nvPr/>
          </p:nvSpPr>
          <p:spPr>
            <a:xfrm>
              <a:off x="0" y="1550828"/>
              <a:ext cx="7329509" cy="567000"/>
            </a:xfrm>
            <a:prstGeom prst="rect">
              <a:avLst/>
            </a:prstGeom>
            <a:solidFill>
              <a:schemeClr val="lt1">
                <a:alpha val="88627"/>
              </a:schemeClr>
            </a:solidFill>
            <a:ln cap="flat" cmpd="sng" w="25400">
              <a:solidFill>
                <a:srgbClr val="5CB18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p53"/>
            <p:cNvSpPr txBox="1"/>
            <p:nvPr/>
          </p:nvSpPr>
          <p:spPr>
            <a:xfrm>
              <a:off x="0" y="1550828"/>
              <a:ext cx="7329509" cy="567000"/>
            </a:xfrm>
            <a:prstGeom prst="rect">
              <a:avLst/>
            </a:prstGeom>
            <a:noFill/>
            <a:ln>
              <a:noFill/>
            </a:ln>
          </p:spPr>
          <p:txBody>
            <a:bodyPr anchorCtr="0" anchor="t" bIns="71100" lIns="568850" spcFirstLastPara="1" rIns="568850" wrap="square" tIns="208275">
              <a:noAutofit/>
            </a:bodyPr>
            <a:lstStyle/>
            <a:p>
              <a:pPr indent="-57150" lvl="1" marL="57150" marR="0" rtl="0" algn="l">
                <a:lnSpc>
                  <a:spcPct val="90000"/>
                </a:lnSpc>
                <a:spcBef>
                  <a:spcPts val="0"/>
                </a:spcBef>
                <a:spcAft>
                  <a:spcPts val="0"/>
                </a:spcAft>
                <a:buClr>
                  <a:schemeClr val="dk1"/>
                </a:buClr>
                <a:buSzPts val="1000"/>
                <a:buFont typeface="Times New Roman"/>
                <a:buChar char="•"/>
              </a:pPr>
              <a:r>
                <a:rPr b="0" i="0" lang="it-IT" sz="1000" u="none" cap="none" strike="noStrike">
                  <a:solidFill>
                    <a:schemeClr val="dk1"/>
                  </a:solidFill>
                  <a:latin typeface="Times New Roman"/>
                  <a:ea typeface="Times New Roman"/>
                  <a:cs typeface="Times New Roman"/>
                  <a:sym typeface="Times New Roman"/>
                </a:rPr>
                <a:t>Pianifica procedure di salvataggio dei dati e predispone piani atti a garantire la continuità operativa (“</a:t>
              </a:r>
              <a:r>
                <a:rPr b="1" i="0" lang="it-IT" sz="1000" u="none" cap="none" strike="noStrike">
                  <a:solidFill>
                    <a:srgbClr val="4F6128"/>
                  </a:solidFill>
                  <a:latin typeface="Times New Roman"/>
                  <a:ea typeface="Times New Roman"/>
                  <a:cs typeface="Times New Roman"/>
                  <a:sym typeface="Times New Roman"/>
                </a:rPr>
                <a:t>Business Continuity Plan</a:t>
              </a:r>
              <a:r>
                <a:rPr b="0" i="0" lang="it-IT" sz="1000" u="none" cap="none" strike="noStrike">
                  <a:solidFill>
                    <a:schemeClr val="dk1"/>
                  </a:solidFill>
                  <a:latin typeface="Times New Roman"/>
                  <a:ea typeface="Times New Roman"/>
                  <a:cs typeface="Times New Roman"/>
                  <a:sym typeface="Times New Roman"/>
                </a:rPr>
                <a:t>”) ed un tempestivo ripristino in caso di danni ("</a:t>
              </a:r>
              <a:r>
                <a:rPr b="1" i="0" lang="it-IT" sz="1000" u="none" cap="none" strike="noStrike">
                  <a:solidFill>
                    <a:srgbClr val="4F6128"/>
                  </a:solidFill>
                  <a:latin typeface="Times New Roman"/>
                  <a:ea typeface="Times New Roman"/>
                  <a:cs typeface="Times New Roman"/>
                  <a:sym typeface="Times New Roman"/>
                </a:rPr>
                <a:t>Disaster Recovery</a:t>
              </a:r>
              <a:r>
                <a:rPr b="0" i="0" lang="it-IT" sz="1000" u="none" cap="none" strike="noStrike">
                  <a:solidFill>
                    <a:schemeClr val="dk1"/>
                  </a:solidFill>
                  <a:latin typeface="Times New Roman"/>
                  <a:ea typeface="Times New Roman"/>
                  <a:cs typeface="Times New Roman"/>
                  <a:sym typeface="Times New Roman"/>
                </a:rPr>
                <a:t>")</a:t>
              </a:r>
              <a:endParaRPr b="0" i="0" sz="1000" u="none" cap="none" strike="noStrike">
                <a:solidFill>
                  <a:schemeClr val="dk1"/>
                </a:solidFill>
                <a:latin typeface="Times New Roman"/>
                <a:ea typeface="Times New Roman"/>
                <a:cs typeface="Times New Roman"/>
                <a:sym typeface="Times New Roman"/>
              </a:endParaRPr>
            </a:p>
          </p:txBody>
        </p:sp>
        <p:sp>
          <p:nvSpPr>
            <p:cNvPr id="741" name="Google Shape;741;p53"/>
            <p:cNvSpPr/>
            <p:nvPr/>
          </p:nvSpPr>
          <p:spPr>
            <a:xfrm>
              <a:off x="366475" y="1403228"/>
              <a:ext cx="5130657" cy="295200"/>
            </a:xfrm>
            <a:prstGeom prst="roundRect">
              <a:avLst>
                <a:gd fmla="val 16667" name="adj"/>
              </a:avLst>
            </a:prstGeom>
            <a:solidFill>
              <a:srgbClr val="5CB18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p53"/>
            <p:cNvSpPr txBox="1"/>
            <p:nvPr/>
          </p:nvSpPr>
          <p:spPr>
            <a:xfrm>
              <a:off x="380885" y="1417638"/>
              <a:ext cx="5101837" cy="266380"/>
            </a:xfrm>
            <a:prstGeom prst="rect">
              <a:avLst/>
            </a:prstGeom>
            <a:noFill/>
            <a:ln>
              <a:noFill/>
            </a:ln>
          </p:spPr>
          <p:txBody>
            <a:bodyPr anchorCtr="0" anchor="ctr" bIns="0" lIns="193925" spcFirstLastPara="1" rIns="193925" wrap="square" tIns="0">
              <a:noAutofit/>
            </a:bodyPr>
            <a:lstStyle/>
            <a:p>
              <a:pPr indent="0" lvl="0" marL="0" marR="0" rtl="0" algn="l">
                <a:lnSpc>
                  <a:spcPct val="90000"/>
                </a:lnSpc>
                <a:spcBef>
                  <a:spcPts val="0"/>
                </a:spcBef>
                <a:spcAft>
                  <a:spcPts val="0"/>
                </a:spcAft>
                <a:buClr>
                  <a:schemeClr val="lt1"/>
                </a:buClr>
                <a:buSzPts val="1000"/>
                <a:buFont typeface="Times New Roman"/>
                <a:buNone/>
              </a:pPr>
              <a:r>
                <a:rPr b="0" i="0" lang="it-IT" sz="1000" u="none" cap="none" strike="noStrike">
                  <a:solidFill>
                    <a:schemeClr val="lt1"/>
                  </a:solidFill>
                  <a:latin typeface="Times New Roman"/>
                  <a:ea typeface="Times New Roman"/>
                  <a:cs typeface="Times New Roman"/>
                  <a:sym typeface="Times New Roman"/>
                </a:rPr>
                <a:t>Business Continuity Plan - Disaster Recovery</a:t>
              </a:r>
              <a:endParaRPr b="0" i="0" sz="1000" u="none" cap="none" strike="noStrike">
                <a:solidFill>
                  <a:schemeClr val="lt1"/>
                </a:solidFill>
                <a:latin typeface="Times New Roman"/>
                <a:ea typeface="Times New Roman"/>
                <a:cs typeface="Times New Roman"/>
                <a:sym typeface="Times New Roman"/>
              </a:endParaRPr>
            </a:p>
          </p:txBody>
        </p:sp>
        <p:sp>
          <p:nvSpPr>
            <p:cNvPr id="743" name="Google Shape;743;p53"/>
            <p:cNvSpPr/>
            <p:nvPr/>
          </p:nvSpPr>
          <p:spPr>
            <a:xfrm>
              <a:off x="0" y="2319428"/>
              <a:ext cx="7329509" cy="425250"/>
            </a:xfrm>
            <a:prstGeom prst="rect">
              <a:avLst/>
            </a:prstGeom>
            <a:solidFill>
              <a:schemeClr val="lt1">
                <a:alpha val="88627"/>
              </a:schemeClr>
            </a:solidFill>
            <a:ln cap="flat" cmpd="sng" w="25400">
              <a:solidFill>
                <a:srgbClr val="5E9BA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 name="Google Shape;744;p53"/>
            <p:cNvSpPr txBox="1"/>
            <p:nvPr/>
          </p:nvSpPr>
          <p:spPr>
            <a:xfrm>
              <a:off x="0" y="2319428"/>
              <a:ext cx="7329509" cy="425250"/>
            </a:xfrm>
            <a:prstGeom prst="rect">
              <a:avLst/>
            </a:prstGeom>
            <a:noFill/>
            <a:ln>
              <a:noFill/>
            </a:ln>
          </p:spPr>
          <p:txBody>
            <a:bodyPr anchorCtr="0" anchor="t" bIns="71100" lIns="568850" spcFirstLastPara="1" rIns="568850" wrap="square" tIns="208275">
              <a:noAutofit/>
            </a:bodyPr>
            <a:lstStyle/>
            <a:p>
              <a:pPr indent="-57150" lvl="1" marL="57150" marR="0" rtl="0" algn="l">
                <a:lnSpc>
                  <a:spcPct val="90000"/>
                </a:lnSpc>
                <a:spcBef>
                  <a:spcPts val="0"/>
                </a:spcBef>
                <a:spcAft>
                  <a:spcPts val="0"/>
                </a:spcAft>
                <a:buClr>
                  <a:schemeClr val="dk1"/>
                </a:buClr>
                <a:buSzPts val="1000"/>
                <a:buFont typeface="Times New Roman"/>
                <a:buChar char="•"/>
              </a:pPr>
              <a:r>
                <a:rPr b="0" i="0" lang="it-IT" sz="1000" u="none" cap="none" strike="noStrike">
                  <a:solidFill>
                    <a:schemeClr val="dk1"/>
                  </a:solidFill>
                  <a:latin typeface="Times New Roman"/>
                  <a:ea typeface="Times New Roman"/>
                  <a:cs typeface="Times New Roman"/>
                  <a:sym typeface="Times New Roman"/>
                </a:rPr>
                <a:t>Gestisce la </a:t>
              </a:r>
              <a:r>
                <a:rPr b="1" i="0" lang="it-IT" sz="1000" u="none" cap="none" strike="noStrike">
                  <a:solidFill>
                    <a:srgbClr val="31859B"/>
                  </a:solidFill>
                  <a:latin typeface="Times New Roman"/>
                  <a:ea typeface="Times New Roman"/>
                  <a:cs typeface="Times New Roman"/>
                  <a:sym typeface="Times New Roman"/>
                </a:rPr>
                <a:t>rete</a:t>
              </a:r>
              <a:r>
                <a:rPr b="0" i="0" lang="it-IT" sz="1000" u="none" cap="none" strike="noStrike">
                  <a:solidFill>
                    <a:schemeClr val="dk1"/>
                  </a:solidFill>
                  <a:latin typeface="Times New Roman"/>
                  <a:ea typeface="Times New Roman"/>
                  <a:cs typeface="Times New Roman"/>
                  <a:sym typeface="Times New Roman"/>
                </a:rPr>
                <a:t> ed i </a:t>
              </a:r>
              <a:r>
                <a:rPr b="1" i="0" lang="it-IT" sz="1000" u="none" cap="none" strike="noStrike">
                  <a:solidFill>
                    <a:srgbClr val="31859B"/>
                  </a:solidFill>
                  <a:latin typeface="Times New Roman"/>
                  <a:ea typeface="Times New Roman"/>
                  <a:cs typeface="Times New Roman"/>
                  <a:sym typeface="Times New Roman"/>
                </a:rPr>
                <a:t>server</a:t>
              </a:r>
              <a:r>
                <a:rPr b="0" i="0" lang="it-IT" sz="1000" u="none" cap="none" strike="noStrike">
                  <a:solidFill>
                    <a:schemeClr val="dk1"/>
                  </a:solidFill>
                  <a:latin typeface="Times New Roman"/>
                  <a:ea typeface="Times New Roman"/>
                  <a:cs typeface="Times New Roman"/>
                  <a:sym typeface="Times New Roman"/>
                </a:rPr>
                <a:t> dell'Agenzia e promuove l'informatizzazione delle procedure interne </a:t>
              </a:r>
              <a:endParaRPr b="0" i="0" sz="1000" u="none" cap="none" strike="noStrike">
                <a:solidFill>
                  <a:schemeClr val="dk1"/>
                </a:solidFill>
                <a:latin typeface="Times New Roman"/>
                <a:ea typeface="Times New Roman"/>
                <a:cs typeface="Times New Roman"/>
                <a:sym typeface="Times New Roman"/>
              </a:endParaRPr>
            </a:p>
          </p:txBody>
        </p:sp>
        <p:sp>
          <p:nvSpPr>
            <p:cNvPr id="745" name="Google Shape;745;p53"/>
            <p:cNvSpPr/>
            <p:nvPr/>
          </p:nvSpPr>
          <p:spPr>
            <a:xfrm>
              <a:off x="366475" y="2171828"/>
              <a:ext cx="5130657" cy="295200"/>
            </a:xfrm>
            <a:prstGeom prst="roundRect">
              <a:avLst>
                <a:gd fmla="val 16667" name="adj"/>
              </a:avLst>
            </a:prstGeom>
            <a:solidFill>
              <a:srgbClr val="5E9BA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p53"/>
            <p:cNvSpPr txBox="1"/>
            <p:nvPr/>
          </p:nvSpPr>
          <p:spPr>
            <a:xfrm>
              <a:off x="380885" y="2186238"/>
              <a:ext cx="5101837" cy="266380"/>
            </a:xfrm>
            <a:prstGeom prst="rect">
              <a:avLst/>
            </a:prstGeom>
            <a:noFill/>
            <a:ln>
              <a:noFill/>
            </a:ln>
          </p:spPr>
          <p:txBody>
            <a:bodyPr anchorCtr="0" anchor="ctr" bIns="0" lIns="193925" spcFirstLastPara="1" rIns="193925" wrap="square" tIns="0">
              <a:noAutofit/>
            </a:bodyPr>
            <a:lstStyle/>
            <a:p>
              <a:pPr indent="0" lvl="0" marL="0" marR="0" rtl="0" algn="l">
                <a:lnSpc>
                  <a:spcPct val="90000"/>
                </a:lnSpc>
                <a:spcBef>
                  <a:spcPts val="0"/>
                </a:spcBef>
                <a:spcAft>
                  <a:spcPts val="0"/>
                </a:spcAft>
                <a:buClr>
                  <a:schemeClr val="lt1"/>
                </a:buClr>
                <a:buSzPts val="1000"/>
                <a:buFont typeface="Times New Roman"/>
                <a:buNone/>
              </a:pPr>
              <a:r>
                <a:rPr b="0" i="0" lang="it-IT" sz="1000" u="none" cap="none" strike="noStrike">
                  <a:solidFill>
                    <a:schemeClr val="lt1"/>
                  </a:solidFill>
                  <a:latin typeface="Times New Roman"/>
                  <a:ea typeface="Times New Roman"/>
                  <a:cs typeface="Times New Roman"/>
                  <a:sym typeface="Times New Roman"/>
                </a:rPr>
                <a:t>Procedure interne</a:t>
              </a:r>
              <a:endParaRPr b="0" i="0" sz="1400" u="none" cap="none" strike="noStrike">
                <a:solidFill>
                  <a:srgbClr val="000000"/>
                </a:solidFill>
                <a:latin typeface="Arial"/>
                <a:ea typeface="Arial"/>
                <a:cs typeface="Arial"/>
                <a:sym typeface="Arial"/>
              </a:endParaRPr>
            </a:p>
          </p:txBody>
        </p:sp>
        <p:sp>
          <p:nvSpPr>
            <p:cNvPr id="747" name="Google Shape;747;p53"/>
            <p:cNvSpPr/>
            <p:nvPr/>
          </p:nvSpPr>
          <p:spPr>
            <a:xfrm>
              <a:off x="0" y="2946278"/>
              <a:ext cx="7329509" cy="1071000"/>
            </a:xfrm>
            <a:prstGeom prst="rect">
              <a:avLst/>
            </a:prstGeom>
            <a:solidFill>
              <a:schemeClr val="lt1">
                <a:alpha val="88627"/>
              </a:schemeClr>
            </a:solidFill>
            <a:ln cap="flat" cmpd="sng" w="25400">
              <a:solidFill>
                <a:srgbClr val="606CA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p53"/>
            <p:cNvSpPr txBox="1"/>
            <p:nvPr/>
          </p:nvSpPr>
          <p:spPr>
            <a:xfrm>
              <a:off x="0" y="2946278"/>
              <a:ext cx="7329509" cy="1071000"/>
            </a:xfrm>
            <a:prstGeom prst="rect">
              <a:avLst/>
            </a:prstGeom>
            <a:noFill/>
            <a:ln>
              <a:noFill/>
            </a:ln>
          </p:spPr>
          <p:txBody>
            <a:bodyPr anchorCtr="0" anchor="t" bIns="71100" lIns="568850" spcFirstLastPara="1" rIns="568850" wrap="square" tIns="208275">
              <a:noAutofit/>
            </a:bodyPr>
            <a:lstStyle/>
            <a:p>
              <a:pPr indent="-57150" lvl="1" marL="57150" marR="0" rtl="0" algn="l">
                <a:lnSpc>
                  <a:spcPct val="90000"/>
                </a:lnSpc>
                <a:spcBef>
                  <a:spcPts val="0"/>
                </a:spcBef>
                <a:spcAft>
                  <a:spcPts val="0"/>
                </a:spcAft>
                <a:buClr>
                  <a:schemeClr val="dk1"/>
                </a:buClr>
                <a:buSzPts val="1000"/>
                <a:buFont typeface="Times New Roman"/>
                <a:buChar char="•"/>
              </a:pPr>
              <a:r>
                <a:rPr b="0" i="0" lang="it-IT" sz="1000" u="none" cap="none" strike="noStrike">
                  <a:solidFill>
                    <a:schemeClr val="dk1"/>
                  </a:solidFill>
                  <a:latin typeface="Times New Roman"/>
                  <a:ea typeface="Times New Roman"/>
                  <a:cs typeface="Times New Roman"/>
                  <a:sym typeface="Times New Roman"/>
                </a:rPr>
                <a:t> Supporto specialistico trasversale; </a:t>
              </a:r>
              <a:endParaRPr b="0" i="0" sz="1400" u="none" cap="none" strike="noStrike">
                <a:solidFill>
                  <a:srgbClr val="000000"/>
                </a:solidFill>
                <a:latin typeface="Arial"/>
                <a:ea typeface="Arial"/>
                <a:cs typeface="Arial"/>
                <a:sym typeface="Arial"/>
              </a:endParaRPr>
            </a:p>
            <a:p>
              <a:pPr indent="-57150" lvl="1" marL="57150" marR="0" rtl="0" algn="l">
                <a:lnSpc>
                  <a:spcPct val="90000"/>
                </a:lnSpc>
                <a:spcBef>
                  <a:spcPts val="150"/>
                </a:spcBef>
                <a:spcAft>
                  <a:spcPts val="0"/>
                </a:spcAft>
                <a:buClr>
                  <a:schemeClr val="dk1"/>
                </a:buClr>
                <a:buSzPts val="1000"/>
                <a:buFont typeface="Times New Roman"/>
                <a:buChar char="•"/>
              </a:pPr>
              <a:r>
                <a:rPr b="0" i="0" lang="it-IT" sz="1000" u="none" cap="none" strike="noStrike">
                  <a:solidFill>
                    <a:schemeClr val="dk1"/>
                  </a:solidFill>
                  <a:latin typeface="Times New Roman"/>
                  <a:ea typeface="Times New Roman"/>
                  <a:cs typeface="Times New Roman"/>
                  <a:sym typeface="Times New Roman"/>
                </a:rPr>
                <a:t>Progettazione del </a:t>
              </a:r>
              <a:r>
                <a:rPr b="1" i="0" lang="it-IT" sz="1000" u="none" cap="none" strike="noStrike">
                  <a:solidFill>
                    <a:srgbClr val="31859B"/>
                  </a:solidFill>
                  <a:latin typeface="Times New Roman"/>
                  <a:ea typeface="Times New Roman"/>
                  <a:cs typeface="Times New Roman"/>
                  <a:sym typeface="Times New Roman"/>
                </a:rPr>
                <a:t>sito web </a:t>
              </a:r>
              <a:r>
                <a:rPr b="0" i="0" lang="it-IT" sz="1000" u="none" cap="none" strike="noStrike">
                  <a:solidFill>
                    <a:schemeClr val="dk1"/>
                  </a:solidFill>
                  <a:latin typeface="Times New Roman"/>
                  <a:ea typeface="Times New Roman"/>
                  <a:cs typeface="Times New Roman"/>
                  <a:sym typeface="Times New Roman"/>
                </a:rPr>
                <a:t>dell'Agenzia;</a:t>
              </a:r>
              <a:endParaRPr b="0" i="0" sz="1000" u="none" cap="none" strike="noStrike">
                <a:solidFill>
                  <a:schemeClr val="dk1"/>
                </a:solidFill>
                <a:latin typeface="Times New Roman"/>
                <a:ea typeface="Times New Roman"/>
                <a:cs typeface="Times New Roman"/>
                <a:sym typeface="Times New Roman"/>
              </a:endParaRPr>
            </a:p>
            <a:p>
              <a:pPr indent="-57150" lvl="1" marL="57150" marR="0" rtl="0" algn="l">
                <a:lnSpc>
                  <a:spcPct val="90000"/>
                </a:lnSpc>
                <a:spcBef>
                  <a:spcPts val="150"/>
                </a:spcBef>
                <a:spcAft>
                  <a:spcPts val="0"/>
                </a:spcAft>
                <a:buClr>
                  <a:schemeClr val="dk1"/>
                </a:buClr>
                <a:buSzPts val="1000"/>
                <a:buFont typeface="Times New Roman"/>
                <a:buChar char="•"/>
              </a:pPr>
              <a:r>
                <a:rPr b="0" i="0" lang="it-IT" sz="1000" u="none" cap="none" strike="noStrike">
                  <a:solidFill>
                    <a:schemeClr val="dk1"/>
                  </a:solidFill>
                  <a:latin typeface="Times New Roman"/>
                  <a:ea typeface="Times New Roman"/>
                  <a:cs typeface="Times New Roman"/>
                  <a:sym typeface="Times New Roman"/>
                </a:rPr>
                <a:t>Progettazione e manutenzione di sistemi di</a:t>
              </a:r>
              <a:r>
                <a:rPr b="1" i="0" lang="it-IT" sz="1000" u="none" cap="none" strike="noStrike">
                  <a:solidFill>
                    <a:schemeClr val="dk1"/>
                  </a:solidFill>
                  <a:latin typeface="Times New Roman"/>
                  <a:ea typeface="Times New Roman"/>
                  <a:cs typeface="Times New Roman"/>
                  <a:sym typeface="Times New Roman"/>
                </a:rPr>
                <a:t> </a:t>
              </a:r>
              <a:r>
                <a:rPr b="1" i="0" lang="it-IT" sz="1000" u="none" cap="none" strike="noStrike">
                  <a:solidFill>
                    <a:srgbClr val="31859B"/>
                  </a:solidFill>
                  <a:latin typeface="Times New Roman"/>
                  <a:ea typeface="Times New Roman"/>
                  <a:cs typeface="Times New Roman"/>
                  <a:sym typeface="Times New Roman"/>
                </a:rPr>
                <a:t>comunicazione/interazione digitale</a:t>
              </a:r>
              <a:r>
                <a:rPr b="0" i="0" lang="it-IT" sz="1000" u="none" cap="none" strike="noStrike">
                  <a:solidFill>
                    <a:srgbClr val="31859B"/>
                  </a:solidFill>
                  <a:latin typeface="Times New Roman"/>
                  <a:ea typeface="Times New Roman"/>
                  <a:cs typeface="Times New Roman"/>
                  <a:sym typeface="Times New Roman"/>
                </a:rPr>
                <a:t> </a:t>
              </a:r>
              <a:r>
                <a:rPr b="0" i="0" lang="it-IT" sz="1000" u="none" cap="none" strike="noStrike">
                  <a:solidFill>
                    <a:schemeClr val="dk1"/>
                  </a:solidFill>
                  <a:latin typeface="Times New Roman"/>
                  <a:ea typeface="Times New Roman"/>
                  <a:cs typeface="Times New Roman"/>
                  <a:sym typeface="Times New Roman"/>
                </a:rPr>
                <a:t>all’interno dell’Agenzia e</a:t>
              </a:r>
              <a:r>
                <a:rPr b="0" i="0" lang="it-IT" sz="1000" u="none" cap="none" strike="noStrike">
                  <a:solidFill>
                    <a:srgbClr val="31859B"/>
                  </a:solidFill>
                  <a:latin typeface="Times New Roman"/>
                  <a:ea typeface="Times New Roman"/>
                  <a:cs typeface="Times New Roman"/>
                  <a:sym typeface="Times New Roman"/>
                </a:rPr>
                <a:t> </a:t>
              </a:r>
              <a:r>
                <a:rPr b="0" i="0" lang="it-IT" sz="1000" u="none" cap="none" strike="noStrike">
                  <a:solidFill>
                    <a:schemeClr val="dk1"/>
                  </a:solidFill>
                  <a:latin typeface="Times New Roman"/>
                  <a:ea typeface="Times New Roman"/>
                  <a:cs typeface="Times New Roman"/>
                  <a:sym typeface="Times New Roman"/>
                </a:rPr>
                <a:t>con Organismi Delegati</a:t>
              </a:r>
              <a:endParaRPr b="0" i="0" sz="1000" u="none" cap="none" strike="noStrike">
                <a:solidFill>
                  <a:schemeClr val="dk1"/>
                </a:solidFill>
                <a:latin typeface="Times New Roman"/>
                <a:ea typeface="Times New Roman"/>
                <a:cs typeface="Times New Roman"/>
                <a:sym typeface="Times New Roman"/>
              </a:endParaRPr>
            </a:p>
            <a:p>
              <a:pPr indent="-57150" lvl="1" marL="57150" marR="0" rtl="0" algn="l">
                <a:lnSpc>
                  <a:spcPct val="90000"/>
                </a:lnSpc>
                <a:spcBef>
                  <a:spcPts val="150"/>
                </a:spcBef>
                <a:spcAft>
                  <a:spcPts val="0"/>
                </a:spcAft>
                <a:buClr>
                  <a:srgbClr val="31859B"/>
                </a:buClr>
                <a:buSzPts val="1000"/>
                <a:buFont typeface="Times New Roman"/>
                <a:buChar char="•"/>
              </a:pPr>
              <a:r>
                <a:rPr b="1" i="0" lang="it-IT" sz="1000" u="none" cap="none" strike="noStrike">
                  <a:solidFill>
                    <a:srgbClr val="31859B"/>
                  </a:solidFill>
                  <a:latin typeface="Times New Roman"/>
                  <a:ea typeface="Times New Roman"/>
                  <a:cs typeface="Times New Roman"/>
                  <a:sym typeface="Times New Roman"/>
                </a:rPr>
                <a:t> </a:t>
              </a:r>
              <a:r>
                <a:rPr b="0" i="0" lang="it-IT" sz="1000" u="none" cap="none" strike="noStrike">
                  <a:solidFill>
                    <a:schemeClr val="dk1"/>
                  </a:solidFill>
                  <a:latin typeface="Times New Roman"/>
                  <a:ea typeface="Times New Roman"/>
                  <a:cs typeface="Times New Roman"/>
                  <a:sym typeface="Times New Roman"/>
                </a:rPr>
                <a:t>Per l’erogazione e fruizione del Protocollo </a:t>
              </a:r>
              <a:r>
                <a:rPr b="1" i="0" lang="it-IT" sz="1000" u="none" cap="none" strike="noStrike">
                  <a:solidFill>
                    <a:srgbClr val="31859B"/>
                  </a:solidFill>
                  <a:latin typeface="Times New Roman"/>
                  <a:ea typeface="Times New Roman"/>
                  <a:cs typeface="Times New Roman"/>
                  <a:sym typeface="Times New Roman"/>
                </a:rPr>
                <a:t>Informatico</a:t>
              </a:r>
              <a:r>
                <a:rPr b="0" i="0" lang="it-IT" sz="1000" u="none" cap="none" strike="noStrike">
                  <a:solidFill>
                    <a:schemeClr val="dk1"/>
                  </a:solidFill>
                  <a:latin typeface="Times New Roman"/>
                  <a:ea typeface="Times New Roman"/>
                  <a:cs typeface="Times New Roman"/>
                  <a:sym typeface="Times New Roman"/>
                </a:rPr>
                <a:t>.</a:t>
              </a:r>
              <a:endParaRPr b="0" i="0" sz="1000" u="none" cap="none" strike="noStrike">
                <a:solidFill>
                  <a:schemeClr val="dk1"/>
                </a:solidFill>
                <a:latin typeface="Times New Roman"/>
                <a:ea typeface="Times New Roman"/>
                <a:cs typeface="Times New Roman"/>
                <a:sym typeface="Times New Roman"/>
              </a:endParaRPr>
            </a:p>
          </p:txBody>
        </p:sp>
        <p:sp>
          <p:nvSpPr>
            <p:cNvPr id="749" name="Google Shape;749;p53"/>
            <p:cNvSpPr/>
            <p:nvPr/>
          </p:nvSpPr>
          <p:spPr>
            <a:xfrm>
              <a:off x="366475" y="2798679"/>
              <a:ext cx="5130657" cy="295200"/>
            </a:xfrm>
            <a:prstGeom prst="roundRect">
              <a:avLst>
                <a:gd fmla="val 16667" name="adj"/>
              </a:avLst>
            </a:prstGeom>
            <a:solidFill>
              <a:srgbClr val="606CA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p53"/>
            <p:cNvSpPr txBox="1"/>
            <p:nvPr/>
          </p:nvSpPr>
          <p:spPr>
            <a:xfrm>
              <a:off x="380885" y="2813089"/>
              <a:ext cx="5101837" cy="266380"/>
            </a:xfrm>
            <a:prstGeom prst="rect">
              <a:avLst/>
            </a:prstGeom>
            <a:noFill/>
            <a:ln>
              <a:noFill/>
            </a:ln>
          </p:spPr>
          <p:txBody>
            <a:bodyPr anchorCtr="0" anchor="ctr" bIns="0" lIns="193925" spcFirstLastPara="1" rIns="193925" wrap="square" tIns="0">
              <a:noAutofit/>
            </a:bodyPr>
            <a:lstStyle/>
            <a:p>
              <a:pPr indent="0" lvl="0" marL="0" marR="0" rtl="0" algn="l">
                <a:lnSpc>
                  <a:spcPct val="90000"/>
                </a:lnSpc>
                <a:spcBef>
                  <a:spcPts val="0"/>
                </a:spcBef>
                <a:spcAft>
                  <a:spcPts val="0"/>
                </a:spcAft>
                <a:buClr>
                  <a:schemeClr val="lt1"/>
                </a:buClr>
                <a:buSzPts val="1000"/>
                <a:buFont typeface="Times New Roman"/>
                <a:buNone/>
              </a:pPr>
              <a:r>
                <a:rPr b="0" i="0" lang="it-IT" sz="1000" u="none" cap="none" strike="noStrike">
                  <a:solidFill>
                    <a:schemeClr val="lt1"/>
                  </a:solidFill>
                  <a:latin typeface="Times New Roman"/>
                  <a:ea typeface="Times New Roman"/>
                  <a:cs typeface="Times New Roman"/>
                  <a:sym typeface="Times New Roman"/>
                </a:rPr>
                <a:t>Supporto Tecnico  </a:t>
              </a:r>
              <a:endParaRPr b="0" i="0" sz="1400" u="none" cap="none" strike="noStrike">
                <a:solidFill>
                  <a:srgbClr val="000000"/>
                </a:solidFill>
                <a:latin typeface="Arial"/>
                <a:ea typeface="Arial"/>
                <a:cs typeface="Arial"/>
                <a:sym typeface="Arial"/>
              </a:endParaRPr>
            </a:p>
          </p:txBody>
        </p:sp>
        <p:sp>
          <p:nvSpPr>
            <p:cNvPr id="751" name="Google Shape;751;p53"/>
            <p:cNvSpPr/>
            <p:nvPr/>
          </p:nvSpPr>
          <p:spPr>
            <a:xfrm>
              <a:off x="0" y="4218879"/>
              <a:ext cx="7329509" cy="425250"/>
            </a:xfrm>
            <a:prstGeom prst="rect">
              <a:avLst/>
            </a:prstGeom>
            <a:solidFill>
              <a:schemeClr val="lt1">
                <a:alpha val="88627"/>
              </a:schemeClr>
            </a:solidFill>
            <a:ln cap="flat" cmpd="sng" w="25400">
              <a:solidFill>
                <a:srgbClr val="7F63A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p53"/>
            <p:cNvSpPr txBox="1"/>
            <p:nvPr/>
          </p:nvSpPr>
          <p:spPr>
            <a:xfrm>
              <a:off x="0" y="4218879"/>
              <a:ext cx="7329509" cy="425250"/>
            </a:xfrm>
            <a:prstGeom prst="rect">
              <a:avLst/>
            </a:prstGeom>
            <a:noFill/>
            <a:ln>
              <a:noFill/>
            </a:ln>
          </p:spPr>
          <p:txBody>
            <a:bodyPr anchorCtr="0" anchor="t" bIns="71100" lIns="568850" spcFirstLastPara="1" rIns="568850" wrap="square" tIns="208275">
              <a:noAutofit/>
            </a:bodyPr>
            <a:lstStyle/>
            <a:p>
              <a:pPr indent="-57150" lvl="1" marL="57150" marR="0" rtl="0" algn="l">
                <a:lnSpc>
                  <a:spcPct val="90000"/>
                </a:lnSpc>
                <a:spcBef>
                  <a:spcPts val="0"/>
                </a:spcBef>
                <a:spcAft>
                  <a:spcPts val="0"/>
                </a:spcAft>
                <a:buClr>
                  <a:schemeClr val="dk1"/>
                </a:buClr>
                <a:buSzPts val="1000"/>
                <a:buFont typeface="Times New Roman"/>
                <a:buChar char="•"/>
              </a:pPr>
              <a:r>
                <a:rPr b="0" i="0" lang="it-IT" sz="1000" u="none" cap="none" strike="noStrike">
                  <a:solidFill>
                    <a:schemeClr val="dk1"/>
                  </a:solidFill>
                  <a:latin typeface="Times New Roman"/>
                  <a:ea typeface="Times New Roman"/>
                  <a:cs typeface="Times New Roman"/>
                  <a:sym typeface="Times New Roman"/>
                </a:rPr>
                <a:t>Ha la responsabilità delle attività operative inerenti la </a:t>
              </a:r>
              <a:r>
                <a:rPr b="1" i="0" lang="it-IT" sz="1000" u="none" cap="none" strike="noStrike">
                  <a:solidFill>
                    <a:srgbClr val="953734"/>
                  </a:solidFill>
                  <a:latin typeface="Times New Roman"/>
                  <a:ea typeface="Times New Roman"/>
                  <a:cs typeface="Times New Roman"/>
                  <a:sym typeface="Times New Roman"/>
                </a:rPr>
                <a:t>sicurezza</a:t>
              </a:r>
              <a:r>
                <a:rPr b="0" i="0" lang="it-IT" sz="1000" u="none" cap="none" strike="noStrike">
                  <a:solidFill>
                    <a:schemeClr val="dk1"/>
                  </a:solidFill>
                  <a:latin typeface="Times New Roman"/>
                  <a:ea typeface="Times New Roman"/>
                  <a:cs typeface="Times New Roman"/>
                  <a:sym typeface="Times New Roman"/>
                </a:rPr>
                <a:t> dei sistemi</a:t>
              </a:r>
              <a:endParaRPr b="0" i="0" sz="1000" u="none" cap="none" strike="noStrike">
                <a:solidFill>
                  <a:schemeClr val="dk1"/>
                </a:solidFill>
                <a:latin typeface="Times New Roman"/>
                <a:ea typeface="Times New Roman"/>
                <a:cs typeface="Times New Roman"/>
                <a:sym typeface="Times New Roman"/>
              </a:endParaRPr>
            </a:p>
          </p:txBody>
        </p:sp>
        <p:sp>
          <p:nvSpPr>
            <p:cNvPr id="753" name="Google Shape;753;p53"/>
            <p:cNvSpPr/>
            <p:nvPr/>
          </p:nvSpPr>
          <p:spPr>
            <a:xfrm>
              <a:off x="366475" y="4071278"/>
              <a:ext cx="5130657" cy="295200"/>
            </a:xfrm>
            <a:prstGeom prst="roundRect">
              <a:avLst>
                <a:gd fmla="val 16667" name="adj"/>
              </a:avLst>
            </a:prstGeom>
            <a:solidFill>
              <a:srgbClr val="7F63A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p53"/>
            <p:cNvSpPr txBox="1"/>
            <p:nvPr/>
          </p:nvSpPr>
          <p:spPr>
            <a:xfrm>
              <a:off x="380885" y="4085688"/>
              <a:ext cx="5101837" cy="266380"/>
            </a:xfrm>
            <a:prstGeom prst="rect">
              <a:avLst/>
            </a:prstGeom>
            <a:noFill/>
            <a:ln>
              <a:noFill/>
            </a:ln>
          </p:spPr>
          <p:txBody>
            <a:bodyPr anchorCtr="0" anchor="ctr" bIns="0" lIns="193925" spcFirstLastPara="1" rIns="193925" wrap="square" tIns="0">
              <a:noAutofit/>
            </a:bodyPr>
            <a:lstStyle/>
            <a:p>
              <a:pPr indent="0" lvl="0" marL="0" marR="0" rtl="0" algn="l">
                <a:lnSpc>
                  <a:spcPct val="90000"/>
                </a:lnSpc>
                <a:spcBef>
                  <a:spcPts val="0"/>
                </a:spcBef>
                <a:spcAft>
                  <a:spcPts val="0"/>
                </a:spcAft>
                <a:buClr>
                  <a:schemeClr val="lt1"/>
                </a:buClr>
                <a:buSzPts val="1000"/>
                <a:buFont typeface="Times New Roman"/>
                <a:buNone/>
              </a:pPr>
              <a:r>
                <a:rPr b="0" i="0" lang="it-IT" sz="1000" u="none" cap="none" strike="noStrike">
                  <a:solidFill>
                    <a:schemeClr val="lt1"/>
                  </a:solidFill>
                  <a:latin typeface="Times New Roman"/>
                  <a:ea typeface="Times New Roman"/>
                  <a:cs typeface="Times New Roman"/>
                  <a:sym typeface="Times New Roman"/>
                </a:rPr>
                <a:t>Sicurezza Informatica</a:t>
              </a:r>
              <a:endParaRPr b="0" i="0" sz="1400" u="none" cap="none" strike="noStrike">
                <a:solidFill>
                  <a:srgbClr val="000000"/>
                </a:solidFill>
                <a:latin typeface="Arial"/>
                <a:ea typeface="Arial"/>
                <a:cs typeface="Arial"/>
                <a:sym typeface="Arial"/>
              </a:endParaRPr>
            </a:p>
          </p:txBody>
        </p:sp>
      </p:grpSp>
      <p:sp>
        <p:nvSpPr>
          <p:cNvPr id="755" name="Google Shape;755;p53"/>
          <p:cNvSpPr txBox="1"/>
          <p:nvPr>
            <p:ph idx="4294967295"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756" name="Google Shape;756;p53"/>
          <p:cNvSpPr txBox="1"/>
          <p:nvPr>
            <p:ph idx="1" type="body"/>
          </p:nvPr>
        </p:nvSpPr>
        <p:spPr>
          <a:xfrm>
            <a:off x="454024" y="-27384"/>
            <a:ext cx="7718375" cy="9318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rPr b="0" i="0" lang="it-IT" sz="3200" u="none" cap="none" strike="noStrike">
                <a:solidFill>
                  <a:schemeClr val="dk1"/>
                </a:solidFill>
                <a:latin typeface="Calibri"/>
                <a:ea typeface="Calibri"/>
                <a:cs typeface="Calibri"/>
                <a:sym typeface="Calibri"/>
              </a:rPr>
              <a:t>Le Funzioni del Servizio Sistema Informativo</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54"/>
          <p:cNvSpPr txBox="1"/>
          <p:nvPr>
            <p:ph idx="4294967295"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762" name="Google Shape;762;p54"/>
          <p:cNvSpPr txBox="1"/>
          <p:nvPr>
            <p:ph idx="1" type="body"/>
          </p:nvPr>
        </p:nvSpPr>
        <p:spPr>
          <a:xfrm>
            <a:off x="323528" y="44624"/>
            <a:ext cx="8689975" cy="931862"/>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3200"/>
              <a:buFont typeface="Arial"/>
              <a:buNone/>
            </a:pPr>
            <a:r>
              <a:rPr b="0" i="0" lang="it-IT" sz="3200" u="none" cap="none" strike="noStrike">
                <a:solidFill>
                  <a:schemeClr val="dk1"/>
                </a:solidFill>
                <a:latin typeface="Calibri"/>
                <a:ea typeface="Calibri"/>
                <a:cs typeface="Calibri"/>
                <a:sym typeface="Calibri"/>
              </a:rPr>
              <a:t>La Sicurezza informatica: Strutture di Riferimento </a:t>
            </a:r>
            <a:endParaRPr/>
          </a:p>
        </p:txBody>
      </p:sp>
      <p:sp>
        <p:nvSpPr>
          <p:cNvPr id="763" name="Google Shape;763;p54"/>
          <p:cNvSpPr/>
          <p:nvPr/>
        </p:nvSpPr>
        <p:spPr>
          <a:xfrm>
            <a:off x="288230" y="620688"/>
            <a:ext cx="5246687" cy="36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it-IT" sz="1800" u="none" cap="none" strike="noStrike">
                <a:solidFill>
                  <a:schemeClr val="dk1"/>
                </a:solidFill>
                <a:latin typeface="Times New Roman"/>
                <a:ea typeface="Times New Roman"/>
                <a:cs typeface="Times New Roman"/>
                <a:sym typeface="Times New Roman"/>
              </a:rPr>
              <a:t>Comitato per la Sicurezza Informatica</a:t>
            </a:r>
            <a:endParaRPr b="0" i="0" sz="1400" u="none" cap="none" strike="noStrike">
              <a:solidFill>
                <a:srgbClr val="000000"/>
              </a:solidFill>
              <a:latin typeface="Arial"/>
              <a:ea typeface="Arial"/>
              <a:cs typeface="Arial"/>
              <a:sym typeface="Arial"/>
            </a:endParaRPr>
          </a:p>
        </p:txBody>
      </p:sp>
      <p:pic>
        <p:nvPicPr>
          <p:cNvPr descr="organizzazione-1.jpg" id="764" name="Google Shape;764;p54"/>
          <p:cNvPicPr preferRelativeResize="0"/>
          <p:nvPr/>
        </p:nvPicPr>
        <p:blipFill rotWithShape="1">
          <a:blip r:embed="rId3">
            <a:alphaModFix/>
          </a:blip>
          <a:srcRect b="0" l="0" r="0" t="0"/>
          <a:stretch/>
        </p:blipFill>
        <p:spPr>
          <a:xfrm>
            <a:off x="214313" y="3429000"/>
            <a:ext cx="2843212" cy="1730375"/>
          </a:xfrm>
          <a:prstGeom prst="rect">
            <a:avLst/>
          </a:prstGeom>
          <a:noFill/>
          <a:ln>
            <a:noFill/>
          </a:ln>
        </p:spPr>
      </p:pic>
      <p:sp>
        <p:nvSpPr>
          <p:cNvPr id="765" name="Google Shape;765;p54"/>
          <p:cNvSpPr/>
          <p:nvPr/>
        </p:nvSpPr>
        <p:spPr>
          <a:xfrm>
            <a:off x="6323012" y="2987105"/>
            <a:ext cx="28575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it-IT" sz="1800" u="none" cap="none" strike="noStrike">
                <a:solidFill>
                  <a:schemeClr val="dk1"/>
                </a:solidFill>
                <a:latin typeface="Times New Roman"/>
                <a:ea typeface="Times New Roman"/>
                <a:cs typeface="Times New Roman"/>
                <a:sym typeface="Times New Roman"/>
              </a:rPr>
              <a:t>Piattaforma di Sicurezza</a:t>
            </a:r>
            <a:endParaRPr b="0" i="0" sz="1400" u="none" cap="none" strike="noStrike">
              <a:solidFill>
                <a:srgbClr val="000000"/>
              </a:solidFill>
              <a:latin typeface="Arial"/>
              <a:ea typeface="Arial"/>
              <a:cs typeface="Arial"/>
              <a:sym typeface="Arial"/>
            </a:endParaRPr>
          </a:p>
        </p:txBody>
      </p:sp>
      <p:grpSp>
        <p:nvGrpSpPr>
          <p:cNvPr id="766" name="Google Shape;766;p54"/>
          <p:cNvGrpSpPr/>
          <p:nvPr/>
        </p:nvGrpSpPr>
        <p:grpSpPr>
          <a:xfrm>
            <a:off x="277117" y="1071865"/>
            <a:ext cx="6347048" cy="1992600"/>
            <a:chOff x="0" y="3824"/>
            <a:chExt cx="6347048" cy="1992600"/>
          </a:xfrm>
        </p:grpSpPr>
        <p:sp>
          <p:nvSpPr>
            <p:cNvPr id="767" name="Google Shape;767;p54"/>
            <p:cNvSpPr/>
            <p:nvPr/>
          </p:nvSpPr>
          <p:spPr>
            <a:xfrm>
              <a:off x="0" y="136664"/>
              <a:ext cx="6347048" cy="226800"/>
            </a:xfrm>
            <a:prstGeom prst="rect">
              <a:avLst/>
            </a:prstGeom>
            <a:solidFill>
              <a:schemeClr val="lt1">
                <a:alpha val="88627"/>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8" name="Google Shape;768;p54"/>
            <p:cNvSpPr txBox="1"/>
            <p:nvPr/>
          </p:nvSpPr>
          <p:spPr>
            <a:xfrm>
              <a:off x="0" y="136664"/>
              <a:ext cx="6347048" cy="226800"/>
            </a:xfrm>
            <a:prstGeom prst="rect">
              <a:avLst/>
            </a:prstGeom>
            <a:noFill/>
            <a:ln>
              <a:noFill/>
            </a:ln>
          </p:spPr>
          <p:txBody>
            <a:bodyPr anchorCtr="0" anchor="t" bIns="99550" lIns="492600" spcFirstLastPara="1" rIns="492600" wrap="square" tIns="187450">
              <a:noAutofit/>
            </a:bodyPr>
            <a:lstStyle/>
            <a:p>
              <a:pPr indent="-25400" lvl="1" marL="114300" marR="0" rtl="0" algn="l">
                <a:lnSpc>
                  <a:spcPct val="90000"/>
                </a:lnSpc>
                <a:spcBef>
                  <a:spcPts val="0"/>
                </a:spcBef>
                <a:spcAft>
                  <a:spcPts val="0"/>
                </a:spcAft>
                <a:buClr>
                  <a:schemeClr val="dk1"/>
                </a:buClr>
                <a:buSzPts val="1400"/>
                <a:buFont typeface="Times New Roman"/>
                <a:buNone/>
              </a:pPr>
              <a:r>
                <a:t/>
              </a:r>
              <a:endParaRPr b="0" i="0" sz="1400" u="none" cap="none" strike="noStrike">
                <a:solidFill>
                  <a:schemeClr val="dk1"/>
                </a:solidFill>
                <a:latin typeface="Times New Roman"/>
                <a:ea typeface="Times New Roman"/>
                <a:cs typeface="Times New Roman"/>
                <a:sym typeface="Times New Roman"/>
              </a:endParaRPr>
            </a:p>
          </p:txBody>
        </p:sp>
        <p:sp>
          <p:nvSpPr>
            <p:cNvPr id="769" name="Google Shape;769;p54"/>
            <p:cNvSpPr/>
            <p:nvPr/>
          </p:nvSpPr>
          <p:spPr>
            <a:xfrm>
              <a:off x="317352" y="3824"/>
              <a:ext cx="4442933" cy="265680"/>
            </a:xfrm>
            <a:prstGeom prst="roundRect">
              <a:avLst>
                <a:gd fmla="val 16667" name="adj"/>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p54"/>
            <p:cNvSpPr txBox="1"/>
            <p:nvPr/>
          </p:nvSpPr>
          <p:spPr>
            <a:xfrm>
              <a:off x="330321" y="16793"/>
              <a:ext cx="4416995" cy="239742"/>
            </a:xfrm>
            <a:prstGeom prst="rect">
              <a:avLst/>
            </a:prstGeom>
            <a:noFill/>
            <a:ln>
              <a:noFill/>
            </a:ln>
          </p:spPr>
          <p:txBody>
            <a:bodyPr anchorCtr="0" anchor="ctr" bIns="0" lIns="167925" spcFirstLastPara="1" rIns="167925" wrap="square" tIns="0">
              <a:noAutofit/>
            </a:bodyPr>
            <a:lstStyle/>
            <a:p>
              <a:pPr indent="0" lvl="0" marL="0" marR="0" rtl="0" algn="l">
                <a:lnSpc>
                  <a:spcPct val="90000"/>
                </a:lnSpc>
                <a:spcBef>
                  <a:spcPts val="0"/>
                </a:spcBef>
                <a:spcAft>
                  <a:spcPts val="0"/>
                </a:spcAft>
                <a:buClr>
                  <a:schemeClr val="lt1"/>
                </a:buClr>
                <a:buSzPts val="1400"/>
                <a:buFont typeface="Times New Roman"/>
                <a:buNone/>
              </a:pPr>
              <a:r>
                <a:rPr b="0" i="0" lang="it-IT" sz="1400" u="none" cap="none" strike="noStrike">
                  <a:solidFill>
                    <a:schemeClr val="lt1"/>
                  </a:solidFill>
                  <a:latin typeface="Times New Roman"/>
                  <a:ea typeface="Times New Roman"/>
                  <a:cs typeface="Times New Roman"/>
                  <a:sym typeface="Times New Roman"/>
                </a:rPr>
                <a:t>Si riunisce con cadenza trimestrale</a:t>
              </a:r>
              <a:endParaRPr b="0" i="0" sz="1400" u="none" cap="none" strike="noStrike">
                <a:solidFill>
                  <a:srgbClr val="000000"/>
                </a:solidFill>
                <a:latin typeface="Arial"/>
                <a:ea typeface="Arial"/>
                <a:cs typeface="Arial"/>
                <a:sym typeface="Arial"/>
              </a:endParaRPr>
            </a:p>
          </p:txBody>
        </p:sp>
        <p:sp>
          <p:nvSpPr>
            <p:cNvPr id="771" name="Google Shape;771;p54"/>
            <p:cNvSpPr/>
            <p:nvPr/>
          </p:nvSpPr>
          <p:spPr>
            <a:xfrm>
              <a:off x="0" y="544904"/>
              <a:ext cx="6347048" cy="226800"/>
            </a:xfrm>
            <a:prstGeom prst="rect">
              <a:avLst/>
            </a:prstGeom>
            <a:solidFill>
              <a:schemeClr val="lt1">
                <a:alpha val="88627"/>
              </a:schemeClr>
            </a:solidFill>
            <a:ln cap="flat" cmpd="sng" w="25400">
              <a:solidFill>
                <a:srgbClr val="5AB46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54"/>
            <p:cNvSpPr txBox="1"/>
            <p:nvPr/>
          </p:nvSpPr>
          <p:spPr>
            <a:xfrm>
              <a:off x="0" y="544904"/>
              <a:ext cx="6347048" cy="226800"/>
            </a:xfrm>
            <a:prstGeom prst="rect">
              <a:avLst/>
            </a:prstGeom>
            <a:noFill/>
            <a:ln>
              <a:noFill/>
            </a:ln>
          </p:spPr>
          <p:txBody>
            <a:bodyPr anchorCtr="0" anchor="t" bIns="64000" lIns="492600" spcFirstLastPara="1" rIns="492600" wrap="square" tIns="187450">
              <a:noAutofit/>
            </a:bodyPr>
            <a:lstStyle/>
            <a:p>
              <a:pPr indent="0" lvl="1" marL="57150" marR="0" rtl="0" algn="l">
                <a:lnSpc>
                  <a:spcPct val="90000"/>
                </a:lnSpc>
                <a:spcBef>
                  <a:spcPts val="0"/>
                </a:spcBef>
                <a:spcAft>
                  <a:spcPts val="0"/>
                </a:spcAft>
                <a:buClr>
                  <a:schemeClr val="dk1"/>
                </a:buClr>
                <a:buSzPts val="900"/>
                <a:buFont typeface="Times New Roman"/>
                <a:buNone/>
              </a:pPr>
              <a:r>
                <a:t/>
              </a:r>
              <a:endParaRPr b="0" i="0" sz="900" u="none" cap="none" strike="noStrike">
                <a:solidFill>
                  <a:schemeClr val="dk1"/>
                </a:solidFill>
                <a:latin typeface="Times New Roman"/>
                <a:ea typeface="Times New Roman"/>
                <a:cs typeface="Times New Roman"/>
                <a:sym typeface="Times New Roman"/>
              </a:endParaRPr>
            </a:p>
          </p:txBody>
        </p:sp>
        <p:sp>
          <p:nvSpPr>
            <p:cNvPr id="773" name="Google Shape;773;p54"/>
            <p:cNvSpPr/>
            <p:nvPr/>
          </p:nvSpPr>
          <p:spPr>
            <a:xfrm>
              <a:off x="317352" y="412064"/>
              <a:ext cx="4442933" cy="265680"/>
            </a:xfrm>
            <a:prstGeom prst="roundRect">
              <a:avLst>
                <a:gd fmla="val 16667" name="adj"/>
              </a:avLst>
            </a:prstGeom>
            <a:solidFill>
              <a:srgbClr val="5AB46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p54"/>
            <p:cNvSpPr txBox="1"/>
            <p:nvPr/>
          </p:nvSpPr>
          <p:spPr>
            <a:xfrm>
              <a:off x="330321" y="425033"/>
              <a:ext cx="4416995" cy="239742"/>
            </a:xfrm>
            <a:prstGeom prst="rect">
              <a:avLst/>
            </a:prstGeom>
            <a:noFill/>
            <a:ln>
              <a:noFill/>
            </a:ln>
          </p:spPr>
          <p:txBody>
            <a:bodyPr anchorCtr="0" anchor="ctr" bIns="0" lIns="167925" spcFirstLastPara="1" rIns="167925" wrap="square" tIns="0">
              <a:noAutofit/>
            </a:bodyPr>
            <a:lstStyle/>
            <a:p>
              <a:pPr indent="0" lvl="0" marL="0" marR="0" rtl="0" algn="l">
                <a:lnSpc>
                  <a:spcPct val="90000"/>
                </a:lnSpc>
                <a:spcBef>
                  <a:spcPts val="0"/>
                </a:spcBef>
                <a:spcAft>
                  <a:spcPts val="0"/>
                </a:spcAft>
                <a:buClr>
                  <a:schemeClr val="lt1"/>
                </a:buClr>
                <a:buSzPts val="900"/>
                <a:buFont typeface="Times New Roman"/>
                <a:buNone/>
              </a:pPr>
              <a:r>
                <a:rPr b="0" i="0" lang="it-IT" sz="900" u="none" cap="none" strike="noStrike">
                  <a:solidFill>
                    <a:schemeClr val="lt1"/>
                  </a:solidFill>
                  <a:latin typeface="Times New Roman"/>
                  <a:ea typeface="Times New Roman"/>
                  <a:cs typeface="Times New Roman"/>
                  <a:sym typeface="Times New Roman"/>
                </a:rPr>
                <a:t>Verifica l’adeguamento della documentazione inerente la sicurezza informatica</a:t>
              </a:r>
              <a:endParaRPr b="0" i="0" sz="1400" u="none" cap="none" strike="noStrike">
                <a:solidFill>
                  <a:srgbClr val="000000"/>
                </a:solidFill>
                <a:latin typeface="Arial"/>
                <a:ea typeface="Arial"/>
                <a:cs typeface="Arial"/>
                <a:sym typeface="Arial"/>
              </a:endParaRPr>
            </a:p>
          </p:txBody>
        </p:sp>
        <p:sp>
          <p:nvSpPr>
            <p:cNvPr id="775" name="Google Shape;775;p54"/>
            <p:cNvSpPr/>
            <p:nvPr/>
          </p:nvSpPr>
          <p:spPr>
            <a:xfrm>
              <a:off x="0" y="953144"/>
              <a:ext cx="6347048" cy="226800"/>
            </a:xfrm>
            <a:prstGeom prst="rect">
              <a:avLst/>
            </a:prstGeom>
            <a:solidFill>
              <a:schemeClr val="lt1">
                <a:alpha val="88627"/>
              </a:schemeClr>
            </a:solidFill>
            <a:ln cap="flat" cmpd="sng" w="25400">
              <a:solidFill>
                <a:srgbClr val="5DAEA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54"/>
            <p:cNvSpPr txBox="1"/>
            <p:nvPr/>
          </p:nvSpPr>
          <p:spPr>
            <a:xfrm>
              <a:off x="0" y="953144"/>
              <a:ext cx="6347048" cy="226800"/>
            </a:xfrm>
            <a:prstGeom prst="rect">
              <a:avLst/>
            </a:prstGeom>
            <a:noFill/>
            <a:ln>
              <a:noFill/>
            </a:ln>
          </p:spPr>
          <p:txBody>
            <a:bodyPr anchorCtr="0" anchor="t" bIns="64000" lIns="492600" spcFirstLastPara="1" rIns="492600" wrap="square" tIns="187450">
              <a:noAutofit/>
            </a:bodyPr>
            <a:lstStyle/>
            <a:p>
              <a:pPr indent="0" lvl="1" marL="57150" marR="0" rtl="0" algn="l">
                <a:lnSpc>
                  <a:spcPct val="90000"/>
                </a:lnSpc>
                <a:spcBef>
                  <a:spcPts val="0"/>
                </a:spcBef>
                <a:spcAft>
                  <a:spcPts val="0"/>
                </a:spcAft>
                <a:buClr>
                  <a:schemeClr val="dk1"/>
                </a:buClr>
                <a:buSzPts val="900"/>
                <a:buFont typeface="Times New Roman"/>
                <a:buNone/>
              </a:pPr>
              <a:r>
                <a:t/>
              </a:r>
              <a:endParaRPr b="0" i="0" sz="900" u="none" cap="none" strike="noStrike">
                <a:solidFill>
                  <a:schemeClr val="dk1"/>
                </a:solidFill>
                <a:latin typeface="Times New Roman"/>
                <a:ea typeface="Times New Roman"/>
                <a:cs typeface="Times New Roman"/>
                <a:sym typeface="Times New Roman"/>
              </a:endParaRPr>
            </a:p>
          </p:txBody>
        </p:sp>
        <p:sp>
          <p:nvSpPr>
            <p:cNvPr id="777" name="Google Shape;777;p54"/>
            <p:cNvSpPr/>
            <p:nvPr/>
          </p:nvSpPr>
          <p:spPr>
            <a:xfrm>
              <a:off x="317352" y="820304"/>
              <a:ext cx="4442933" cy="265680"/>
            </a:xfrm>
            <a:prstGeom prst="roundRect">
              <a:avLst>
                <a:gd fmla="val 16667" name="adj"/>
              </a:avLst>
            </a:prstGeom>
            <a:solidFill>
              <a:srgbClr val="5DAEA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p54"/>
            <p:cNvSpPr txBox="1"/>
            <p:nvPr/>
          </p:nvSpPr>
          <p:spPr>
            <a:xfrm>
              <a:off x="330321" y="833273"/>
              <a:ext cx="4416995" cy="239742"/>
            </a:xfrm>
            <a:prstGeom prst="rect">
              <a:avLst/>
            </a:prstGeom>
            <a:noFill/>
            <a:ln>
              <a:noFill/>
            </a:ln>
          </p:spPr>
          <p:txBody>
            <a:bodyPr anchorCtr="0" anchor="ctr" bIns="0" lIns="167925" spcFirstLastPara="1" rIns="167925" wrap="square" tIns="0">
              <a:noAutofit/>
            </a:bodyPr>
            <a:lstStyle/>
            <a:p>
              <a:pPr indent="0" lvl="0" marL="0" marR="0" rtl="0" algn="l">
                <a:lnSpc>
                  <a:spcPct val="90000"/>
                </a:lnSpc>
                <a:spcBef>
                  <a:spcPts val="0"/>
                </a:spcBef>
                <a:spcAft>
                  <a:spcPts val="0"/>
                </a:spcAft>
                <a:buClr>
                  <a:schemeClr val="lt1"/>
                </a:buClr>
                <a:buSzPts val="900"/>
                <a:buFont typeface="Times New Roman"/>
                <a:buNone/>
              </a:pPr>
              <a:r>
                <a:rPr b="0" i="0" lang="it-IT" sz="900" u="none" cap="none" strike="noStrike">
                  <a:solidFill>
                    <a:schemeClr val="lt1"/>
                  </a:solidFill>
                  <a:latin typeface="Times New Roman"/>
                  <a:ea typeface="Times New Roman"/>
                  <a:cs typeface="Times New Roman"/>
                  <a:sym typeface="Times New Roman"/>
                </a:rPr>
                <a:t>Propone Indirizzi e azioni in materia di sicurezza informatica</a:t>
              </a:r>
              <a:endParaRPr b="0" i="0" sz="1400" u="none" cap="none" strike="noStrike">
                <a:solidFill>
                  <a:srgbClr val="000000"/>
                </a:solidFill>
                <a:latin typeface="Arial"/>
                <a:ea typeface="Arial"/>
                <a:cs typeface="Arial"/>
                <a:sym typeface="Arial"/>
              </a:endParaRPr>
            </a:p>
          </p:txBody>
        </p:sp>
        <p:sp>
          <p:nvSpPr>
            <p:cNvPr id="779" name="Google Shape;779;p54"/>
            <p:cNvSpPr/>
            <p:nvPr/>
          </p:nvSpPr>
          <p:spPr>
            <a:xfrm>
              <a:off x="0" y="1361384"/>
              <a:ext cx="6347048" cy="226800"/>
            </a:xfrm>
            <a:prstGeom prst="rect">
              <a:avLst/>
            </a:prstGeom>
            <a:solidFill>
              <a:schemeClr val="lt1">
                <a:alpha val="88627"/>
              </a:schemeClr>
            </a:solidFill>
            <a:ln cap="flat" cmpd="sng" w="25400">
              <a:solidFill>
                <a:srgbClr val="6078A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54"/>
            <p:cNvSpPr txBox="1"/>
            <p:nvPr/>
          </p:nvSpPr>
          <p:spPr>
            <a:xfrm>
              <a:off x="0" y="1361384"/>
              <a:ext cx="6347048" cy="226800"/>
            </a:xfrm>
            <a:prstGeom prst="rect">
              <a:avLst/>
            </a:prstGeom>
            <a:noFill/>
            <a:ln>
              <a:noFill/>
            </a:ln>
          </p:spPr>
          <p:txBody>
            <a:bodyPr anchorCtr="0" anchor="t" bIns="64000" lIns="492600" spcFirstLastPara="1" rIns="492600" wrap="square" tIns="187450">
              <a:noAutofit/>
            </a:bodyPr>
            <a:lstStyle/>
            <a:p>
              <a:pPr indent="0" lvl="1" marL="57150" marR="0" rtl="0" algn="l">
                <a:lnSpc>
                  <a:spcPct val="90000"/>
                </a:lnSpc>
                <a:spcBef>
                  <a:spcPts val="0"/>
                </a:spcBef>
                <a:spcAft>
                  <a:spcPts val="0"/>
                </a:spcAft>
                <a:buClr>
                  <a:schemeClr val="dk1"/>
                </a:buClr>
                <a:buSzPts val="900"/>
                <a:buFont typeface="Times New Roman"/>
                <a:buNone/>
              </a:pPr>
              <a:r>
                <a:t/>
              </a:r>
              <a:endParaRPr b="0" i="0" sz="900" u="none" cap="none" strike="noStrike">
                <a:solidFill>
                  <a:schemeClr val="dk1"/>
                </a:solidFill>
                <a:latin typeface="Times New Roman"/>
                <a:ea typeface="Times New Roman"/>
                <a:cs typeface="Times New Roman"/>
                <a:sym typeface="Times New Roman"/>
              </a:endParaRPr>
            </a:p>
          </p:txBody>
        </p:sp>
        <p:sp>
          <p:nvSpPr>
            <p:cNvPr id="781" name="Google Shape;781;p54"/>
            <p:cNvSpPr/>
            <p:nvPr/>
          </p:nvSpPr>
          <p:spPr>
            <a:xfrm>
              <a:off x="317352" y="1228544"/>
              <a:ext cx="4442933" cy="265680"/>
            </a:xfrm>
            <a:prstGeom prst="roundRect">
              <a:avLst>
                <a:gd fmla="val 16667" name="adj"/>
              </a:avLst>
            </a:prstGeom>
            <a:solidFill>
              <a:srgbClr val="6078A8"/>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54"/>
            <p:cNvSpPr txBox="1"/>
            <p:nvPr/>
          </p:nvSpPr>
          <p:spPr>
            <a:xfrm>
              <a:off x="330321" y="1241513"/>
              <a:ext cx="4416995" cy="239742"/>
            </a:xfrm>
            <a:prstGeom prst="rect">
              <a:avLst/>
            </a:prstGeom>
            <a:noFill/>
            <a:ln>
              <a:noFill/>
            </a:ln>
          </p:spPr>
          <p:txBody>
            <a:bodyPr anchorCtr="0" anchor="ctr" bIns="0" lIns="167925" spcFirstLastPara="1" rIns="167925" wrap="square" tIns="0">
              <a:noAutofit/>
            </a:bodyPr>
            <a:lstStyle/>
            <a:p>
              <a:pPr indent="0" lvl="0" marL="0" marR="0" rtl="0" algn="l">
                <a:lnSpc>
                  <a:spcPct val="90000"/>
                </a:lnSpc>
                <a:spcBef>
                  <a:spcPts val="0"/>
                </a:spcBef>
                <a:spcAft>
                  <a:spcPts val="0"/>
                </a:spcAft>
                <a:buClr>
                  <a:schemeClr val="lt1"/>
                </a:buClr>
                <a:buSzPts val="900"/>
                <a:buFont typeface="Times New Roman"/>
                <a:buNone/>
              </a:pPr>
              <a:r>
                <a:rPr b="0" i="0" lang="it-IT" sz="900" u="none" cap="none" strike="noStrike">
                  <a:solidFill>
                    <a:schemeClr val="lt1"/>
                  </a:solidFill>
                  <a:latin typeface="Times New Roman"/>
                  <a:ea typeface="Times New Roman"/>
                  <a:cs typeface="Times New Roman"/>
                  <a:sym typeface="Times New Roman"/>
                </a:rPr>
                <a:t>Informa il Direttore Generale sullo stato della situazione</a:t>
              </a:r>
              <a:endParaRPr b="0" i="0" sz="1400" u="none" cap="none" strike="noStrike">
                <a:solidFill>
                  <a:srgbClr val="000000"/>
                </a:solidFill>
                <a:latin typeface="Arial"/>
                <a:ea typeface="Arial"/>
                <a:cs typeface="Arial"/>
                <a:sym typeface="Arial"/>
              </a:endParaRPr>
            </a:p>
          </p:txBody>
        </p:sp>
        <p:sp>
          <p:nvSpPr>
            <p:cNvPr id="783" name="Google Shape;783;p54"/>
            <p:cNvSpPr/>
            <p:nvPr/>
          </p:nvSpPr>
          <p:spPr>
            <a:xfrm>
              <a:off x="0" y="1769624"/>
              <a:ext cx="6347048" cy="226800"/>
            </a:xfrm>
            <a:prstGeom prst="rect">
              <a:avLst/>
            </a:prstGeom>
            <a:solidFill>
              <a:schemeClr val="lt1">
                <a:alpha val="88627"/>
              </a:schemeClr>
            </a:solidFill>
            <a:ln cap="flat" cmpd="sng" w="25400">
              <a:solidFill>
                <a:srgbClr val="7F63A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p54"/>
            <p:cNvSpPr/>
            <p:nvPr/>
          </p:nvSpPr>
          <p:spPr>
            <a:xfrm>
              <a:off x="317352" y="1636784"/>
              <a:ext cx="4442933" cy="265680"/>
            </a:xfrm>
            <a:prstGeom prst="roundRect">
              <a:avLst>
                <a:gd fmla="val 16667" name="adj"/>
              </a:avLst>
            </a:prstGeom>
            <a:solidFill>
              <a:srgbClr val="7F63A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p54"/>
            <p:cNvSpPr txBox="1"/>
            <p:nvPr/>
          </p:nvSpPr>
          <p:spPr>
            <a:xfrm>
              <a:off x="330321" y="1649753"/>
              <a:ext cx="4416995" cy="239742"/>
            </a:xfrm>
            <a:prstGeom prst="rect">
              <a:avLst/>
            </a:prstGeom>
            <a:noFill/>
            <a:ln>
              <a:noFill/>
            </a:ln>
          </p:spPr>
          <p:txBody>
            <a:bodyPr anchorCtr="0" anchor="ctr" bIns="0" lIns="167925" spcFirstLastPara="1" rIns="167925" wrap="square" tIns="0">
              <a:noAutofit/>
            </a:bodyPr>
            <a:lstStyle/>
            <a:p>
              <a:pPr indent="0" lvl="0" marL="0" marR="0" rtl="0" algn="l">
                <a:lnSpc>
                  <a:spcPct val="90000"/>
                </a:lnSpc>
                <a:spcBef>
                  <a:spcPts val="0"/>
                </a:spcBef>
                <a:spcAft>
                  <a:spcPts val="0"/>
                </a:spcAft>
                <a:buClr>
                  <a:schemeClr val="lt1"/>
                </a:buClr>
                <a:buSzPts val="900"/>
                <a:buFont typeface="Times New Roman"/>
                <a:buNone/>
              </a:pPr>
              <a:r>
                <a:rPr b="0" i="0" lang="it-IT" sz="900" u="none" cap="none" strike="noStrike">
                  <a:solidFill>
                    <a:schemeClr val="lt1"/>
                  </a:solidFill>
                  <a:latin typeface="Times New Roman"/>
                  <a:ea typeface="Times New Roman"/>
                  <a:cs typeface="Times New Roman"/>
                  <a:sym typeface="Times New Roman"/>
                </a:rPr>
                <a:t>Insieme al Servizio “Sistema Informativo” costituisce il Change Advisory Board </a:t>
              </a:r>
              <a:endParaRPr b="0" i="0" sz="1400" u="none" cap="none" strike="noStrike">
                <a:solidFill>
                  <a:srgbClr val="000000"/>
                </a:solidFill>
                <a:latin typeface="Arial"/>
                <a:ea typeface="Arial"/>
                <a:cs typeface="Arial"/>
                <a:sym typeface="Arial"/>
              </a:endParaRPr>
            </a:p>
          </p:txBody>
        </p:sp>
      </p:grpSp>
      <p:grpSp>
        <p:nvGrpSpPr>
          <p:cNvPr id="786" name="Google Shape;786;p54"/>
          <p:cNvGrpSpPr/>
          <p:nvPr/>
        </p:nvGrpSpPr>
        <p:grpSpPr>
          <a:xfrm>
            <a:off x="3203848" y="3317710"/>
            <a:ext cx="5338946" cy="1934795"/>
            <a:chOff x="0" y="32726"/>
            <a:chExt cx="5338946" cy="1934795"/>
          </a:xfrm>
        </p:grpSpPr>
        <p:sp>
          <p:nvSpPr>
            <p:cNvPr id="787" name="Google Shape;787;p54"/>
            <p:cNvSpPr/>
            <p:nvPr/>
          </p:nvSpPr>
          <p:spPr>
            <a:xfrm>
              <a:off x="0" y="165566"/>
              <a:ext cx="5318254" cy="243760"/>
            </a:xfrm>
            <a:prstGeom prst="rect">
              <a:avLst/>
            </a:prstGeom>
            <a:solidFill>
              <a:schemeClr val="lt1">
                <a:alpha val="88627"/>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p54"/>
            <p:cNvSpPr txBox="1"/>
            <p:nvPr/>
          </p:nvSpPr>
          <p:spPr>
            <a:xfrm>
              <a:off x="0" y="165566"/>
              <a:ext cx="5318254" cy="243760"/>
            </a:xfrm>
            <a:prstGeom prst="rect">
              <a:avLst/>
            </a:prstGeom>
            <a:noFill/>
            <a:ln>
              <a:noFill/>
            </a:ln>
          </p:spPr>
          <p:txBody>
            <a:bodyPr anchorCtr="0" anchor="t" bIns="99550" lIns="492600" spcFirstLastPara="1" rIns="492600" wrap="square" tIns="187450">
              <a:noAutofit/>
            </a:bodyPr>
            <a:lstStyle/>
            <a:p>
              <a:pPr indent="-25400" lvl="1" marL="114300" marR="0" rtl="0" algn="l">
                <a:lnSpc>
                  <a:spcPct val="90000"/>
                </a:lnSpc>
                <a:spcBef>
                  <a:spcPts val="0"/>
                </a:spcBef>
                <a:spcAft>
                  <a:spcPts val="0"/>
                </a:spcAft>
                <a:buClr>
                  <a:schemeClr val="dk1"/>
                </a:buClr>
                <a:buSzPts val="1400"/>
                <a:buFont typeface="Times New Roman"/>
                <a:buNone/>
              </a:pPr>
              <a:r>
                <a:t/>
              </a:r>
              <a:endParaRPr b="0" i="0" sz="1400" u="none" cap="none" strike="noStrike">
                <a:solidFill>
                  <a:schemeClr val="dk1"/>
                </a:solidFill>
                <a:latin typeface="Times New Roman"/>
                <a:ea typeface="Times New Roman"/>
                <a:cs typeface="Times New Roman"/>
                <a:sym typeface="Times New Roman"/>
              </a:endParaRPr>
            </a:p>
          </p:txBody>
        </p:sp>
        <p:sp>
          <p:nvSpPr>
            <p:cNvPr id="789" name="Google Shape;789;p54"/>
            <p:cNvSpPr/>
            <p:nvPr/>
          </p:nvSpPr>
          <p:spPr>
            <a:xfrm>
              <a:off x="317352" y="32726"/>
              <a:ext cx="4442933" cy="265680"/>
            </a:xfrm>
            <a:prstGeom prst="roundRect">
              <a:avLst>
                <a:gd fmla="val 16667" name="adj"/>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0" name="Google Shape;790;p54"/>
            <p:cNvSpPr txBox="1"/>
            <p:nvPr/>
          </p:nvSpPr>
          <p:spPr>
            <a:xfrm>
              <a:off x="330321" y="45695"/>
              <a:ext cx="4416995" cy="239742"/>
            </a:xfrm>
            <a:prstGeom prst="rect">
              <a:avLst/>
            </a:prstGeom>
            <a:noFill/>
            <a:ln>
              <a:noFill/>
            </a:ln>
          </p:spPr>
          <p:txBody>
            <a:bodyPr anchorCtr="0" anchor="ctr" bIns="0" lIns="167925" spcFirstLastPara="1" rIns="167925" wrap="square" tIns="0">
              <a:noAutofit/>
            </a:bodyPr>
            <a:lstStyle/>
            <a:p>
              <a:pPr indent="0" lvl="0" marL="0" marR="0" rtl="0" algn="l">
                <a:lnSpc>
                  <a:spcPct val="90000"/>
                </a:lnSpc>
                <a:spcBef>
                  <a:spcPts val="0"/>
                </a:spcBef>
                <a:spcAft>
                  <a:spcPts val="0"/>
                </a:spcAft>
                <a:buClr>
                  <a:schemeClr val="lt1"/>
                </a:buClr>
                <a:buSzPts val="1400"/>
                <a:buFont typeface="Times New Roman"/>
                <a:buNone/>
              </a:pPr>
              <a:r>
                <a:rPr b="0" i="0" lang="it-IT" sz="1400" u="none" cap="none" strike="noStrike">
                  <a:solidFill>
                    <a:schemeClr val="lt1"/>
                  </a:solidFill>
                  <a:latin typeface="Times New Roman"/>
                  <a:ea typeface="Times New Roman"/>
                  <a:cs typeface="Times New Roman"/>
                  <a:sym typeface="Times New Roman"/>
                </a:rPr>
                <a:t>Progetta SPI da proporre al Comitato di sicurezza; </a:t>
              </a:r>
              <a:endParaRPr b="0" i="0" sz="1400" u="none" cap="none" strike="noStrike">
                <a:solidFill>
                  <a:srgbClr val="000000"/>
                </a:solidFill>
                <a:latin typeface="Arial"/>
                <a:ea typeface="Arial"/>
                <a:cs typeface="Arial"/>
                <a:sym typeface="Arial"/>
              </a:endParaRPr>
            </a:p>
          </p:txBody>
        </p:sp>
        <p:sp>
          <p:nvSpPr>
            <p:cNvPr id="791" name="Google Shape;791;p54"/>
            <p:cNvSpPr/>
            <p:nvPr/>
          </p:nvSpPr>
          <p:spPr>
            <a:xfrm>
              <a:off x="0" y="590766"/>
              <a:ext cx="5318254" cy="301648"/>
            </a:xfrm>
            <a:prstGeom prst="rect">
              <a:avLst/>
            </a:prstGeom>
            <a:solidFill>
              <a:schemeClr val="lt1">
                <a:alpha val="88627"/>
              </a:schemeClr>
            </a:solidFill>
            <a:ln cap="flat" cmpd="sng" w="25400">
              <a:solidFill>
                <a:srgbClr val="5BB27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2" name="Google Shape;792;p54"/>
            <p:cNvSpPr txBox="1"/>
            <p:nvPr/>
          </p:nvSpPr>
          <p:spPr>
            <a:xfrm>
              <a:off x="0" y="590766"/>
              <a:ext cx="5318254" cy="301648"/>
            </a:xfrm>
            <a:prstGeom prst="rect">
              <a:avLst/>
            </a:prstGeom>
            <a:noFill/>
            <a:ln>
              <a:noFill/>
            </a:ln>
          </p:spPr>
          <p:txBody>
            <a:bodyPr anchorCtr="0" anchor="t" bIns="64000" lIns="492600" spcFirstLastPara="1" rIns="492600" wrap="square" tIns="187450">
              <a:noAutofit/>
            </a:bodyPr>
            <a:lstStyle/>
            <a:p>
              <a:pPr indent="0" lvl="1" marL="57150" marR="0" rtl="0" algn="l">
                <a:lnSpc>
                  <a:spcPct val="90000"/>
                </a:lnSpc>
                <a:spcBef>
                  <a:spcPts val="0"/>
                </a:spcBef>
                <a:spcAft>
                  <a:spcPts val="0"/>
                </a:spcAft>
                <a:buClr>
                  <a:schemeClr val="dk1"/>
                </a:buClr>
                <a:buSzPts val="900"/>
                <a:buFont typeface="Times New Roman"/>
                <a:buNone/>
              </a:pPr>
              <a:r>
                <a:t/>
              </a:r>
              <a:endParaRPr b="0" i="0" sz="900" u="none" cap="none" strike="noStrike">
                <a:solidFill>
                  <a:schemeClr val="dk1"/>
                </a:solidFill>
                <a:latin typeface="Times New Roman"/>
                <a:ea typeface="Times New Roman"/>
                <a:cs typeface="Times New Roman"/>
                <a:sym typeface="Times New Roman"/>
              </a:endParaRPr>
            </a:p>
          </p:txBody>
        </p:sp>
        <p:sp>
          <p:nvSpPr>
            <p:cNvPr id="793" name="Google Shape;793;p54"/>
            <p:cNvSpPr/>
            <p:nvPr/>
          </p:nvSpPr>
          <p:spPr>
            <a:xfrm>
              <a:off x="317352" y="457926"/>
              <a:ext cx="4442933" cy="265680"/>
            </a:xfrm>
            <a:prstGeom prst="roundRect">
              <a:avLst>
                <a:gd fmla="val 16667" name="adj"/>
              </a:avLst>
            </a:prstGeom>
            <a:solidFill>
              <a:srgbClr val="5BB27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p54"/>
            <p:cNvSpPr txBox="1"/>
            <p:nvPr/>
          </p:nvSpPr>
          <p:spPr>
            <a:xfrm>
              <a:off x="330321" y="470895"/>
              <a:ext cx="4416995" cy="239742"/>
            </a:xfrm>
            <a:prstGeom prst="rect">
              <a:avLst/>
            </a:prstGeom>
            <a:noFill/>
            <a:ln>
              <a:noFill/>
            </a:ln>
          </p:spPr>
          <p:txBody>
            <a:bodyPr anchorCtr="0" anchor="ctr" bIns="0" lIns="167925" spcFirstLastPara="1" rIns="167925" wrap="square" tIns="0">
              <a:noAutofit/>
            </a:bodyPr>
            <a:lstStyle/>
            <a:p>
              <a:pPr indent="0" lvl="0" marL="0" marR="0" rtl="0" algn="l">
                <a:lnSpc>
                  <a:spcPct val="90000"/>
                </a:lnSpc>
                <a:spcBef>
                  <a:spcPts val="0"/>
                </a:spcBef>
                <a:spcAft>
                  <a:spcPts val="0"/>
                </a:spcAft>
                <a:buClr>
                  <a:schemeClr val="lt1"/>
                </a:buClr>
                <a:buSzPts val="900"/>
                <a:buFont typeface="Times New Roman"/>
                <a:buNone/>
              </a:pPr>
              <a:r>
                <a:rPr b="0" i="0" lang="it-IT" sz="900" u="none" cap="none" strike="noStrike">
                  <a:solidFill>
                    <a:schemeClr val="lt1"/>
                  </a:solidFill>
                  <a:latin typeface="Times New Roman"/>
                  <a:ea typeface="Times New Roman"/>
                  <a:cs typeface="Times New Roman"/>
                  <a:sym typeface="Times New Roman"/>
                </a:rPr>
                <a:t>Progetta sistema per classificazione e gestione info aziendali e ne gestisce l’evoluzione; </a:t>
              </a:r>
              <a:endParaRPr b="0" i="0" sz="1400" u="none" cap="none" strike="noStrike">
                <a:solidFill>
                  <a:srgbClr val="000000"/>
                </a:solidFill>
                <a:latin typeface="Arial"/>
                <a:ea typeface="Arial"/>
                <a:cs typeface="Arial"/>
                <a:sym typeface="Arial"/>
              </a:endParaRPr>
            </a:p>
          </p:txBody>
        </p:sp>
        <p:sp>
          <p:nvSpPr>
            <p:cNvPr id="795" name="Google Shape;795;p54"/>
            <p:cNvSpPr/>
            <p:nvPr/>
          </p:nvSpPr>
          <p:spPr>
            <a:xfrm>
              <a:off x="0" y="1073855"/>
              <a:ext cx="5338946" cy="328880"/>
            </a:xfrm>
            <a:prstGeom prst="rect">
              <a:avLst/>
            </a:prstGeom>
            <a:solidFill>
              <a:schemeClr val="lt1">
                <a:alpha val="88627"/>
              </a:schemeClr>
            </a:solidFill>
            <a:ln cap="flat" cmpd="sng" w="25400">
              <a:solidFill>
                <a:srgbClr val="5F8AA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 name="Google Shape;796;p54"/>
            <p:cNvSpPr txBox="1"/>
            <p:nvPr/>
          </p:nvSpPr>
          <p:spPr>
            <a:xfrm>
              <a:off x="0" y="1073855"/>
              <a:ext cx="5338946" cy="328880"/>
            </a:xfrm>
            <a:prstGeom prst="rect">
              <a:avLst/>
            </a:prstGeom>
            <a:noFill/>
            <a:ln>
              <a:noFill/>
            </a:ln>
          </p:spPr>
          <p:txBody>
            <a:bodyPr anchorCtr="0" anchor="t" bIns="64000" lIns="492600" spcFirstLastPara="1" rIns="492600" wrap="square" tIns="187450">
              <a:noAutofit/>
            </a:bodyPr>
            <a:lstStyle/>
            <a:p>
              <a:pPr indent="0" lvl="1" marL="57150" marR="0" rtl="0" algn="l">
                <a:lnSpc>
                  <a:spcPct val="90000"/>
                </a:lnSpc>
                <a:spcBef>
                  <a:spcPts val="0"/>
                </a:spcBef>
                <a:spcAft>
                  <a:spcPts val="0"/>
                </a:spcAft>
                <a:buClr>
                  <a:schemeClr val="dk1"/>
                </a:buClr>
                <a:buSzPts val="900"/>
                <a:buFont typeface="Times New Roman"/>
                <a:buNone/>
              </a:pPr>
              <a:r>
                <a:t/>
              </a:r>
              <a:endParaRPr b="0" i="0" sz="900" u="none" cap="none" strike="noStrike">
                <a:solidFill>
                  <a:schemeClr val="dk1"/>
                </a:solidFill>
                <a:latin typeface="Times New Roman"/>
                <a:ea typeface="Times New Roman"/>
                <a:cs typeface="Times New Roman"/>
                <a:sym typeface="Times New Roman"/>
              </a:endParaRPr>
            </a:p>
          </p:txBody>
        </p:sp>
        <p:sp>
          <p:nvSpPr>
            <p:cNvPr id="797" name="Google Shape;797;p54"/>
            <p:cNvSpPr/>
            <p:nvPr/>
          </p:nvSpPr>
          <p:spPr>
            <a:xfrm>
              <a:off x="317352" y="941015"/>
              <a:ext cx="4442933" cy="265680"/>
            </a:xfrm>
            <a:prstGeom prst="roundRect">
              <a:avLst>
                <a:gd fmla="val 16667" name="adj"/>
              </a:avLst>
            </a:prstGeom>
            <a:solidFill>
              <a:srgbClr val="5F8AA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p54"/>
            <p:cNvSpPr txBox="1"/>
            <p:nvPr/>
          </p:nvSpPr>
          <p:spPr>
            <a:xfrm>
              <a:off x="330321" y="953984"/>
              <a:ext cx="4416995" cy="239742"/>
            </a:xfrm>
            <a:prstGeom prst="rect">
              <a:avLst/>
            </a:prstGeom>
            <a:noFill/>
            <a:ln>
              <a:noFill/>
            </a:ln>
          </p:spPr>
          <p:txBody>
            <a:bodyPr anchorCtr="0" anchor="ctr" bIns="0" lIns="167925" spcFirstLastPara="1" rIns="167925" wrap="square" tIns="0">
              <a:noAutofit/>
            </a:bodyPr>
            <a:lstStyle/>
            <a:p>
              <a:pPr indent="0" lvl="0" marL="0" marR="0" rtl="0" algn="l">
                <a:lnSpc>
                  <a:spcPct val="90000"/>
                </a:lnSpc>
                <a:spcBef>
                  <a:spcPts val="0"/>
                </a:spcBef>
                <a:spcAft>
                  <a:spcPts val="0"/>
                </a:spcAft>
                <a:buClr>
                  <a:schemeClr val="lt1"/>
                </a:buClr>
                <a:buSzPts val="900"/>
                <a:buFont typeface="Times New Roman"/>
                <a:buNone/>
              </a:pPr>
              <a:r>
                <a:rPr b="0" i="0" lang="it-IT" sz="900" u="none" cap="none" strike="noStrike">
                  <a:solidFill>
                    <a:schemeClr val="lt1"/>
                  </a:solidFill>
                  <a:latin typeface="Times New Roman"/>
                  <a:ea typeface="Times New Roman"/>
                  <a:cs typeface="Times New Roman"/>
                  <a:sym typeface="Times New Roman"/>
                </a:rPr>
                <a:t>Coordina attuazione interventi operativi volti ad implementare le misure di protezione;</a:t>
              </a:r>
              <a:endParaRPr b="0" i="0" sz="1400" u="none" cap="none" strike="noStrike">
                <a:solidFill>
                  <a:srgbClr val="000000"/>
                </a:solidFill>
                <a:latin typeface="Arial"/>
                <a:ea typeface="Arial"/>
                <a:cs typeface="Arial"/>
                <a:sym typeface="Arial"/>
              </a:endParaRPr>
            </a:p>
          </p:txBody>
        </p:sp>
        <p:sp>
          <p:nvSpPr>
            <p:cNvPr id="799" name="Google Shape;799;p54"/>
            <p:cNvSpPr/>
            <p:nvPr/>
          </p:nvSpPr>
          <p:spPr>
            <a:xfrm>
              <a:off x="0" y="1584175"/>
              <a:ext cx="5318254" cy="383346"/>
            </a:xfrm>
            <a:prstGeom prst="rect">
              <a:avLst/>
            </a:prstGeom>
            <a:solidFill>
              <a:schemeClr val="lt1">
                <a:alpha val="88627"/>
              </a:schemeClr>
            </a:solidFill>
            <a:ln cap="flat" cmpd="sng" w="25400">
              <a:solidFill>
                <a:srgbClr val="7F63A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p54"/>
            <p:cNvSpPr txBox="1"/>
            <p:nvPr/>
          </p:nvSpPr>
          <p:spPr>
            <a:xfrm>
              <a:off x="0" y="1584175"/>
              <a:ext cx="5318254" cy="383346"/>
            </a:xfrm>
            <a:prstGeom prst="rect">
              <a:avLst/>
            </a:prstGeom>
            <a:noFill/>
            <a:ln>
              <a:noFill/>
            </a:ln>
          </p:spPr>
          <p:txBody>
            <a:bodyPr anchorCtr="0" anchor="t" bIns="64000" lIns="492600" spcFirstLastPara="1" rIns="492600" wrap="square" tIns="187450">
              <a:noAutofit/>
            </a:bodyPr>
            <a:lstStyle/>
            <a:p>
              <a:pPr indent="0" lvl="1" marL="57150" marR="0" rtl="0" algn="l">
                <a:lnSpc>
                  <a:spcPct val="90000"/>
                </a:lnSpc>
                <a:spcBef>
                  <a:spcPts val="0"/>
                </a:spcBef>
                <a:spcAft>
                  <a:spcPts val="0"/>
                </a:spcAft>
                <a:buClr>
                  <a:schemeClr val="dk1"/>
                </a:buClr>
                <a:buSzPts val="900"/>
                <a:buFont typeface="Times New Roman"/>
                <a:buNone/>
              </a:pPr>
              <a:r>
                <a:t/>
              </a:r>
              <a:endParaRPr b="0" i="0" sz="900" u="none" cap="none" strike="noStrike">
                <a:solidFill>
                  <a:schemeClr val="dk1"/>
                </a:solidFill>
                <a:latin typeface="Times New Roman"/>
                <a:ea typeface="Times New Roman"/>
                <a:cs typeface="Times New Roman"/>
                <a:sym typeface="Times New Roman"/>
              </a:endParaRPr>
            </a:p>
          </p:txBody>
        </p:sp>
        <p:sp>
          <p:nvSpPr>
            <p:cNvPr id="801" name="Google Shape;801;p54"/>
            <p:cNvSpPr/>
            <p:nvPr/>
          </p:nvSpPr>
          <p:spPr>
            <a:xfrm>
              <a:off x="317352" y="1451335"/>
              <a:ext cx="4442933" cy="265680"/>
            </a:xfrm>
            <a:prstGeom prst="roundRect">
              <a:avLst>
                <a:gd fmla="val 16667" name="adj"/>
              </a:avLst>
            </a:prstGeom>
            <a:solidFill>
              <a:srgbClr val="7F63A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p54"/>
            <p:cNvSpPr txBox="1"/>
            <p:nvPr/>
          </p:nvSpPr>
          <p:spPr>
            <a:xfrm>
              <a:off x="330321" y="1464304"/>
              <a:ext cx="4416995" cy="239742"/>
            </a:xfrm>
            <a:prstGeom prst="rect">
              <a:avLst/>
            </a:prstGeom>
            <a:noFill/>
            <a:ln>
              <a:noFill/>
            </a:ln>
          </p:spPr>
          <p:txBody>
            <a:bodyPr anchorCtr="0" anchor="ctr" bIns="0" lIns="167925" spcFirstLastPara="1" rIns="167925" wrap="square" tIns="0">
              <a:noAutofit/>
            </a:bodyPr>
            <a:lstStyle/>
            <a:p>
              <a:pPr indent="0" lvl="0" marL="0" marR="0" rtl="0" algn="l">
                <a:lnSpc>
                  <a:spcPct val="90000"/>
                </a:lnSpc>
                <a:spcBef>
                  <a:spcPts val="0"/>
                </a:spcBef>
                <a:spcAft>
                  <a:spcPts val="0"/>
                </a:spcAft>
                <a:buClr>
                  <a:schemeClr val="lt1"/>
                </a:buClr>
                <a:buSzPts val="900"/>
                <a:buFont typeface="Times New Roman"/>
                <a:buNone/>
              </a:pPr>
              <a:r>
                <a:rPr b="0" i="0" lang="it-IT" sz="900" u="none" cap="none" strike="noStrike">
                  <a:solidFill>
                    <a:schemeClr val="lt1"/>
                  </a:solidFill>
                  <a:latin typeface="Times New Roman"/>
                  <a:ea typeface="Times New Roman"/>
                  <a:cs typeface="Times New Roman"/>
                  <a:sym typeface="Times New Roman"/>
                </a:rPr>
                <a:t>supporta gli interventi di audit effettuati dal Servizio Controllo Interno.</a:t>
              </a:r>
              <a:endParaRPr b="0" i="0" sz="1400" u="none" cap="none" strike="noStrike">
                <a:solidFill>
                  <a:srgbClr val="000000"/>
                </a:solidFill>
                <a:latin typeface="Arial"/>
                <a:ea typeface="Arial"/>
                <a:cs typeface="Arial"/>
                <a:sym typeface="Arial"/>
              </a:endParaRPr>
            </a:p>
          </p:txBody>
        </p:sp>
      </p:grpSp>
      <p:pic>
        <p:nvPicPr>
          <p:cNvPr id="803" name="Google Shape;803;p54"/>
          <p:cNvPicPr preferRelativeResize="0"/>
          <p:nvPr/>
        </p:nvPicPr>
        <p:blipFill rotWithShape="1">
          <a:blip r:embed="rId4">
            <a:alphaModFix/>
          </a:blip>
          <a:srcRect b="0" l="0" r="0" t="0"/>
          <a:stretch/>
        </p:blipFill>
        <p:spPr>
          <a:xfrm>
            <a:off x="6948264" y="1043608"/>
            <a:ext cx="1953344" cy="1953344"/>
          </a:xfrm>
          <a:prstGeom prst="rect">
            <a:avLst/>
          </a:prstGeom>
          <a:solidFill>
            <a:srgbClr val="93B3D7"/>
          </a:solid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sp>
        <p:nvSpPr>
          <p:cNvPr id="808" name="Google Shape;808;p55"/>
          <p:cNvSpPr txBox="1"/>
          <p:nvPr>
            <p:ph idx="1" type="body"/>
          </p:nvPr>
        </p:nvSpPr>
        <p:spPr>
          <a:xfrm>
            <a:off x="457200" y="780951"/>
            <a:ext cx="8229600" cy="631825"/>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244061"/>
              </a:buClr>
              <a:buSzPts val="3200"/>
              <a:buNone/>
            </a:pPr>
            <a:r>
              <a:rPr lang="it-IT">
                <a:solidFill>
                  <a:srgbClr val="244061"/>
                </a:solidFill>
                <a:latin typeface="Calibri"/>
                <a:ea typeface="Calibri"/>
                <a:cs typeface="Calibri"/>
                <a:sym typeface="Calibri"/>
              </a:rPr>
              <a:t>A 100 Km di distanza dalla sede principale</a:t>
            </a:r>
            <a:endParaRPr/>
          </a:p>
        </p:txBody>
      </p:sp>
      <p:sp>
        <p:nvSpPr>
          <p:cNvPr id="809" name="Google Shape;809;p55"/>
          <p:cNvSpPr txBox="1"/>
          <p:nvPr>
            <p:ph idx="1" type="body"/>
          </p:nvPr>
        </p:nvSpPr>
        <p:spPr>
          <a:xfrm>
            <a:off x="0" y="44624"/>
            <a:ext cx="8964487" cy="64807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100"/>
              <a:buFont typeface="Arial"/>
              <a:buNone/>
            </a:pPr>
            <a:r>
              <a:rPr b="0" i="0" lang="it-IT" sz="4100" u="none" cap="none" strike="noStrike">
                <a:solidFill>
                  <a:schemeClr val="dk1"/>
                </a:solidFill>
                <a:latin typeface="Calibri"/>
                <a:ea typeface="Calibri"/>
                <a:cs typeface="Calibri"/>
                <a:sym typeface="Calibri"/>
              </a:rPr>
              <a:t>Sito Distaster Recovery</a:t>
            </a:r>
            <a:endParaRPr b="0" i="0" sz="4100" u="none" cap="none" strike="noStrike">
              <a:solidFill>
                <a:schemeClr val="dk1"/>
              </a:solidFill>
              <a:latin typeface="Calibri"/>
              <a:ea typeface="Calibri"/>
              <a:cs typeface="Calibri"/>
              <a:sym typeface="Calibri"/>
            </a:endParaRPr>
          </a:p>
        </p:txBody>
      </p:sp>
      <p:sp>
        <p:nvSpPr>
          <p:cNvPr id="810" name="Google Shape;810;p55"/>
          <p:cNvSpPr txBox="1"/>
          <p:nvPr>
            <p:ph idx="4294967295"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811" name="Google Shape;811;p55"/>
          <p:cNvPicPr preferRelativeResize="0"/>
          <p:nvPr/>
        </p:nvPicPr>
        <p:blipFill rotWithShape="1">
          <a:blip r:embed="rId3">
            <a:alphaModFix/>
          </a:blip>
          <a:srcRect b="22021" l="44587" r="21748" t="27035"/>
          <a:stretch/>
        </p:blipFill>
        <p:spPr>
          <a:xfrm>
            <a:off x="6012160" y="1844824"/>
            <a:ext cx="2519362" cy="3051175"/>
          </a:xfrm>
          <a:prstGeom prst="rect">
            <a:avLst/>
          </a:prstGeom>
          <a:noFill/>
          <a:ln>
            <a:noFill/>
          </a:ln>
          <a:effectLst>
            <a:outerShdw blurRad="190500" rotWithShape="0" algn="tl">
              <a:srgbClr val="000000">
                <a:alpha val="68627"/>
              </a:srgbClr>
            </a:outerShdw>
          </a:effectLst>
        </p:spPr>
      </p:pic>
      <p:pic>
        <p:nvPicPr>
          <p:cNvPr id="812" name="Google Shape;812;p55"/>
          <p:cNvPicPr preferRelativeResize="0"/>
          <p:nvPr/>
        </p:nvPicPr>
        <p:blipFill rotWithShape="1">
          <a:blip r:embed="rId4">
            <a:alphaModFix/>
          </a:blip>
          <a:srcRect b="0" l="0" r="0" t="0"/>
          <a:stretch/>
        </p:blipFill>
        <p:spPr>
          <a:xfrm>
            <a:off x="467544" y="1628800"/>
            <a:ext cx="5040560" cy="334357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5"/>
          <p:cNvSpPr txBox="1"/>
          <p:nvPr>
            <p:ph idx="2" type="body"/>
          </p:nvPr>
        </p:nvSpPr>
        <p:spPr>
          <a:xfrm>
            <a:off x="88445" y="-56315"/>
            <a:ext cx="8948100" cy="7407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1F497D"/>
              </a:buClr>
              <a:buSzPts val="3200"/>
              <a:buNone/>
            </a:pPr>
            <a:r>
              <a:rPr b="1" i="1" lang="it-IT">
                <a:solidFill>
                  <a:srgbClr val="1F497D"/>
                </a:solidFill>
              </a:rPr>
              <a:t>Il Contesto di riferimento</a:t>
            </a:r>
            <a:endParaRPr>
              <a:solidFill>
                <a:srgbClr val="1F497D"/>
              </a:solidFill>
            </a:endParaRPr>
          </a:p>
        </p:txBody>
      </p:sp>
      <p:sp>
        <p:nvSpPr>
          <p:cNvPr id="157" name="Google Shape;157;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it-IT"/>
              <a:t>27/04/2021</a:t>
            </a:r>
            <a:endParaRPr/>
          </a:p>
        </p:txBody>
      </p:sp>
      <p:sp>
        <p:nvSpPr>
          <p:cNvPr id="158" name="Google Shape;158;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grpSp>
        <p:nvGrpSpPr>
          <p:cNvPr id="159" name="Google Shape;159;p5"/>
          <p:cNvGrpSpPr/>
          <p:nvPr/>
        </p:nvGrpSpPr>
        <p:grpSpPr>
          <a:xfrm>
            <a:off x="98029" y="666820"/>
            <a:ext cx="8938466" cy="4562380"/>
            <a:chOff x="-9475" y="-241900"/>
            <a:chExt cx="8938466" cy="4562380"/>
          </a:xfrm>
        </p:grpSpPr>
        <p:cxnSp>
          <p:nvCxnSpPr>
            <p:cNvPr id="160" name="Google Shape;160;p5"/>
            <p:cNvCxnSpPr/>
            <p:nvPr/>
          </p:nvCxnSpPr>
          <p:spPr>
            <a:xfrm>
              <a:off x="-9475" y="-241900"/>
              <a:ext cx="8928900" cy="0"/>
            </a:xfrm>
            <a:prstGeom prst="straightConnector1">
              <a:avLst/>
            </a:prstGeom>
            <a:solidFill>
              <a:schemeClr val="accent1"/>
            </a:solidFill>
            <a:ln cap="flat" cmpd="sng" w="25400">
              <a:solidFill>
                <a:schemeClr val="accent1"/>
              </a:solidFill>
              <a:prstDash val="solid"/>
              <a:round/>
              <a:headEnd len="sm" w="sm" type="none"/>
              <a:tailEnd len="sm" w="sm" type="none"/>
            </a:ln>
          </p:spPr>
        </p:cxnSp>
        <p:sp>
          <p:nvSpPr>
            <p:cNvPr id="161" name="Google Shape;161;p5"/>
            <p:cNvSpPr/>
            <p:nvPr/>
          </p:nvSpPr>
          <p:spPr>
            <a:xfrm>
              <a:off x="0" y="0"/>
              <a:ext cx="1785798" cy="43204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5"/>
            <p:cNvSpPr txBox="1"/>
            <p:nvPr/>
          </p:nvSpPr>
          <p:spPr>
            <a:xfrm>
              <a:off x="0" y="-228600"/>
              <a:ext cx="1785900" cy="4320600"/>
            </a:xfrm>
            <a:prstGeom prst="rect">
              <a:avLst/>
            </a:prstGeom>
            <a:noFill/>
            <a:ln>
              <a:noFill/>
            </a:ln>
          </p:spPr>
          <p:txBody>
            <a:bodyPr anchorCtr="0" anchor="t" bIns="80000" lIns="80000" spcFirstLastPara="1" rIns="80000" wrap="square" tIns="80000">
              <a:noAutofit/>
            </a:bodyPr>
            <a:lstStyle/>
            <a:p>
              <a:pPr indent="0" lvl="0" marL="0" marR="0" rtl="0" algn="just">
                <a:lnSpc>
                  <a:spcPct val="115000"/>
                </a:lnSpc>
                <a:spcBef>
                  <a:spcPts val="1200"/>
                </a:spcBef>
                <a:spcAft>
                  <a:spcPts val="1200"/>
                </a:spcAft>
                <a:buClr>
                  <a:schemeClr val="dk1"/>
                </a:buClr>
                <a:buSzPts val="1100"/>
                <a:buFont typeface="Arial"/>
                <a:buNone/>
              </a:pPr>
              <a:r>
                <a:rPr b="0" i="0" lang="it-IT" sz="1600" u="none" cap="none" strike="noStrike">
                  <a:solidFill>
                    <a:schemeClr val="dk1"/>
                  </a:solidFill>
                  <a:latin typeface="Times New Roman"/>
                  <a:ea typeface="Times New Roman"/>
                  <a:cs typeface="Times New Roman"/>
                  <a:sym typeface="Times New Roman"/>
                </a:rPr>
                <a:t>Il 2022 può essere considerato come l’anno della nuova ripartenza dell’ARCEA che nel 2021 ha ottenuto, al termine dell’applicazione di un Piano di rilancio, la conferma del Riconoscimento quale Organismo Pagatore per i contributi in Agricoltura. </a:t>
              </a:r>
              <a:endParaRPr b="0" i="0" sz="1600" u="none" cap="none" strike="noStrike">
                <a:solidFill>
                  <a:srgbClr val="000000"/>
                </a:solidFill>
                <a:latin typeface="Arial"/>
                <a:ea typeface="Arial"/>
                <a:cs typeface="Arial"/>
                <a:sym typeface="Arial"/>
              </a:endParaRPr>
            </a:p>
          </p:txBody>
        </p:sp>
        <p:sp>
          <p:nvSpPr>
            <p:cNvPr id="163" name="Google Shape;163;p5"/>
            <p:cNvSpPr/>
            <p:nvPr/>
          </p:nvSpPr>
          <p:spPr>
            <a:xfrm>
              <a:off x="1919733" y="67507"/>
              <a:ext cx="7009258" cy="135015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5"/>
            <p:cNvSpPr txBox="1"/>
            <p:nvPr/>
          </p:nvSpPr>
          <p:spPr>
            <a:xfrm>
              <a:off x="1919721" y="67504"/>
              <a:ext cx="7009200" cy="1350000"/>
            </a:xfrm>
            <a:prstGeom prst="rect">
              <a:avLst/>
            </a:prstGeom>
            <a:noFill/>
            <a:ln>
              <a:noFill/>
            </a:ln>
          </p:spPr>
          <p:txBody>
            <a:bodyPr anchorCtr="0" anchor="t" bIns="49525" lIns="49525" spcFirstLastPara="1" rIns="49525" wrap="square" tIns="49525">
              <a:noAutofit/>
            </a:bodyPr>
            <a:lstStyle/>
            <a:p>
              <a:pPr indent="0" lvl="0" marL="0" marR="0" rtl="0" algn="just">
                <a:lnSpc>
                  <a:spcPct val="115000"/>
                </a:lnSpc>
                <a:spcBef>
                  <a:spcPts val="1200"/>
                </a:spcBef>
                <a:spcAft>
                  <a:spcPts val="0"/>
                </a:spcAft>
                <a:buClr>
                  <a:schemeClr val="dk1"/>
                </a:buClr>
                <a:buSzPts val="1100"/>
                <a:buFont typeface="Arial"/>
                <a:buNone/>
              </a:pPr>
              <a:r>
                <a:rPr b="0" i="0" lang="it-IT" sz="1200" u="none" cap="none" strike="noStrike">
                  <a:solidFill>
                    <a:schemeClr val="dk1"/>
                  </a:solidFill>
                  <a:latin typeface="Times New Roman"/>
                  <a:ea typeface="Times New Roman"/>
                  <a:cs typeface="Times New Roman"/>
                  <a:sym typeface="Times New Roman"/>
                </a:rPr>
                <a:t>In particolare, l’Agenzia ha profondamente rinnovato la propria organizzazione, che prevede ora quattro Settori oltre alla struttura della Direzione Generale. </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90000"/>
                </a:lnSpc>
                <a:spcBef>
                  <a:spcPts val="1200"/>
                </a:spcBef>
                <a:spcAft>
                  <a:spcPts val="0"/>
                </a:spcAft>
                <a:buClr>
                  <a:schemeClr val="dk1"/>
                </a:buClr>
                <a:buSzPts val="1300"/>
                <a:buFont typeface="Calibri"/>
                <a:buNone/>
              </a:pPr>
              <a:r>
                <a:t/>
              </a:r>
              <a:endParaRPr b="0" i="0" sz="1300" u="none" cap="none" strike="noStrike">
                <a:solidFill>
                  <a:schemeClr val="dk1"/>
                </a:solidFill>
                <a:latin typeface="Times New Roman"/>
                <a:ea typeface="Times New Roman"/>
                <a:cs typeface="Times New Roman"/>
                <a:sym typeface="Times New Roman"/>
              </a:endParaRPr>
            </a:p>
          </p:txBody>
        </p:sp>
        <p:cxnSp>
          <p:nvCxnSpPr>
            <p:cNvPr id="165" name="Google Shape;165;p5"/>
            <p:cNvCxnSpPr/>
            <p:nvPr/>
          </p:nvCxnSpPr>
          <p:spPr>
            <a:xfrm>
              <a:off x="1785798" y="1417657"/>
              <a:ext cx="7143193" cy="0"/>
            </a:xfrm>
            <a:prstGeom prst="straightConnector1">
              <a:avLst/>
            </a:prstGeom>
            <a:solidFill>
              <a:schemeClr val="accent1"/>
            </a:solidFill>
            <a:ln cap="flat" cmpd="sng" w="25400">
              <a:solidFill>
                <a:srgbClr val="C0CCE1"/>
              </a:solidFill>
              <a:prstDash val="solid"/>
              <a:round/>
              <a:headEnd len="sm" w="sm" type="none"/>
              <a:tailEnd len="sm" w="sm" type="none"/>
            </a:ln>
          </p:spPr>
        </p:cxnSp>
        <p:sp>
          <p:nvSpPr>
            <p:cNvPr id="166" name="Google Shape;166;p5"/>
            <p:cNvSpPr/>
            <p:nvPr/>
          </p:nvSpPr>
          <p:spPr>
            <a:xfrm>
              <a:off x="1919733" y="1485165"/>
              <a:ext cx="7009258" cy="135015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5"/>
            <p:cNvSpPr txBox="1"/>
            <p:nvPr/>
          </p:nvSpPr>
          <p:spPr>
            <a:xfrm>
              <a:off x="1919733" y="1485165"/>
              <a:ext cx="7009258" cy="1350150"/>
            </a:xfrm>
            <a:prstGeom prst="rect">
              <a:avLst/>
            </a:prstGeom>
            <a:noFill/>
            <a:ln>
              <a:noFill/>
            </a:ln>
          </p:spPr>
          <p:txBody>
            <a:bodyPr anchorCtr="0" anchor="t" bIns="49525" lIns="49525" spcFirstLastPara="1" rIns="49525" wrap="square" tIns="49525">
              <a:noAutofit/>
            </a:bodyPr>
            <a:lstStyle/>
            <a:p>
              <a:pPr indent="0" lvl="0" marL="0" marR="0" rtl="0" algn="just">
                <a:lnSpc>
                  <a:spcPct val="115000"/>
                </a:lnSpc>
                <a:spcBef>
                  <a:spcPts val="1200"/>
                </a:spcBef>
                <a:spcAft>
                  <a:spcPts val="0"/>
                </a:spcAft>
                <a:buClr>
                  <a:schemeClr val="dk1"/>
                </a:buClr>
                <a:buSzPts val="1100"/>
                <a:buFont typeface="Arial"/>
                <a:buNone/>
              </a:pPr>
              <a:r>
                <a:rPr b="0" i="0" lang="it-IT" sz="1200" u="none" cap="none" strike="noStrike">
                  <a:solidFill>
                    <a:schemeClr val="dk1"/>
                  </a:solidFill>
                  <a:latin typeface="Times New Roman"/>
                  <a:ea typeface="Times New Roman"/>
                  <a:cs typeface="Times New Roman"/>
                  <a:sym typeface="Times New Roman"/>
                </a:rPr>
                <a:t>L’ARCEA ha anche dovuto affrontare ben 7 Audit condotti dalla Commissione, che hanno riguardato la certificazione dei conti di diverse annualità (CEB 2020, CEB 2021, CEB 2021), i criteri di riconoscimento (PAY 2020), il sistema di condizionalità, i controlli in loco relativi alle misure FEASR SIGC ed il Sistema di identificazione delle parcelle agricole (SIPA). </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90000"/>
                </a:lnSpc>
                <a:spcBef>
                  <a:spcPts val="1200"/>
                </a:spcBef>
                <a:spcAft>
                  <a:spcPts val="0"/>
                </a:spcAft>
                <a:buClr>
                  <a:schemeClr val="dk1"/>
                </a:buClr>
                <a:buSzPts val="1300"/>
                <a:buFont typeface="Calibri"/>
                <a:buNone/>
              </a:pPr>
              <a:r>
                <a:t/>
              </a:r>
              <a:endParaRPr b="0" i="0" sz="1300" u="none" cap="none" strike="noStrike">
                <a:solidFill>
                  <a:schemeClr val="dk1"/>
                </a:solidFill>
                <a:latin typeface="Times New Roman"/>
                <a:ea typeface="Times New Roman"/>
                <a:cs typeface="Times New Roman"/>
                <a:sym typeface="Times New Roman"/>
              </a:endParaRPr>
            </a:p>
          </p:txBody>
        </p:sp>
        <p:cxnSp>
          <p:nvCxnSpPr>
            <p:cNvPr id="168" name="Google Shape;168;p5"/>
            <p:cNvCxnSpPr/>
            <p:nvPr/>
          </p:nvCxnSpPr>
          <p:spPr>
            <a:xfrm>
              <a:off x="1785798" y="2835314"/>
              <a:ext cx="7143193" cy="0"/>
            </a:xfrm>
            <a:prstGeom prst="straightConnector1">
              <a:avLst/>
            </a:prstGeom>
            <a:solidFill>
              <a:schemeClr val="accent1"/>
            </a:solidFill>
            <a:ln cap="flat" cmpd="sng" w="25400">
              <a:solidFill>
                <a:srgbClr val="C0CCE1"/>
              </a:solidFill>
              <a:prstDash val="solid"/>
              <a:round/>
              <a:headEnd len="sm" w="sm" type="none"/>
              <a:tailEnd len="sm" w="sm" type="none"/>
            </a:ln>
          </p:spPr>
        </p:cxnSp>
        <p:sp>
          <p:nvSpPr>
            <p:cNvPr id="169" name="Google Shape;169;p5"/>
            <p:cNvSpPr/>
            <p:nvPr/>
          </p:nvSpPr>
          <p:spPr>
            <a:xfrm>
              <a:off x="1919733" y="2902822"/>
              <a:ext cx="7009258" cy="135015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5"/>
            <p:cNvSpPr txBox="1"/>
            <p:nvPr/>
          </p:nvSpPr>
          <p:spPr>
            <a:xfrm>
              <a:off x="1919733" y="2902822"/>
              <a:ext cx="7009200" cy="1350300"/>
            </a:xfrm>
            <a:prstGeom prst="rect">
              <a:avLst/>
            </a:prstGeom>
            <a:noFill/>
            <a:ln>
              <a:noFill/>
            </a:ln>
          </p:spPr>
          <p:txBody>
            <a:bodyPr anchorCtr="0" anchor="t" bIns="49525" lIns="49525" spcFirstLastPara="1" rIns="49525" wrap="square" tIns="49525">
              <a:noAutofit/>
            </a:bodyPr>
            <a:lstStyle/>
            <a:p>
              <a:pPr indent="0" lvl="0" marL="0" marR="0" rtl="0" algn="just">
                <a:lnSpc>
                  <a:spcPct val="115000"/>
                </a:lnSpc>
                <a:spcBef>
                  <a:spcPts val="1200"/>
                </a:spcBef>
                <a:spcAft>
                  <a:spcPts val="0"/>
                </a:spcAft>
                <a:buClr>
                  <a:schemeClr val="dk1"/>
                </a:buClr>
                <a:buSzPts val="1100"/>
                <a:buFont typeface="Arial"/>
                <a:buNone/>
              </a:pPr>
              <a:r>
                <a:rPr b="0" i="0" lang="it-IT" sz="1200" u="none" cap="none" strike="noStrike">
                  <a:solidFill>
                    <a:schemeClr val="dk1"/>
                  </a:solidFill>
                  <a:latin typeface="Times New Roman"/>
                  <a:ea typeface="Times New Roman"/>
                  <a:cs typeface="Times New Roman"/>
                  <a:sym typeface="Times New Roman"/>
                </a:rPr>
                <a:t>Nel corso dello stesso anno, l’Agenzia ha affrontato per ben due volte l’Organo di Conciliazione in merito a due indagini ed ha preparato due riunioni bilaterali in merito ad audit avviati dalla DG AGRI nel corso di annualità pregresse. </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90000"/>
                </a:lnSpc>
                <a:spcBef>
                  <a:spcPts val="1200"/>
                </a:spcBef>
                <a:spcAft>
                  <a:spcPts val="0"/>
                </a:spcAft>
                <a:buClr>
                  <a:schemeClr val="dk1"/>
                </a:buClr>
                <a:buSzPts val="1300"/>
                <a:buFont typeface="Calibri"/>
                <a:buNone/>
              </a:pPr>
              <a:r>
                <a:t/>
              </a:r>
              <a:endParaRPr b="0" i="0" sz="1300" u="none" cap="none" strike="noStrike">
                <a:solidFill>
                  <a:schemeClr val="dk1"/>
                </a:solidFill>
                <a:latin typeface="Times New Roman"/>
                <a:ea typeface="Times New Roman"/>
                <a:cs typeface="Times New Roman"/>
                <a:sym typeface="Times New Roman"/>
              </a:endParaRPr>
            </a:p>
          </p:txBody>
        </p:sp>
        <p:cxnSp>
          <p:nvCxnSpPr>
            <p:cNvPr id="171" name="Google Shape;171;p5"/>
            <p:cNvCxnSpPr/>
            <p:nvPr/>
          </p:nvCxnSpPr>
          <p:spPr>
            <a:xfrm>
              <a:off x="1785798" y="4252972"/>
              <a:ext cx="7143193" cy="0"/>
            </a:xfrm>
            <a:prstGeom prst="straightConnector1">
              <a:avLst/>
            </a:prstGeom>
            <a:solidFill>
              <a:schemeClr val="accent1"/>
            </a:solidFill>
            <a:ln cap="flat" cmpd="sng" w="25400">
              <a:solidFill>
                <a:srgbClr val="C0CCE1"/>
              </a:solidFill>
              <a:prstDash val="solid"/>
              <a:round/>
              <a:headEnd len="sm" w="sm" type="none"/>
              <a:tailEnd len="sm" w="sm" type="none"/>
            </a:ln>
          </p:spPr>
        </p:cxnSp>
      </p:gr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p56"/>
          <p:cNvSpPr txBox="1"/>
          <p:nvPr>
            <p:ph idx="4294967295"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819" name="Google Shape;819;p56"/>
          <p:cNvSpPr/>
          <p:nvPr/>
        </p:nvSpPr>
        <p:spPr>
          <a:xfrm>
            <a:off x="1331640" y="188640"/>
            <a:ext cx="5785251" cy="723275"/>
          </a:xfrm>
          <a:prstGeom prst="rect">
            <a:avLst/>
          </a:prstGeom>
          <a:noFill/>
          <a:ln>
            <a:noFill/>
          </a:ln>
        </p:spPr>
        <p:txBody>
          <a:bodyPr anchorCtr="0" anchor="t" bIns="45700" lIns="91425" spcFirstLastPara="1" rIns="91425" wrap="square" tIns="45700">
            <a:spAutoFit/>
          </a:bodyPr>
          <a:lstStyle/>
          <a:p>
            <a:pPr indent="-341313" lvl="0" marL="342900" marR="0" rtl="0" algn="l">
              <a:lnSpc>
                <a:spcPct val="100000"/>
              </a:lnSpc>
              <a:spcBef>
                <a:spcPts val="0"/>
              </a:spcBef>
              <a:spcAft>
                <a:spcPts val="0"/>
              </a:spcAft>
              <a:buClr>
                <a:srgbClr val="000000"/>
              </a:buClr>
              <a:buSzPts val="4100"/>
              <a:buFont typeface="Arial"/>
              <a:buNone/>
            </a:pPr>
            <a:r>
              <a:rPr b="0" i="0" lang="it-IT" sz="4100" u="none" cap="none" strike="noStrike">
                <a:solidFill>
                  <a:srgbClr val="000000"/>
                </a:solidFill>
                <a:latin typeface="Calibri"/>
                <a:ea typeface="Calibri"/>
                <a:cs typeface="Calibri"/>
                <a:sym typeface="Calibri"/>
              </a:rPr>
              <a:t>Il sito di Disaster Recovery</a:t>
            </a:r>
            <a:endParaRPr b="0" i="0" sz="4100" u="none" cap="none" strike="noStrike">
              <a:solidFill>
                <a:srgbClr val="000000"/>
              </a:solidFill>
              <a:latin typeface="Calibri"/>
              <a:ea typeface="Calibri"/>
              <a:cs typeface="Calibri"/>
              <a:sym typeface="Calibri"/>
            </a:endParaRPr>
          </a:p>
        </p:txBody>
      </p:sp>
      <p:grpSp>
        <p:nvGrpSpPr>
          <p:cNvPr id="820" name="Google Shape;820;p56"/>
          <p:cNvGrpSpPr/>
          <p:nvPr/>
        </p:nvGrpSpPr>
        <p:grpSpPr>
          <a:xfrm>
            <a:off x="252574" y="1755923"/>
            <a:ext cx="8639905" cy="3041228"/>
            <a:chOff x="1054" y="0"/>
            <a:chExt cx="8639905" cy="3041228"/>
          </a:xfrm>
        </p:grpSpPr>
        <p:sp>
          <p:nvSpPr>
            <p:cNvPr id="821" name="Google Shape;821;p56"/>
            <p:cNvSpPr/>
            <p:nvPr/>
          </p:nvSpPr>
          <p:spPr>
            <a:xfrm>
              <a:off x="1054" y="0"/>
              <a:ext cx="2742492" cy="3041228"/>
            </a:xfrm>
            <a:prstGeom prst="roundRect">
              <a:avLst>
                <a:gd fmla="val 10000" name="adj"/>
              </a:avLst>
            </a:prstGeom>
            <a:solidFill>
              <a:srgbClr val="CDE1E8"/>
            </a:solidFill>
            <a:ln>
              <a:noFill/>
            </a:ln>
            <a:effectLst>
              <a:outerShdw blurRad="40000" rotWithShape="0" dir="5400000" dist="20000">
                <a:srgbClr val="000000">
                  <a:alpha val="3647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2" name="Google Shape;822;p56"/>
            <p:cNvSpPr txBox="1"/>
            <p:nvPr/>
          </p:nvSpPr>
          <p:spPr>
            <a:xfrm>
              <a:off x="1054" y="0"/>
              <a:ext cx="2742492" cy="912368"/>
            </a:xfrm>
            <a:prstGeom prst="rect">
              <a:avLst/>
            </a:prstGeom>
            <a:noFill/>
            <a:ln>
              <a:noFill/>
            </a:ln>
          </p:spPr>
          <p:txBody>
            <a:bodyPr anchorCtr="0" anchor="ctr" bIns="64750" lIns="64750" spcFirstLastPara="1" rIns="64750" wrap="square" tIns="64750">
              <a:noAutofit/>
            </a:bodyPr>
            <a:lstStyle/>
            <a:p>
              <a:pPr indent="0" lvl="0" marL="0" marR="0" rtl="0" algn="ctr">
                <a:lnSpc>
                  <a:spcPct val="100000"/>
                </a:lnSpc>
                <a:spcBef>
                  <a:spcPts val="0"/>
                </a:spcBef>
                <a:spcAft>
                  <a:spcPts val="0"/>
                </a:spcAft>
                <a:buClr>
                  <a:schemeClr val="dk1"/>
                </a:buClr>
                <a:buSzPts val="1700"/>
                <a:buFont typeface="Times New Roman"/>
                <a:buNone/>
              </a:pPr>
              <a:r>
                <a:rPr b="0" i="0" lang="it-IT" sz="1700" u="none" cap="none" strike="noStrike">
                  <a:solidFill>
                    <a:schemeClr val="dk1"/>
                  </a:solidFill>
                  <a:latin typeface="Times New Roman"/>
                  <a:ea typeface="Times New Roman"/>
                  <a:cs typeface="Times New Roman"/>
                  <a:sym typeface="Times New Roman"/>
                </a:rPr>
                <a:t>Recepisce una direttiva della Commissione Europea</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dk1"/>
                </a:buClr>
                <a:buSzPts val="1700"/>
                <a:buFont typeface="Times New Roman"/>
                <a:buNone/>
              </a:pPr>
              <a:r>
                <a:t/>
              </a:r>
              <a:endParaRPr b="0" i="0" sz="1700" u="none" cap="none" strike="noStrike">
                <a:solidFill>
                  <a:schemeClr val="dk1"/>
                </a:solidFill>
                <a:latin typeface="Times New Roman"/>
                <a:ea typeface="Times New Roman"/>
                <a:cs typeface="Times New Roman"/>
                <a:sym typeface="Times New Roman"/>
              </a:endParaRPr>
            </a:p>
          </p:txBody>
        </p:sp>
        <p:sp>
          <p:nvSpPr>
            <p:cNvPr id="823" name="Google Shape;823;p56"/>
            <p:cNvSpPr/>
            <p:nvPr/>
          </p:nvSpPr>
          <p:spPr>
            <a:xfrm>
              <a:off x="275304" y="913259"/>
              <a:ext cx="2193993" cy="916972"/>
            </a:xfrm>
            <a:prstGeom prst="roundRect">
              <a:avLst>
                <a:gd fmla="val 10000" name="adj"/>
              </a:avLst>
            </a:prstGeom>
            <a:gradFill>
              <a:gsLst>
                <a:gs pos="0">
                  <a:srgbClr val="99EAFF"/>
                </a:gs>
                <a:gs pos="35000">
                  <a:srgbClr val="B8F1FF"/>
                </a:gs>
                <a:gs pos="100000">
                  <a:srgbClr val="E2FBFF"/>
                </a:gs>
              </a:gsLst>
              <a:lin ang="16200000" scaled="0"/>
            </a:gradFill>
            <a:ln>
              <a:noFill/>
            </a:ln>
            <a:effectLst>
              <a:outerShdw blurRad="40000" rotWithShape="0" dir="5400000" dist="20000">
                <a:srgbClr val="000000">
                  <a:alpha val="3647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p56"/>
            <p:cNvSpPr txBox="1"/>
            <p:nvPr/>
          </p:nvSpPr>
          <p:spPr>
            <a:xfrm>
              <a:off x="302161" y="940116"/>
              <a:ext cx="2140279" cy="863258"/>
            </a:xfrm>
            <a:prstGeom prst="rect">
              <a:avLst/>
            </a:prstGeom>
            <a:noFill/>
            <a:ln>
              <a:noFill/>
            </a:ln>
          </p:spPr>
          <p:txBody>
            <a:bodyPr anchorCtr="0" anchor="ctr" bIns="30475" lIns="40625" spcFirstLastPara="1" rIns="40625" wrap="square" tIns="30475">
              <a:noAutofit/>
            </a:bodyPr>
            <a:lstStyle/>
            <a:p>
              <a:pPr indent="0" lvl="0" marL="0" marR="0" rtl="0" algn="ctr">
                <a:lnSpc>
                  <a:spcPct val="90000"/>
                </a:lnSpc>
                <a:spcBef>
                  <a:spcPts val="0"/>
                </a:spcBef>
                <a:spcAft>
                  <a:spcPts val="0"/>
                </a:spcAft>
                <a:buClr>
                  <a:schemeClr val="dk1"/>
                </a:buClr>
                <a:buSzPts val="1600"/>
                <a:buFont typeface="Times New Roman"/>
                <a:buNone/>
              </a:pPr>
              <a:r>
                <a:rPr b="0" i="0" lang="it-IT" sz="1600" u="none" cap="none" strike="noStrike">
                  <a:solidFill>
                    <a:schemeClr val="dk1"/>
                  </a:solidFill>
                  <a:latin typeface="Times New Roman"/>
                  <a:ea typeface="Times New Roman"/>
                  <a:cs typeface="Times New Roman"/>
                  <a:sym typeface="Times New Roman"/>
                </a:rPr>
                <a:t>Dotata di attrezzature e sistemi d’eccellenza</a:t>
              </a:r>
              <a:endParaRPr b="0" i="0" sz="1400" u="none" cap="none" strike="noStrike">
                <a:solidFill>
                  <a:srgbClr val="000000"/>
                </a:solidFill>
                <a:latin typeface="Arial"/>
                <a:ea typeface="Arial"/>
                <a:cs typeface="Arial"/>
                <a:sym typeface="Arial"/>
              </a:endParaRPr>
            </a:p>
          </p:txBody>
        </p:sp>
        <p:sp>
          <p:nvSpPr>
            <p:cNvPr id="825" name="Google Shape;825;p56"/>
            <p:cNvSpPr/>
            <p:nvPr/>
          </p:nvSpPr>
          <p:spPr>
            <a:xfrm>
              <a:off x="275304" y="1971304"/>
              <a:ext cx="2193993" cy="916972"/>
            </a:xfrm>
            <a:prstGeom prst="roundRect">
              <a:avLst>
                <a:gd fmla="val 10000" name="adj"/>
              </a:avLst>
            </a:prstGeom>
            <a:gradFill>
              <a:gsLst>
                <a:gs pos="0">
                  <a:srgbClr val="92FFAA"/>
                </a:gs>
                <a:gs pos="35000">
                  <a:srgbClr val="B3FFC2"/>
                </a:gs>
                <a:gs pos="100000">
                  <a:srgbClr val="E0FFE7"/>
                </a:gs>
              </a:gsLst>
              <a:lin ang="16200000" scaled="0"/>
            </a:gradFill>
            <a:ln>
              <a:noFill/>
            </a:ln>
            <a:effectLst>
              <a:outerShdw blurRad="40000" rotWithShape="0" dir="5400000" dist="20000">
                <a:srgbClr val="000000">
                  <a:alpha val="3647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56"/>
            <p:cNvSpPr txBox="1"/>
            <p:nvPr/>
          </p:nvSpPr>
          <p:spPr>
            <a:xfrm>
              <a:off x="302161" y="1998161"/>
              <a:ext cx="2140279" cy="863258"/>
            </a:xfrm>
            <a:prstGeom prst="rect">
              <a:avLst/>
            </a:prstGeom>
            <a:noFill/>
            <a:ln>
              <a:noFill/>
            </a:ln>
          </p:spPr>
          <p:txBody>
            <a:bodyPr anchorCtr="0" anchor="ctr" bIns="30475" lIns="40625" spcFirstLastPara="1" rIns="40625" wrap="square" tIns="30475">
              <a:noAutofit/>
            </a:bodyPr>
            <a:lstStyle/>
            <a:p>
              <a:pPr indent="0" lvl="0" marL="0" marR="0" rtl="0" algn="ctr">
                <a:lnSpc>
                  <a:spcPct val="90000"/>
                </a:lnSpc>
                <a:spcBef>
                  <a:spcPts val="0"/>
                </a:spcBef>
                <a:spcAft>
                  <a:spcPts val="0"/>
                </a:spcAft>
                <a:buClr>
                  <a:schemeClr val="dk1"/>
                </a:buClr>
                <a:buSzPts val="1600"/>
                <a:buFont typeface="Times New Roman"/>
                <a:buNone/>
              </a:pPr>
              <a:r>
                <a:rPr b="0" i="0" lang="it-IT" sz="1600" u="none" cap="none" strike="noStrike">
                  <a:solidFill>
                    <a:schemeClr val="dk1"/>
                  </a:solidFill>
                  <a:latin typeface="Times New Roman"/>
                  <a:ea typeface="Times New Roman"/>
                  <a:cs typeface="Times New Roman"/>
                  <a:sym typeface="Times New Roman"/>
                </a:rPr>
                <a:t>Permette l’archiviazione sicura delle informazioni più importanti</a:t>
              </a:r>
              <a:endParaRPr b="0" i="0" sz="1400" u="none" cap="none" strike="noStrike">
                <a:solidFill>
                  <a:srgbClr val="000000"/>
                </a:solidFill>
                <a:latin typeface="Arial"/>
                <a:ea typeface="Arial"/>
                <a:cs typeface="Arial"/>
                <a:sym typeface="Arial"/>
              </a:endParaRPr>
            </a:p>
          </p:txBody>
        </p:sp>
        <p:sp>
          <p:nvSpPr>
            <p:cNvPr id="827" name="Google Shape;827;p56"/>
            <p:cNvSpPr/>
            <p:nvPr/>
          </p:nvSpPr>
          <p:spPr>
            <a:xfrm>
              <a:off x="2949233" y="0"/>
              <a:ext cx="2742492" cy="3041228"/>
            </a:xfrm>
            <a:prstGeom prst="roundRect">
              <a:avLst>
                <a:gd fmla="val 10000" name="adj"/>
              </a:avLst>
            </a:prstGeom>
            <a:solidFill>
              <a:srgbClr val="CDE1E8"/>
            </a:solidFill>
            <a:ln>
              <a:noFill/>
            </a:ln>
            <a:effectLst>
              <a:outerShdw blurRad="40000" rotWithShape="0" dir="5400000" dist="20000">
                <a:srgbClr val="000000">
                  <a:alpha val="3647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56"/>
            <p:cNvSpPr txBox="1"/>
            <p:nvPr/>
          </p:nvSpPr>
          <p:spPr>
            <a:xfrm>
              <a:off x="2949233" y="0"/>
              <a:ext cx="2742492" cy="912368"/>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dk1"/>
                </a:buClr>
                <a:buSzPts val="1700"/>
                <a:buFont typeface="Times New Roman"/>
                <a:buNone/>
              </a:pPr>
              <a:r>
                <a:rPr b="0" i="0" lang="it-IT" sz="1700" u="none" cap="none" strike="noStrike">
                  <a:solidFill>
                    <a:schemeClr val="dk1"/>
                  </a:solidFill>
                  <a:latin typeface="Times New Roman"/>
                  <a:ea typeface="Times New Roman"/>
                  <a:cs typeface="Times New Roman"/>
                  <a:sym typeface="Times New Roman"/>
                </a:rPr>
                <a:t>Non solo disastro…</a:t>
              </a:r>
              <a:endParaRPr b="0" i="0" sz="1700" u="none" cap="none" strike="noStrike">
                <a:solidFill>
                  <a:schemeClr val="dk1"/>
                </a:solidFill>
                <a:latin typeface="Times New Roman"/>
                <a:ea typeface="Times New Roman"/>
                <a:cs typeface="Times New Roman"/>
                <a:sym typeface="Times New Roman"/>
              </a:endParaRPr>
            </a:p>
          </p:txBody>
        </p:sp>
        <p:sp>
          <p:nvSpPr>
            <p:cNvPr id="829" name="Google Shape;829;p56"/>
            <p:cNvSpPr/>
            <p:nvPr/>
          </p:nvSpPr>
          <p:spPr>
            <a:xfrm>
              <a:off x="3223483" y="912368"/>
              <a:ext cx="2193993" cy="1976798"/>
            </a:xfrm>
            <a:prstGeom prst="roundRect">
              <a:avLst>
                <a:gd fmla="val 10000" name="adj"/>
              </a:avLst>
            </a:prstGeom>
            <a:gradFill>
              <a:gsLst>
                <a:gs pos="0">
                  <a:srgbClr val="DCFF8A"/>
                </a:gs>
                <a:gs pos="35000">
                  <a:srgbClr val="E3FFAE"/>
                </a:gs>
                <a:gs pos="100000">
                  <a:srgbClr val="F5FFDC"/>
                </a:gs>
              </a:gsLst>
              <a:lin ang="16200000" scaled="0"/>
            </a:gradFill>
            <a:ln>
              <a:noFill/>
            </a:ln>
            <a:effectLst>
              <a:outerShdw blurRad="40000" rotWithShape="0" dir="5400000" dist="20000">
                <a:srgbClr val="000000">
                  <a:alpha val="3647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56"/>
            <p:cNvSpPr txBox="1"/>
            <p:nvPr/>
          </p:nvSpPr>
          <p:spPr>
            <a:xfrm>
              <a:off x="3281381" y="970266"/>
              <a:ext cx="2078197" cy="1861002"/>
            </a:xfrm>
            <a:prstGeom prst="rect">
              <a:avLst/>
            </a:prstGeom>
            <a:noFill/>
            <a:ln>
              <a:noFill/>
            </a:ln>
          </p:spPr>
          <p:txBody>
            <a:bodyPr anchorCtr="0" anchor="ctr" bIns="30475" lIns="40625" spcFirstLastPara="1" rIns="40625" wrap="square" tIns="30475">
              <a:noAutofit/>
            </a:bodyPr>
            <a:lstStyle/>
            <a:p>
              <a:pPr indent="0" lvl="0" marL="0" marR="0" rtl="0" algn="ctr">
                <a:lnSpc>
                  <a:spcPct val="90000"/>
                </a:lnSpc>
                <a:spcBef>
                  <a:spcPts val="0"/>
                </a:spcBef>
                <a:spcAft>
                  <a:spcPts val="0"/>
                </a:spcAft>
                <a:buClr>
                  <a:schemeClr val="dk1"/>
                </a:buClr>
                <a:buSzPts val="1600"/>
                <a:buFont typeface="Times New Roman"/>
                <a:buNone/>
              </a:pPr>
              <a:r>
                <a:rPr b="0" i="0" lang="it-IT" sz="1600" u="none" cap="none" strike="noStrike">
                  <a:solidFill>
                    <a:schemeClr val="dk1"/>
                  </a:solidFill>
                  <a:latin typeface="Times New Roman"/>
                  <a:ea typeface="Times New Roman"/>
                  <a:cs typeface="Times New Roman"/>
                  <a:sym typeface="Times New Roman"/>
                </a:rPr>
                <a:t>Le dotazioni hardware e software presenti sono utilizzate continuamente migliorando le performance dell’Agenzia</a:t>
              </a:r>
              <a:endParaRPr b="0" i="0" sz="1400" u="none" cap="none" strike="noStrike">
                <a:solidFill>
                  <a:srgbClr val="000000"/>
                </a:solidFill>
                <a:latin typeface="Arial"/>
                <a:ea typeface="Arial"/>
                <a:cs typeface="Arial"/>
                <a:sym typeface="Arial"/>
              </a:endParaRPr>
            </a:p>
          </p:txBody>
        </p:sp>
        <p:sp>
          <p:nvSpPr>
            <p:cNvPr id="831" name="Google Shape;831;p56"/>
            <p:cNvSpPr/>
            <p:nvPr/>
          </p:nvSpPr>
          <p:spPr>
            <a:xfrm>
              <a:off x="5898467" y="0"/>
              <a:ext cx="2742492" cy="3041228"/>
            </a:xfrm>
            <a:prstGeom prst="roundRect">
              <a:avLst>
                <a:gd fmla="val 10000" name="adj"/>
              </a:avLst>
            </a:prstGeom>
            <a:solidFill>
              <a:srgbClr val="CDE1E8"/>
            </a:solidFill>
            <a:ln>
              <a:noFill/>
            </a:ln>
            <a:effectLst>
              <a:outerShdw blurRad="40000" rotWithShape="0" dir="5400000" dist="20000">
                <a:srgbClr val="000000">
                  <a:alpha val="3647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56"/>
            <p:cNvSpPr txBox="1"/>
            <p:nvPr/>
          </p:nvSpPr>
          <p:spPr>
            <a:xfrm>
              <a:off x="5898467" y="0"/>
              <a:ext cx="2742492" cy="912368"/>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dk1"/>
                </a:buClr>
                <a:buSzPts val="1700"/>
                <a:buFont typeface="Times New Roman"/>
                <a:buNone/>
              </a:pPr>
              <a:r>
                <a:rPr b="0" i="0" lang="it-IT" sz="1700" u="none" cap="none" strike="noStrike">
                  <a:solidFill>
                    <a:schemeClr val="dk1"/>
                  </a:solidFill>
                  <a:latin typeface="Times New Roman"/>
                  <a:ea typeface="Times New Roman"/>
                  <a:cs typeface="Times New Roman"/>
                  <a:sym typeface="Times New Roman"/>
                </a:rPr>
                <a:t>Sala CED dedicata </a:t>
              </a:r>
              <a:endParaRPr b="0" i="0" sz="1400" u="none" cap="none" strike="noStrike">
                <a:solidFill>
                  <a:srgbClr val="000000"/>
                </a:solidFill>
                <a:latin typeface="Arial"/>
                <a:ea typeface="Arial"/>
                <a:cs typeface="Arial"/>
                <a:sym typeface="Arial"/>
              </a:endParaRPr>
            </a:p>
          </p:txBody>
        </p:sp>
        <p:sp>
          <p:nvSpPr>
            <p:cNvPr id="833" name="Google Shape;833;p56"/>
            <p:cNvSpPr/>
            <p:nvPr/>
          </p:nvSpPr>
          <p:spPr>
            <a:xfrm>
              <a:off x="6171662" y="912368"/>
              <a:ext cx="2193993" cy="1976798"/>
            </a:xfrm>
            <a:prstGeom prst="roundRect">
              <a:avLst>
                <a:gd fmla="val 10000" name="adj"/>
              </a:avLst>
            </a:prstGeom>
            <a:gradFill>
              <a:gsLst>
                <a:gs pos="0">
                  <a:srgbClr val="FFBB82"/>
                </a:gs>
                <a:gs pos="35000">
                  <a:srgbClr val="FFCFA8"/>
                </a:gs>
                <a:gs pos="100000">
                  <a:srgbClr val="FFEBD9"/>
                </a:gs>
              </a:gsLst>
              <a:lin ang="16200000" scaled="0"/>
            </a:gradFill>
            <a:ln>
              <a:noFill/>
            </a:ln>
            <a:effectLst>
              <a:outerShdw blurRad="40000" rotWithShape="0" dir="5400000" dist="20000">
                <a:srgbClr val="000000">
                  <a:alpha val="3647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4" name="Google Shape;834;p56"/>
            <p:cNvSpPr txBox="1"/>
            <p:nvPr/>
          </p:nvSpPr>
          <p:spPr>
            <a:xfrm>
              <a:off x="6229560" y="970266"/>
              <a:ext cx="2078197" cy="1861002"/>
            </a:xfrm>
            <a:prstGeom prst="rect">
              <a:avLst/>
            </a:prstGeom>
            <a:noFill/>
            <a:ln>
              <a:noFill/>
            </a:ln>
          </p:spPr>
          <p:txBody>
            <a:bodyPr anchorCtr="0" anchor="ctr" bIns="30475" lIns="40625" spcFirstLastPara="1" rIns="40625" wrap="square" tIns="30475">
              <a:noAutofit/>
            </a:bodyPr>
            <a:lstStyle/>
            <a:p>
              <a:pPr indent="0" lvl="0" marL="0" marR="0" rtl="0" algn="ctr">
                <a:lnSpc>
                  <a:spcPct val="90000"/>
                </a:lnSpc>
                <a:spcBef>
                  <a:spcPts val="0"/>
                </a:spcBef>
                <a:spcAft>
                  <a:spcPts val="0"/>
                </a:spcAft>
                <a:buClr>
                  <a:schemeClr val="dk1"/>
                </a:buClr>
                <a:buSzPts val="1600"/>
                <a:buFont typeface="Times New Roman"/>
                <a:buNone/>
              </a:pPr>
              <a:r>
                <a:rPr b="0" i="0" lang="it-IT" sz="1600" u="none" cap="none" strike="noStrike">
                  <a:solidFill>
                    <a:schemeClr val="dk1"/>
                  </a:solidFill>
                  <a:latin typeface="Times New Roman"/>
                  <a:ea typeface="Times New Roman"/>
                  <a:cs typeface="Times New Roman"/>
                  <a:sym typeface="Times New Roman"/>
                </a:rPr>
                <a:t>Sale operative e istituzionali immediatamente funzionanti</a:t>
              </a:r>
              <a:endParaRPr b="0" i="0" sz="1400" u="none" cap="none" strike="noStrike">
                <a:solidFill>
                  <a:srgbClr val="000000"/>
                </a:solidFill>
                <a:latin typeface="Arial"/>
                <a:ea typeface="Arial"/>
                <a:cs typeface="Arial"/>
                <a:sym typeface="Arial"/>
              </a:endParaRPr>
            </a:p>
          </p:txBody>
        </p:sp>
      </p:grpSp>
      <p:pic>
        <p:nvPicPr>
          <p:cNvPr descr="http://www.regione.piemonte.it/protezionecivile/images/stories/Paginestatiche/Soccorso/sala%202.jpg" id="835" name="Google Shape;835;p56"/>
          <p:cNvPicPr preferRelativeResize="0"/>
          <p:nvPr/>
        </p:nvPicPr>
        <p:blipFill rotWithShape="1">
          <a:blip r:embed="rId3">
            <a:alphaModFix/>
          </a:blip>
          <a:srcRect b="0" l="0" r="0" t="0"/>
          <a:stretch/>
        </p:blipFill>
        <p:spPr>
          <a:xfrm>
            <a:off x="7740352" y="260648"/>
            <a:ext cx="1152128" cy="864096"/>
          </a:xfrm>
          <a:prstGeom prst="rect">
            <a:avLst/>
          </a:prstGeom>
          <a:noFill/>
          <a:ln>
            <a:noFill/>
          </a:ln>
        </p:spPr>
      </p:pic>
      <p:sp>
        <p:nvSpPr>
          <p:cNvPr descr="data:image/jpeg;base64,/9j/4AAQSkZJRgABAQAAAQABAAD/2wCEAAkGBhMQDxIQEBMQDw8SEBQQEBAPEA8QDxAQFBAVFBUQFBQXHCYeGBkjGRIUIC8gJScpLC4sFR4xNTAqNSYrLCkBCQoKDgwOGQ8PGjQlHyU1LywyKSkyLC0sKSwpNSksLCkpLCwpLCwpLikpLCkpKSwsKSwsKSwsKSksLCwsKSksLP/AABEIAOEA4QMBIgACEQEDEQH/xAAcAAEAAgMBAQEAAAAAAAAAAAAABgcBAwUEAgj/xABLEAABAwIABgsOBQMCBgMAAAABAAIDBBEFBgcSITETFBZBUWFykZKz0hUiMjQ1UlNxc3SBobLRQlRVYrEXIyRDY4KTtMHC4SUzov/EABoBAQACAwEAAAAAAAAAAAAAAAADBQECBAb/xAAxEQACAQIDBQgBAwUAAAAAAAAAAQIDEQQSITEyNFFSExQiQXGBkaEFM2GxI0LB0fD/2gAMAwEAAhEDEQA/ALxREQBERAEREAREQBERAEREAREQBERAEREAREQBERAEREAREQBERAEREAREQBEXCxpxrioIg5/fSPuIogbF5GtxP4WjRc/ySAsN21NoQc3litTuFy0muj89nTb91TMmN1fhKVzKVplse+doZTxX1DSc0f8AES4r3MxNwm4XdWxMPmtdKQPiGBRdo3sR3vBxhpUnr+yuWv3Qj9Izpt+6d0I/SM6bfuqo3E4S/UI+efspuJwl+oR88/ZWc8uRju1Hr+i1+6EfpGdNv3TuhH6RnTb91VG4nCX6hHzz9lNxOEv1CPnn7KZ5ch3aj1/Ra/dCP0jOm37p3Qj9Izpt+6qjcThL9Qj55+ym4nCX6hHzz9lM8uQ7tR6/otfuhH6RnTb907oR+kZ02/dVRuJwl+oR88/ZTcThL9Qj55+ymeXId2o9f0Wv3Qj9Izpt+6d0I/SM6bfuqo3E4S/UI+efspuJwl+oR88/ZTPLkO7Uev6LX7oR+kZ02/dO6EfpGdNv3VUbicJfqEfPP2U3E4S/UI+efspnlyHdqPX9Fr90I/SM6bfundCP0jOm37qqNxOEv1CPnn7KbicJfqEfPP2Uzy5Du1Hr+i1+6EfpGdNv3TuhH6RnTb91VG4nCX6hHzz9lZGJWEv1CPnn7KZ5ch3aj1/Ra234/PZ02/dbg8FVGcTMJgXFdE48BMwB/wDwVz5cP4RwY4bZaWsJAE0Wa6Fx4HW70niIa7gWO0a2oysHCekJ6/urF3IoxifjtHXtLdDJ2tznMB0Obe2yMvpzb6xrB0HWCZOpU01dHDUpypycZLUIiLJoEREAREQGuaSwX57wvhGTC+EiGOIbLIWRnXsVJGT3wHCQHO5T1dmNdSWUlQ4aHCnlIPGInEKmslkAdWPO+2kAHFnSsv8AwFDU1aRaYJZITqeasvks7A+DWQRMhgaI42CwA3zvucd9x1k766rKQr10FJo0r3iILdROSVU4+1Cm1CuzsQTYhwLNjTtTjbUKbUK7OxDgTYhwJYdqcbahWdqFdjYhwJsQ4EsO1ONtQptQrs7EOBNiHAlh2px9qFY2oV2TGFDMa8LTS1cWDaN2xPezZqqe19ggBsAP3OP8jeJWGrG8JOTsdrahTahVUY04TqcHVhp2zOmidE2WN8zIy+ziWuaS0AaHMd8CFroso1Qwi+r9pLflq+ShdVJ2aLOGAnUgpwkvfQtvahTahUWwBlQjkIbUWA35ALFnG9o1j9w5t9WBFmuAc2zmkXBBuCDqIO+FLFqWqOCvCpQllmjkbUKztQrsbEOBNiC2sQdqcR9IVz6+lD2Ojka2SN4LXscLtc07xClRiC8dbSAhYym0apQdW2TBGEAYiS2MienJOl8JJDoXHf0BzD8Cv0Fg+tbNEyVhuyRjZGnha5ocPkQqZyr04bJSu3/7zfhaM2U/yZVJdgykvptCG/BrnNHyAUdPSTR2YpdpRhU89hMURFOVYREQBERARnHQ/wCHU+7TdS5VZkiH+ZL7o3rQrRx18TqfdpupcqvyQeOS+6M61qhnvotMPw9T2Lyph3oW5aqfUPUtqmKsIiIAiIgCIiALBK4mN2M7MH0xneM45zY42XtnSOvYE7w0Ek8AKqbDWUWeckA3HBqjHE1mo+s3KjnUUDuwuCniNVouZcNZjBDGDeQEjWG99b4jQPiVEcWKhktRhCoDg6SSoY21xnMgZE0RD1XL9Wi7TwKp6rCksvhvc7ivYcwXowLht1NIHtv62mzrb4vvjiNwuft23qW6/FRjB5ZanYynm9dDw7WPXOUVXYxnw02rmEoaQRG1mngBLjo9blx1HNpybRYYam6dNRZljy03GgjfCsbJjjoWStopnf2pDaAk6I5dexcl2mw3naPxC1cL6a4g6CWm4IcNBa4G4cOMEA/BYjLK7jEUI16biz9QtN1lcDE/GEVdLHIS3ZswbMwEXZINDtG8CRccRXfurG54ycHBuMtoWucaCti1zakMLaU5liHfUnKn+hiluS/ybS+zPWPUTyx+FScqf6GKWZL/ACbS+zPWPUMd9lpU4WPqychZWAsqYqgiIgCFEKAi+OnidT7tN1LlV+SDxyX3RnWtVoY6eJ1Pu03UuVX5IPHJfdGda1Qz30WmH4ep7F50+oLatVPqC2qYqwiIgCIiAIURAR3GzBcVXA6CdufG6x0EhzXA6HtI1OHD/wBiQqkwlk+dGTsM2cN4TNsek3QeiFeNVS5y4dXgS91FOOY7sNX7PYykZsXqln4A/kPaf5sfkvM+hmGuGXoOI5wFYWPcTqWl2RuhxmiYDwXfnf8Ahb4qNMx0f+KKE/8ACB/C5ppJl/h6lSrG8WRx+c3wmubymuH8hYbICpdHjhE7Q+EjjY8/wVrlioqnVZjzwgROvyhoPxWnhJ81ZbVci6L24WwK+lcLnPjeCWnRngDSbgaxbfHyXha6+pYasTQmpI6mCsPy07gWE2BuLEhzeHNcNIVl4tZT2yWZPp/eBaQcpo0O9bdPEVUKyDbVoWYzlHYQ1sLSrq017+Z+nKWtZKwPjc17Dqc03Hq9fEvubUqBxex0mpX5wdwZ19LHgbzxv+vWOHeVyYuYzx18BkZ3r2nMljJuY32va++CNIO+ODSB2U6iloebxWBnh3fbHn/srfLH4VJyp/oYpZkv8m0vsz1j1E8sfhUnKn+hilmS/wAm0vsz1j1iO+yWpwsfVk5CysBZUxVBERAEKIUBF8dPE6n3abqXKr8kHjkvujOtarQx08TqfdpupcqvyQeOS+6M61qhnvotMPw9T2Lzp9QW1aqfUFtUxVhERAEREAREQBfD2Cy+1goCCZScFGooZo2C8gzZIxwvjcHBvrIBHxVJwShwBC/RuGqW7SqixnxLOyump7Nc4kviOhj3E3Lmn8JO+NR4lz1Y31Lz8diFT8L2MiaL7kpJWGzopAeQ4jnbcL7gwbPIbMifynAsaPWXW+V1zZWXXeKdtopsISMkjLAZJM7MYw6c/O0FnqPysunh3Fd0ZMtO0lut8I0kcLoxvj9vNwKSYoYmiF2yyWknIsDY5kYOsM4zvuPy03l0+BdGpTRhoVdXF/1LopKOUOFwvpTXD+JLXuL2XilOkuAu15/c3h4xY+tRaowBURmxZnjzoyHDmNj8lHKDR3UsXGS8R41NckdW4VtQ0X2M0rS/gzxKAz42dJ81FIMCVMhzWxOb+6TvGjj06eYKzcRcXBSRkA50jyHSyWsXEaA0DeaLmw4yd9bUovNc5sdiIypuCONlfNzScqf6GKWZL/JtL7M9Y9RDK3rpOVP9DFL8l/k2l9mesep475W1eFj6snIWVgLKmKoIiIAhRCgIvjp4nU+7TdS5Vfkg8cl90Z1rVaGOnidT7tN1LlV+SE/5kvujOtaoZ76LTD8PU9i69vRxhge9rC+4bnG2cQLm3wXqZKCLggjeINwq+xxwzg50zKavEjXxsEsUrXyR5hkuDmuYddmDXwhcWnwhFD31FhVpbr2Ktvf1bNGAedpWznZkEMI5xvr8XX1r9FvIq5ocphaP7zoXjUXRyseOdmkfFgUlwZjtTTvZGH2kkNo23Dg4hpdYEcTTrssqpF6GlTB1aau1pzRIUXDp8cqaRoc192nSDoHyJW3dTT+d9P3Wc8eZH3er0v4Oui5LcaID+I81/wCF6IsMwusBI0E6g67CeIZ1lnMuZh0akdsWe5FhpXlwphOOmifNK7MjYLuP8ADfJNgBvkhZI0r6I0YawhFBEZJnBrdQ0Xc5x1NaNZPEoJXY00rybuaw8BNyPXmggc5UJxsxtlrZy9xLGi4ijvoiYd7jed8/DUFHlxzq3dkekwv42MY3qbf4LFfhalP+szmf9l9R4ZpB/qsPwf8AZVwijzs7e6U/3Lao8c6SP8bT8Xdle12Uekta7Ok7sqmEW3ayIn+PoPVp/JbNRjlSP/EwfF3ZXzRPhqXFkbgXhufm3Buy9s9pGsX0cV9Kqhd7ECUjC1KLmx2Zp4waeQ25wOZZjUbkkyOvhKdOk5Q8izafF/SpBSYOzGroQRCy2yjQutRseenVcmU5liFnUnKn+hiluS/ybS+zPWPUTyx+FScqf6GKWZL/ACbS+zPWPUcd9nbU4WPqychZWAsqYqgiIgCFEKAi+OnidT7tN1LlVmSXxuX3RnWhWnjp4nU+7TdS5VZkl8bl90Z1oUM99Frh+HqexPcKYTrmzSMjpGT04zdjfs0TCbsBcHNed5194alwqrZn+HgmmceF0lJfnAuuxjBQVBn2RlcylhdG1uxPYHkvaXFzmAuA0hzb+pRPCNfFGc19fWVUuoRUwjZc8FgCtJE2HinFbPh/yaa/BbrE9zaaH922i0DoyNC8mKrgzCdIc2JlpXaGTGT/AEZP3O/lYkwRWVOqF0LL6H1UrzJb1HTzMC6WBMSDDMyd8rnyRkua1jQ1gJaW6b3J0E8CjSd7nZOrBU3FPb/3Mg8MujWdZ31s2Y8J5ypqcRKcatk+Ev8A6XxuIg4Jf+YfssdmyaOMVkrEOE53iecr0wYXlZ4Mjrb4JJaR6ipM7EeD/eHHsg/7hcqvxLlaCYHbIPMksx3SGg/Ja9mzdYyPmiWZP8dquapbTtDXU7Gl9Q+Rzs2GPUCw6wSRYNJtoJ0WK5OUDHM1suZEf8aN39v/AHX6tmI4NYbxXO/o8FRVijpTQwm7nHOrJRoMshGmIftAsDxADfco6519JW0pNLKQ0MNGVR12rcl/kwiIoizCIiGAiIgC7GJRthSk5Un/AE8i466+JnlSl5UnUSLeG8iDE/oy9D9B0Lu9W6bUtFD4IW+bUrA8Z5lO5Y/CpOVP9DFLMl/k2l9meseonlj8Kk5U/wBDFLMl/k2l9meseoY77LOpwsfVk5CysBZUxVBERAEKIUBF8dPE6n3abqXKrckg/wAuX3RvWtVpY6eJ1Pu03UuVX5IfHJfdGda1Qz30WuH4ep7Fk4dxZgrBHs7C8ROL2Wc5mlzc0glumx0aOIL4osBRQDNgijiH+2wNJ9Z1n4qTRQXC+hSBbuJxqs0rEeODeFVxjfjQ5lZJTx6GQZrSN58paHFzuEDOAA1XBPArmqIwAqMyj4IdDWyVIBdBPml7gCdjlDQwh3ADmgg6rkjgUVWLy6HdgakXV8Z5Y8b57gvIeBvEZpHqI0hSfBOPMbrCQAcT9B+DwLc4+KrxrwdSyuZScT0E6VOotUXfRz08wGa4NJ1B9hf1HUfgVH8d8INpG7HGf77xcW07EzVsh4zqaOG51BVzR4RkiN43lvFvH1jfX3hHCklQ7OldnGwGqw0Cy37XS1jjj+PUZ3UtOR5Xvv6t7fXyiwX2URY7DKICiAIiIAiIgC6+JnlSl5UnUSLkLr4meVKXlSdRIt4byIMT+jL0P0FQ+CFvm1LRQ+CFvm1KwPGeZTuWPwqTlT/QxSzJf5NpfZnrHqJ5Y/CpOVP9DFLMl/k2l9meseoY77LOpwsfVk5CysBZUxVBERAEKIUBF8dPE6n3abqXKr8kHjkvujOtarQx08TqfdpupcqvyQeOS+6M61qhnvotMPw9T2Lzp9QW1aqfUFtUxVmqdtwonhrBhN9FwdamBC0TUocsNXJadTIyl8LYkRuJLAYX8Mehp9bNXNZRetwDPBcluyM86O5+JbrHzV9VeBQd5cKtwAoJUy1o4zL5lJtmBX3dWDhfFCOS5eyzvPZ3r+ca/jdRWsxQmjN4nCVvmu7x/PqPyUDgWtPGJrxHHc6y62LGBDM4VDx/bBvC0/jIP/2HiG9w694L6wZifNNI3Z2iOEG7m5wLpP296TYcJv8A+rJpsEgNFhYCwAAsABvLeEPM58Tik/DHYU3CfC5bvqK2L4jGl/tH/WV9qF7Szp7qCIiwbBERAF18TPKlLypOokXIXXxM8qUvKk6iRbw3kQYn9GXofoKh8ELfNqWih8ELfNqVgeM8yncsfhUnKn+hilmS/wAm0vsz1j1E8sfhUnKn+hilmS/ybS+zPWPUMd9lnU4WPqychZWAsqYqgiIgCFEKAi+OnidT7tN1LlV+SDxyX3RnWtVoY6eJ1Pu03UuVX5IPHJfdGda1Qz30WmH4ep7F50+oLatVPqC2qYqwiIgMFq0y0wK3ogORVYJB3vkuRU4v8Sly+DGFq4pksasokXo8BWK99TS5rV2REF4cJjR8QlrI2VRylqfmoeFJ7WTrHL6XyPCk9rJ1jl9Kve1nsqe5H0QREWDcIiIAuviZ5UpeVJ1Ei5C6+JnlSl5UnUSLeG8iDE/oy9D9BUPghb5tS0UPghb5tSsDxnmU7lj8Kk5U/wBDFLMl/k2l9meseonlj8Kk5U/0MUsyX+TaX2Z6x6hjvss6nCx9WTkLKwFlTFUEREAREQEZxyZekqANZppgP+U5VZkhcNuScdILcdpW3/kK4cMMBBBFxaxHCOBUVgaV2C8J5rg4iGQsIA0y0smpwG+c3Nd62WUNTRplrhPHSnTW1r+D9EU+oepbV5MG1TZI2vjcHsc0Oa5puHA6iF6rqYq2rOzMosXS6GDKLF0ugMosXS6AyudhTV8QuhdeLCLLg2WHsNobT8zFwDpPaydY5Z2QKz8JYm0+cS2CMXJJs06STcn5rwbj4fQs5j91xumemp43wpWK/wBkCbIFYG4+H0LeY/dNx8PoW8x+6x2ZJ3wr/ZAmyBWBuPh9C3mP3TcfD6FvMfunZjvhX+yBdjEp18KUvKk6iRSkYnQ+hZzH7rt4AxUhjkZI2FjZG3zXgd824LTY+okfFbRp6kNfGZoONtpP6HwQt82pa6RlgvqpkAaSSAALknQAOEneC7DzfmU/lhd39IN+87rcWbGL/NS3JgP/AI2lv6K/wL3Efyqyx6wq7CFcGQd8HWp6b9wJu6biBOnksBVx4s0Ihhjib4MbGxt9TWht/l81BDWTZaYhZKEKb27SRBZWAsqcqQiIgCIiA8WEIbg+pVzjnigKsBzCI6mO+xyG+a4azG/9t9N94+sg2i9l1yK7B995aSVzoo1XB6FS4v451GC37BUtfEL3zXAOjfwvbvG/C0+sEqcwZVqUtGc5rTwEvH8tXtnwe1zSyRjZGHWyRoe0/A6FzjiVQHSaWEHi2Ro5muAUdmtEzunOlU1nDXmtD0/1TpPPZ0ndhP6p0nns6TuwvLuHwf8AlYulN2k3D4P/ACsXSm7SePmaZcP0P5PV/VOk89nSd2E/qnSeezpO7C8u4fB/5WLpTdpNw+D/AMrF0pu0nj5jLh+h/J6v6p0nns6Tuwn9U6Tz2dJ3YXl3D4P/ACsXSm7Sbh8H/lYulN2k8fMZcP0P5PV/VOk89nSd2F8vyn0Z/GzpO7C8+4fB/wCVi6U3aTcPg/8AKxdKbtJ4+Zm2H6H8nxJj/RO/GzpP7C17uaHz2c7uwt+4fB/5WLpTdpNw+D/ysXSm7SxaXM2vR6X8mjdzQ+eznd2E3c0Pns53dhb9w+D/AMrF0pu0m4fB/wCVi6U3aS0uYvR6X8mjdzQ+eznd2E3c0Pns53dhb9w+D/ysXSm7Sbh8H/lYulN2ktLmL0el/Jo3dUPns53dhbosoVE38bOk/sLO4fB/5WLpTdpNw+D/AMrF0pu0lpczDdB/2v5Nz8qlI0aHtJ4A55/8FC8Z8oMteTTUzZJc7/TjaQDxuGsjlWbwhS7cTQDVSxfEyEcxcuhS4LZG3MhjjiZvtjY1gPrAGlZtJ6NmYTpU3eENf31IjiZiWad2z1BD6pwtoOc2Fp1tad9x3z8BouTZmDYLALy0WDrLsRx2CkjG2w4q1VzbbPtERbnMEREAREQBfLmXX0iA8slICtJoV0EWLG6mzn7QTaC6CJZDOzn7QTaC6CJZDOzn7QTaC6CJZDOzn7QTaC6CJZDOzn7QTaC6CJZDOzn7QTaC6CJZDOzn7QTaC6CJZDOzn7QTaC6CJZDOzn7RW2OjAXrRLDOz4ayy+0RZNAiIgCIiAIiIAiIgCIiAIiIAiIgCIiAIiIAiIgCIiAIiIAiIgCIiAIiIAiIgCIiA/9k=" id="836" name="Google Shape;836;p56"/>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sp>
        <p:nvSpPr>
          <p:cNvPr id="842" name="Google Shape;842;p57"/>
          <p:cNvSpPr txBox="1"/>
          <p:nvPr>
            <p:ph idx="4294967295"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843" name="Google Shape;843;p57"/>
          <p:cNvSpPr/>
          <p:nvPr/>
        </p:nvSpPr>
        <p:spPr>
          <a:xfrm>
            <a:off x="2102891" y="41429"/>
            <a:ext cx="5785251" cy="723275"/>
          </a:xfrm>
          <a:prstGeom prst="rect">
            <a:avLst/>
          </a:prstGeom>
          <a:noFill/>
          <a:ln>
            <a:noFill/>
          </a:ln>
        </p:spPr>
        <p:txBody>
          <a:bodyPr anchorCtr="0" anchor="t" bIns="45700" lIns="91425" spcFirstLastPara="1" rIns="91425" wrap="square" tIns="45700">
            <a:spAutoFit/>
          </a:bodyPr>
          <a:lstStyle/>
          <a:p>
            <a:pPr indent="-341313" lvl="0" marL="342900" marR="0" rtl="0" algn="l">
              <a:lnSpc>
                <a:spcPct val="100000"/>
              </a:lnSpc>
              <a:spcBef>
                <a:spcPts val="0"/>
              </a:spcBef>
              <a:spcAft>
                <a:spcPts val="0"/>
              </a:spcAft>
              <a:buClr>
                <a:srgbClr val="000000"/>
              </a:buClr>
              <a:buSzPts val="4100"/>
              <a:buFont typeface="Arial"/>
              <a:buNone/>
            </a:pPr>
            <a:r>
              <a:rPr b="0" i="0" lang="it-IT" sz="4100" u="none" cap="none" strike="noStrike">
                <a:solidFill>
                  <a:schemeClr val="dk1"/>
                </a:solidFill>
                <a:latin typeface="Calibri"/>
                <a:ea typeface="Calibri"/>
                <a:cs typeface="Calibri"/>
                <a:sym typeface="Calibri"/>
              </a:rPr>
              <a:t>Il sito di Disaster Recovery</a:t>
            </a:r>
            <a:endParaRPr b="0" i="0" sz="4100" u="none" cap="none" strike="noStrike">
              <a:solidFill>
                <a:schemeClr val="dk1"/>
              </a:solidFill>
              <a:latin typeface="Calibri"/>
              <a:ea typeface="Calibri"/>
              <a:cs typeface="Calibri"/>
              <a:sym typeface="Calibri"/>
            </a:endParaRPr>
          </a:p>
        </p:txBody>
      </p:sp>
      <p:grpSp>
        <p:nvGrpSpPr>
          <p:cNvPr id="844" name="Google Shape;844;p57"/>
          <p:cNvGrpSpPr/>
          <p:nvPr/>
        </p:nvGrpSpPr>
        <p:grpSpPr>
          <a:xfrm>
            <a:off x="571112" y="1701221"/>
            <a:ext cx="3215429" cy="3383548"/>
            <a:chOff x="569434" y="413"/>
            <a:chExt cx="3215429" cy="3383548"/>
          </a:xfrm>
        </p:grpSpPr>
        <p:sp>
          <p:nvSpPr>
            <p:cNvPr id="845" name="Google Shape;845;p57"/>
            <p:cNvSpPr/>
            <p:nvPr/>
          </p:nvSpPr>
          <p:spPr>
            <a:xfrm>
              <a:off x="569434" y="413"/>
              <a:ext cx="3215429" cy="1353419"/>
            </a:xfrm>
            <a:prstGeom prst="roundRect">
              <a:avLst>
                <a:gd fmla="val 10000" name="adj"/>
              </a:avLst>
            </a:prstGeom>
            <a:solidFill>
              <a:srgbClr val="BF50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6" name="Google Shape;846;p57"/>
            <p:cNvSpPr txBox="1"/>
            <p:nvPr/>
          </p:nvSpPr>
          <p:spPr>
            <a:xfrm>
              <a:off x="609074" y="40053"/>
              <a:ext cx="3136149" cy="1274139"/>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lt1"/>
                </a:buClr>
                <a:buSzPts val="1800"/>
                <a:buFont typeface="Times New Roman"/>
                <a:buNone/>
              </a:pPr>
              <a:r>
                <a:rPr b="0" i="0" lang="it-IT" sz="1800" u="none" cap="none" strike="noStrike">
                  <a:solidFill>
                    <a:schemeClr val="lt1"/>
                  </a:solidFill>
                  <a:latin typeface="Times New Roman"/>
                  <a:ea typeface="Times New Roman"/>
                  <a:cs typeface="Times New Roman"/>
                  <a:sym typeface="Times New Roman"/>
                </a:rPr>
                <a:t>Delle Funzioni Istituzionali dell’Organismo Pagatore (Autorizzazione, Esecuzione e Contabilizzazione)</a:t>
              </a:r>
              <a:endParaRPr b="0" i="0" sz="1800" u="none" cap="none" strike="noStrike">
                <a:solidFill>
                  <a:schemeClr val="lt1"/>
                </a:solidFill>
                <a:latin typeface="Times New Roman"/>
                <a:ea typeface="Times New Roman"/>
                <a:cs typeface="Times New Roman"/>
                <a:sym typeface="Times New Roman"/>
              </a:endParaRPr>
            </a:p>
          </p:txBody>
        </p:sp>
        <p:sp>
          <p:nvSpPr>
            <p:cNvPr id="847" name="Google Shape;847;p57"/>
            <p:cNvSpPr/>
            <p:nvPr/>
          </p:nvSpPr>
          <p:spPr>
            <a:xfrm rot="5400000">
              <a:off x="1923382" y="1387668"/>
              <a:ext cx="507532" cy="609038"/>
            </a:xfrm>
            <a:prstGeom prst="rightArrow">
              <a:avLst>
                <a:gd fmla="val 60000" name="adj1"/>
                <a:gd fmla="val 50000" name="adj2"/>
              </a:avLst>
            </a:prstGeom>
            <a:solidFill>
              <a:srgbClr val="BF50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8" name="Google Shape;848;p57"/>
            <p:cNvSpPr txBox="1"/>
            <p:nvPr/>
          </p:nvSpPr>
          <p:spPr>
            <a:xfrm>
              <a:off x="1994437" y="1438421"/>
              <a:ext cx="365422" cy="35527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500"/>
                <a:buFont typeface="Times New Roman"/>
                <a:buNone/>
              </a:pPr>
              <a:r>
                <a:t/>
              </a:r>
              <a:endParaRPr b="0" i="0" sz="2500" u="none" cap="none" strike="noStrike">
                <a:solidFill>
                  <a:schemeClr val="lt1"/>
                </a:solidFill>
                <a:latin typeface="Times New Roman"/>
                <a:ea typeface="Times New Roman"/>
                <a:cs typeface="Times New Roman"/>
                <a:sym typeface="Times New Roman"/>
              </a:endParaRPr>
            </a:p>
          </p:txBody>
        </p:sp>
        <p:sp>
          <p:nvSpPr>
            <p:cNvPr id="849" name="Google Shape;849;p57"/>
            <p:cNvSpPr/>
            <p:nvPr/>
          </p:nvSpPr>
          <p:spPr>
            <a:xfrm>
              <a:off x="569434" y="2030542"/>
              <a:ext cx="3215429" cy="1353419"/>
            </a:xfrm>
            <a:prstGeom prst="roundRect">
              <a:avLst>
                <a:gd fmla="val 10000" name="adj"/>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0" name="Google Shape;850;p57"/>
            <p:cNvSpPr txBox="1"/>
            <p:nvPr/>
          </p:nvSpPr>
          <p:spPr>
            <a:xfrm>
              <a:off x="609074" y="2070182"/>
              <a:ext cx="3136149" cy="1274139"/>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Times New Roman"/>
                <a:buNone/>
              </a:pPr>
              <a:r>
                <a:rPr b="0" i="0" lang="it-IT" sz="2000" u="none" cap="none" strike="noStrike">
                  <a:solidFill>
                    <a:schemeClr val="lt1"/>
                  </a:solidFill>
                  <a:latin typeface="Times New Roman"/>
                  <a:ea typeface="Times New Roman"/>
                  <a:cs typeface="Times New Roman"/>
                  <a:sym typeface="Times New Roman"/>
                </a:rPr>
                <a:t>Dei processi amministrativi ritenuti più critici (ad esempio la contabilità del funzionamento dell’Agenzia)</a:t>
              </a:r>
              <a:endParaRPr b="0" i="0" sz="2000" u="none" cap="none" strike="noStrike">
                <a:solidFill>
                  <a:schemeClr val="lt1"/>
                </a:solidFill>
                <a:latin typeface="Times New Roman"/>
                <a:ea typeface="Times New Roman"/>
                <a:cs typeface="Times New Roman"/>
                <a:sym typeface="Times New Roman"/>
              </a:endParaRPr>
            </a:p>
          </p:txBody>
        </p:sp>
      </p:grpSp>
      <p:sp>
        <p:nvSpPr>
          <p:cNvPr id="851" name="Google Shape;851;p57"/>
          <p:cNvSpPr/>
          <p:nvPr/>
        </p:nvSpPr>
        <p:spPr>
          <a:xfrm>
            <a:off x="500063" y="764704"/>
            <a:ext cx="3487737" cy="830263"/>
          </a:xfrm>
          <a:prstGeom prst="rect">
            <a:avLst/>
          </a:prstGeom>
          <a:gradFill>
            <a:gsLst>
              <a:gs pos="0">
                <a:srgbClr val="FFBB82"/>
              </a:gs>
              <a:gs pos="35000">
                <a:srgbClr val="FFCFA8"/>
              </a:gs>
              <a:gs pos="100000">
                <a:srgbClr val="FFEBD9"/>
              </a:gs>
            </a:gsLst>
            <a:lin ang="16200000" scaled="0"/>
          </a:gradFill>
          <a:ln cap="flat" cmpd="sng" w="9525">
            <a:solidFill>
              <a:srgbClr val="F5913F"/>
            </a:solidFill>
            <a:prstDash val="solid"/>
            <a:round/>
            <a:headEnd len="sm" w="sm" type="none"/>
            <a:tailEnd len="sm" w="sm" type="none"/>
          </a:ln>
          <a:effectLst>
            <a:outerShdw blurRad="40000" rotWithShape="0" dir="5400000" dist="20000">
              <a:srgbClr val="000000">
                <a:alpha val="36470"/>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it-IT" sz="2400" u="none" cap="none" strike="noStrike">
                <a:solidFill>
                  <a:schemeClr val="dk1"/>
                </a:solidFill>
                <a:latin typeface="Times New Roman"/>
                <a:ea typeface="Times New Roman"/>
                <a:cs typeface="Times New Roman"/>
                <a:sym typeface="Times New Roman"/>
              </a:rPr>
              <a:t>In caso di “disastro”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it-IT" sz="2400" u="none" cap="none" strike="noStrike">
                <a:solidFill>
                  <a:schemeClr val="dk1"/>
                </a:solidFill>
                <a:latin typeface="Times New Roman"/>
                <a:ea typeface="Times New Roman"/>
                <a:cs typeface="Times New Roman"/>
                <a:sym typeface="Times New Roman"/>
              </a:rPr>
              <a:t>Garantisce la continuità:</a:t>
            </a:r>
            <a:endParaRPr b="0" i="0" sz="1400" u="none" cap="none" strike="noStrike">
              <a:solidFill>
                <a:srgbClr val="000000"/>
              </a:solidFill>
              <a:latin typeface="Arial"/>
              <a:ea typeface="Arial"/>
              <a:cs typeface="Arial"/>
              <a:sym typeface="Arial"/>
            </a:endParaRPr>
          </a:p>
        </p:txBody>
      </p:sp>
      <p:sp>
        <p:nvSpPr>
          <p:cNvPr id="852" name="Google Shape;852;p57"/>
          <p:cNvSpPr/>
          <p:nvPr/>
        </p:nvSpPr>
        <p:spPr>
          <a:xfrm>
            <a:off x="5040313" y="764704"/>
            <a:ext cx="2806700" cy="830262"/>
          </a:xfrm>
          <a:prstGeom prst="rect">
            <a:avLst/>
          </a:prstGeom>
          <a:gradFill>
            <a:gsLst>
              <a:gs pos="0">
                <a:srgbClr val="C8B2E9"/>
              </a:gs>
              <a:gs pos="35000">
                <a:srgbClr val="D6CAED"/>
              </a:gs>
              <a:gs pos="100000">
                <a:srgbClr val="EFE8FA"/>
              </a:gs>
            </a:gsLst>
            <a:lin ang="16200000" scaled="0"/>
          </a:gradFill>
          <a:ln cap="flat" cmpd="sng" w="9525">
            <a:solidFill>
              <a:srgbClr val="7C5F9F"/>
            </a:solidFill>
            <a:prstDash val="solid"/>
            <a:round/>
            <a:headEnd len="sm" w="sm" type="none"/>
            <a:tailEnd len="sm" w="sm" type="none"/>
          </a:ln>
          <a:effectLst>
            <a:outerShdw blurRad="40000" rotWithShape="0" dir="5400000" dist="20000">
              <a:srgbClr val="000000">
                <a:alpha val="36470"/>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it-IT" sz="2400" u="none" cap="none" strike="noStrike">
                <a:solidFill>
                  <a:schemeClr val="dk1"/>
                </a:solidFill>
                <a:latin typeface="Times New Roman"/>
                <a:ea typeface="Times New Roman"/>
                <a:cs typeface="Times New Roman"/>
                <a:sym typeface="Times New Roman"/>
              </a:rPr>
              <a:t>Nell’attività ordinaria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it-IT" sz="2400" u="none" cap="none" strike="noStrike">
                <a:solidFill>
                  <a:schemeClr val="dk1"/>
                </a:solidFill>
                <a:latin typeface="Times New Roman"/>
                <a:ea typeface="Times New Roman"/>
                <a:cs typeface="Times New Roman"/>
                <a:sym typeface="Times New Roman"/>
              </a:rPr>
              <a:t>Consente di: </a:t>
            </a:r>
            <a:endParaRPr b="0" i="0" sz="1400" u="none" cap="none" strike="noStrike">
              <a:solidFill>
                <a:srgbClr val="000000"/>
              </a:solidFill>
              <a:latin typeface="Arial"/>
              <a:ea typeface="Arial"/>
              <a:cs typeface="Arial"/>
              <a:sym typeface="Arial"/>
            </a:endParaRPr>
          </a:p>
        </p:txBody>
      </p:sp>
      <p:grpSp>
        <p:nvGrpSpPr>
          <p:cNvPr id="853" name="Google Shape;853;p57"/>
          <p:cNvGrpSpPr/>
          <p:nvPr/>
        </p:nvGrpSpPr>
        <p:grpSpPr>
          <a:xfrm>
            <a:off x="4792014" y="1702917"/>
            <a:ext cx="4028458" cy="3452165"/>
            <a:chOff x="0" y="2109"/>
            <a:chExt cx="4028458" cy="3452165"/>
          </a:xfrm>
        </p:grpSpPr>
        <p:sp>
          <p:nvSpPr>
            <p:cNvPr id="854" name="Google Shape;854;p57"/>
            <p:cNvSpPr/>
            <p:nvPr/>
          </p:nvSpPr>
          <p:spPr>
            <a:xfrm>
              <a:off x="0" y="2109"/>
              <a:ext cx="4028458" cy="1380866"/>
            </a:xfrm>
            <a:prstGeom prst="roundRect">
              <a:avLst>
                <a:gd fmla="val 10000" name="adj"/>
              </a:avLst>
            </a:prstGeom>
            <a:solidFill>
              <a:srgbClr val="BF50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p57"/>
            <p:cNvSpPr txBox="1"/>
            <p:nvPr/>
          </p:nvSpPr>
          <p:spPr>
            <a:xfrm>
              <a:off x="40444" y="42553"/>
              <a:ext cx="3947570" cy="1299978"/>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lt1"/>
                </a:buClr>
                <a:buSzPts val="1800"/>
                <a:buFont typeface="Times New Roman"/>
                <a:buNone/>
              </a:pPr>
              <a:r>
                <a:rPr b="0" i="0" lang="it-IT" sz="1800" u="none" cap="none" strike="noStrike">
                  <a:solidFill>
                    <a:schemeClr val="lt1"/>
                  </a:solidFill>
                  <a:latin typeface="Times New Roman"/>
                  <a:ea typeface="Times New Roman"/>
                  <a:cs typeface="Times New Roman"/>
                  <a:sym typeface="Times New Roman"/>
                </a:rPr>
                <a:t>Mettere a disposizione dell’ARCEA un’infrastruttura hardware e software più evoluta per i Servizi Informatici</a:t>
              </a:r>
              <a:endParaRPr b="0" i="0" sz="1800" u="none" cap="none" strike="noStrike">
                <a:solidFill>
                  <a:schemeClr val="lt1"/>
                </a:solidFill>
                <a:latin typeface="Times New Roman"/>
                <a:ea typeface="Times New Roman"/>
                <a:cs typeface="Times New Roman"/>
                <a:sym typeface="Times New Roman"/>
              </a:endParaRPr>
            </a:p>
          </p:txBody>
        </p:sp>
        <p:sp>
          <p:nvSpPr>
            <p:cNvPr id="856" name="Google Shape;856;p57"/>
            <p:cNvSpPr/>
            <p:nvPr/>
          </p:nvSpPr>
          <p:spPr>
            <a:xfrm rot="5400000">
              <a:off x="1755316" y="1417497"/>
              <a:ext cx="517824" cy="621389"/>
            </a:xfrm>
            <a:prstGeom prst="rightArrow">
              <a:avLst>
                <a:gd fmla="val 60000" name="adj1"/>
                <a:gd fmla="val 50000" name="adj2"/>
              </a:avLst>
            </a:prstGeom>
            <a:solidFill>
              <a:srgbClr val="BF50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p57"/>
            <p:cNvSpPr txBox="1"/>
            <p:nvPr/>
          </p:nvSpPr>
          <p:spPr>
            <a:xfrm>
              <a:off x="1827812" y="1469280"/>
              <a:ext cx="372833" cy="36247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500"/>
                <a:buFont typeface="Times New Roman"/>
                <a:buNone/>
              </a:pPr>
              <a:r>
                <a:t/>
              </a:r>
              <a:endParaRPr b="0" i="0" sz="2500" u="none" cap="none" strike="noStrike">
                <a:solidFill>
                  <a:schemeClr val="lt1"/>
                </a:solidFill>
                <a:latin typeface="Times New Roman"/>
                <a:ea typeface="Times New Roman"/>
                <a:cs typeface="Times New Roman"/>
                <a:sym typeface="Times New Roman"/>
              </a:endParaRPr>
            </a:p>
          </p:txBody>
        </p:sp>
        <p:sp>
          <p:nvSpPr>
            <p:cNvPr id="858" name="Google Shape;858;p57"/>
            <p:cNvSpPr/>
            <p:nvPr/>
          </p:nvSpPr>
          <p:spPr>
            <a:xfrm>
              <a:off x="0" y="2073408"/>
              <a:ext cx="4028458" cy="1380866"/>
            </a:xfrm>
            <a:prstGeom prst="roundRect">
              <a:avLst>
                <a:gd fmla="val 10000" name="adj"/>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57"/>
            <p:cNvSpPr txBox="1"/>
            <p:nvPr/>
          </p:nvSpPr>
          <p:spPr>
            <a:xfrm>
              <a:off x="40444" y="2113852"/>
              <a:ext cx="3947570" cy="1299978"/>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Times New Roman"/>
                <a:buNone/>
              </a:pPr>
              <a:r>
                <a:rPr b="0" i="0" lang="it-IT" sz="2000" u="none" cap="none" strike="noStrike">
                  <a:solidFill>
                    <a:schemeClr val="lt1"/>
                  </a:solidFill>
                  <a:latin typeface="Times New Roman"/>
                  <a:ea typeface="Times New Roman"/>
                  <a:cs typeface="Times New Roman"/>
                  <a:sym typeface="Times New Roman"/>
                </a:rPr>
                <a:t>Bilanciare il carico computazionale tra le due “sale CED” (Catanzaro e Cosenza) decongestionando anche durante i picchi lavorativi la sede principale</a:t>
              </a:r>
              <a:endParaRPr b="0" i="0" sz="2000" u="none" cap="none" strike="noStrike">
                <a:solidFill>
                  <a:schemeClr val="lt1"/>
                </a:solidFill>
                <a:latin typeface="Times New Roman"/>
                <a:ea typeface="Times New Roman"/>
                <a:cs typeface="Times New Roman"/>
                <a:sym typeface="Times New Roman"/>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sp>
        <p:nvSpPr>
          <p:cNvPr id="864" name="Google Shape;864;p58"/>
          <p:cNvSpPr txBox="1"/>
          <p:nvPr>
            <p:ph idx="4294967295"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865" name="Google Shape;865;p58"/>
          <p:cNvSpPr txBox="1"/>
          <p:nvPr/>
        </p:nvSpPr>
        <p:spPr>
          <a:xfrm>
            <a:off x="323528" y="116632"/>
            <a:ext cx="8712968" cy="7232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100"/>
              <a:buFont typeface="Arial"/>
              <a:buNone/>
            </a:pPr>
            <a:r>
              <a:rPr b="0" i="0" lang="it-IT" sz="4100" u="none" cap="none" strike="noStrike">
                <a:solidFill>
                  <a:schemeClr val="dk1"/>
                </a:solidFill>
                <a:latin typeface="Times New Roman"/>
                <a:ea typeface="Times New Roman"/>
                <a:cs typeface="Times New Roman"/>
                <a:sym typeface="Times New Roman"/>
              </a:rPr>
              <a:t>Risk Assessment</a:t>
            </a:r>
            <a:endParaRPr b="0" i="0" sz="4100" u="none" cap="none" strike="noStrike">
              <a:solidFill>
                <a:schemeClr val="dk1"/>
              </a:solidFill>
              <a:latin typeface="Times New Roman"/>
              <a:ea typeface="Times New Roman"/>
              <a:cs typeface="Times New Roman"/>
              <a:sym typeface="Times New Roman"/>
            </a:endParaRPr>
          </a:p>
        </p:txBody>
      </p:sp>
      <p:pic>
        <p:nvPicPr>
          <p:cNvPr id="866" name="Google Shape;866;p58"/>
          <p:cNvPicPr preferRelativeResize="0"/>
          <p:nvPr/>
        </p:nvPicPr>
        <p:blipFill rotWithShape="1">
          <a:blip r:embed="rId3">
            <a:alphaModFix/>
          </a:blip>
          <a:srcRect b="0" l="0" r="0" t="0"/>
          <a:stretch/>
        </p:blipFill>
        <p:spPr>
          <a:xfrm>
            <a:off x="237827" y="1164106"/>
            <a:ext cx="3254053" cy="3991696"/>
          </a:xfrm>
          <a:prstGeom prst="rect">
            <a:avLst/>
          </a:prstGeom>
          <a:noFill/>
          <a:ln>
            <a:noFill/>
          </a:ln>
        </p:spPr>
      </p:pic>
      <p:sp>
        <p:nvSpPr>
          <p:cNvPr id="867" name="Google Shape;867;p58"/>
          <p:cNvSpPr txBox="1"/>
          <p:nvPr/>
        </p:nvSpPr>
        <p:spPr>
          <a:xfrm>
            <a:off x="2123728" y="836712"/>
            <a:ext cx="508410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it-IT" sz="1800" u="none" cap="none" strike="noStrike">
                <a:solidFill>
                  <a:schemeClr val="dk1"/>
                </a:solidFill>
                <a:latin typeface="Times New Roman"/>
                <a:ea typeface="Times New Roman"/>
                <a:cs typeface="Times New Roman"/>
                <a:sym typeface="Times New Roman"/>
              </a:rPr>
              <a:t>Ispirato a VERA – Processo articolato e formalizzato</a:t>
            </a:r>
            <a:endParaRPr b="0" i="0" sz="1400" u="none" cap="none" strike="noStrike">
              <a:solidFill>
                <a:srgbClr val="000000"/>
              </a:solidFill>
              <a:latin typeface="Arial"/>
              <a:ea typeface="Arial"/>
              <a:cs typeface="Arial"/>
              <a:sym typeface="Arial"/>
            </a:endParaRPr>
          </a:p>
        </p:txBody>
      </p:sp>
      <p:graphicFrame>
        <p:nvGraphicFramePr>
          <p:cNvPr id="868" name="Google Shape;868;p58"/>
          <p:cNvGraphicFramePr/>
          <p:nvPr/>
        </p:nvGraphicFramePr>
        <p:xfrm>
          <a:off x="3707901" y="1556792"/>
          <a:ext cx="3000000" cy="3000000"/>
        </p:xfrm>
        <a:graphic>
          <a:graphicData uri="http://schemas.openxmlformats.org/drawingml/2006/table">
            <a:tbl>
              <a:tblPr>
                <a:noFill/>
                <a:tableStyleId>{3BA7BAC9-48E9-44FA-8B1F-C384FE10558F}</a:tableStyleId>
              </a:tblPr>
              <a:tblGrid>
                <a:gridCol w="944000"/>
                <a:gridCol w="944000"/>
                <a:gridCol w="618000"/>
                <a:gridCol w="441425"/>
                <a:gridCol w="393900"/>
                <a:gridCol w="393900"/>
                <a:gridCol w="387100"/>
                <a:gridCol w="387100"/>
                <a:gridCol w="387100"/>
              </a:tblGrid>
              <a:tr h="341375">
                <a:tc>
                  <a:txBody>
                    <a:bodyPr/>
                    <a:lstStyle/>
                    <a:p>
                      <a:pPr indent="0" lvl="0" marL="0" marR="0" rtl="0" algn="ctr">
                        <a:lnSpc>
                          <a:spcPct val="100000"/>
                        </a:lnSpc>
                        <a:spcBef>
                          <a:spcPts val="0"/>
                        </a:spcBef>
                        <a:spcAft>
                          <a:spcPts val="0"/>
                        </a:spcAft>
                        <a:buClr>
                          <a:srgbClr val="000000"/>
                        </a:buClr>
                        <a:buSzPts val="1100"/>
                        <a:buFont typeface="Arial"/>
                        <a:buNone/>
                      </a:pPr>
                      <a:r>
                        <a:rPr b="1" i="0" lang="it-IT" sz="1100" u="none" cap="none" strike="noStrike">
                          <a:solidFill>
                            <a:srgbClr val="FFFFFF"/>
                          </a:solidFill>
                          <a:latin typeface="Calibri"/>
                          <a:ea typeface="Calibri"/>
                          <a:cs typeface="Calibri"/>
                          <a:sym typeface="Calibri"/>
                        </a:rPr>
                        <a:t>Categoria</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E2D37"/>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i="0" lang="it-IT" sz="1100" u="none" cap="none" strike="noStrike">
                          <a:solidFill>
                            <a:srgbClr val="FFFFFF"/>
                          </a:solidFill>
                          <a:latin typeface="Calibri"/>
                          <a:ea typeface="Calibri"/>
                          <a:cs typeface="Calibri"/>
                          <a:sym typeface="Calibri"/>
                        </a:rPr>
                        <a:t>Minaccia</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E2D37"/>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i="0" lang="it-IT" sz="1100" u="none" cap="none" strike="noStrike">
                          <a:solidFill>
                            <a:srgbClr val="FFFFFF"/>
                          </a:solidFill>
                          <a:latin typeface="Calibri"/>
                          <a:ea typeface="Calibri"/>
                          <a:cs typeface="Calibri"/>
                          <a:sym typeface="Calibri"/>
                        </a:rPr>
                        <a:t>Valore Minaccia</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E2D37"/>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i="0" lang="it-IT" sz="1100" u="none" cap="none" strike="noStrike">
                          <a:solidFill>
                            <a:srgbClr val="FFFFFF"/>
                          </a:solidFill>
                          <a:latin typeface="Calibri"/>
                          <a:ea typeface="Calibri"/>
                          <a:cs typeface="Calibri"/>
                          <a:sym typeface="Calibri"/>
                        </a:rPr>
                        <a:t>Parametri RID</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E2D37"/>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i="0" lang="it-IT" sz="1100" u="none" cap="none" strike="noStrike">
                          <a:solidFill>
                            <a:srgbClr val="FFFFFF"/>
                          </a:solidFill>
                          <a:latin typeface="Calibri"/>
                          <a:ea typeface="Calibri"/>
                          <a:cs typeface="Calibri"/>
                          <a:sym typeface="Calibri"/>
                        </a:rPr>
                        <a:t>Naturale</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E2D37"/>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i="0" lang="it-IT" sz="1100" u="none" cap="none" strike="noStrike">
                          <a:solidFill>
                            <a:srgbClr val="FFFFFF"/>
                          </a:solidFill>
                          <a:latin typeface="Calibri"/>
                          <a:ea typeface="Calibri"/>
                          <a:cs typeface="Calibri"/>
                          <a:sym typeface="Calibri"/>
                        </a:rPr>
                        <a:t>Deliberata</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E2D37"/>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i="0" lang="it-IT" sz="1100" u="none" cap="none" strike="noStrike">
                          <a:solidFill>
                            <a:srgbClr val="FFFFFF"/>
                          </a:solidFill>
                          <a:latin typeface="Calibri"/>
                          <a:ea typeface="Calibri"/>
                          <a:cs typeface="Calibri"/>
                          <a:sym typeface="Calibri"/>
                        </a:rPr>
                        <a:t>Non deliberata</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E2D37"/>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i="0" lang="it-IT" sz="1100" u="none" cap="none" strike="noStrike">
                          <a:solidFill>
                            <a:srgbClr val="FFFFFF"/>
                          </a:solidFill>
                          <a:latin typeface="Calibri"/>
                          <a:ea typeface="Calibri"/>
                          <a:cs typeface="Calibri"/>
                          <a:sym typeface="Calibri"/>
                        </a:rPr>
                        <a:t>Prob</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E2D37"/>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i="0" lang="it-IT" sz="1100" u="none" cap="none" strike="noStrike">
                          <a:solidFill>
                            <a:srgbClr val="FFFFFF"/>
                          </a:solidFill>
                          <a:latin typeface="Calibri"/>
                          <a:ea typeface="Calibri"/>
                          <a:cs typeface="Calibri"/>
                          <a:sym typeface="Calibri"/>
                        </a:rPr>
                        <a:t>Impa</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E2D37"/>
                    </a:solidFill>
                  </a:tcPr>
                </a:tc>
              </a:tr>
              <a:tr h="170700">
                <a:tc rowSpan="5">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solidFill>
                            <a:srgbClr val="FFFFFF"/>
                          </a:solidFill>
                          <a:latin typeface="Calibri"/>
                          <a:ea typeface="Calibri"/>
                          <a:cs typeface="Calibri"/>
                          <a:sym typeface="Calibri"/>
                        </a:rPr>
                        <a:t>Danni fisici</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E2D37"/>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Incendio</a:t>
                      </a:r>
                      <a:endParaRPr sz="1400" u="none" cap="none" strike="noStrike"/>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F7B8A"/>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1</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ID</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x</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x</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x</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1,00</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3</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0700">
                <a:tc vMerge="1"/>
                <a:tc>
                  <a:txBody>
                    <a:bodyPr/>
                    <a:lstStyle/>
                    <a:p>
                      <a:pPr indent="0" lvl="0" marL="0" marR="0" rtl="0" algn="l">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Allagamento</a:t>
                      </a:r>
                      <a:endParaRPr sz="1400" u="none" cap="none" strike="noStrike"/>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F7B8A"/>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1</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D</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x</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x</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x</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1</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3</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1375">
                <a:tc vMerge="1"/>
                <a:tc>
                  <a:txBody>
                    <a:bodyPr/>
                    <a:lstStyle/>
                    <a:p>
                      <a:pPr indent="0" lvl="0" marL="0" marR="0" rtl="0" algn="l">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Polvere, corrosione, congelamento.</a:t>
                      </a:r>
                      <a:endParaRPr sz="1400" u="none" cap="none" strike="noStrike"/>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F7B8A"/>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2</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D</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x</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x</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x</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2</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3</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12075">
                <a:tc vMerge="1"/>
                <a:tc>
                  <a:txBody>
                    <a:bodyPr/>
                    <a:lstStyle/>
                    <a:p>
                      <a:pPr indent="0" lvl="0" marL="0" marR="0" rtl="0" algn="l">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Distruzione di strumentazione da parte di persone malintenzionate</a:t>
                      </a:r>
                      <a:endParaRPr sz="1400" u="none" cap="none" strike="noStrike"/>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F7B8A"/>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2</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D</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x</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x</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x</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2</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3</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0700">
                <a:tc vMerge="1"/>
                <a:tc>
                  <a:txBody>
                    <a:bodyPr/>
                    <a:lstStyle/>
                    <a:p>
                      <a:pPr indent="0" lvl="0" marL="0" marR="0" rtl="0" algn="l">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Attacchi (bombe, terroristi)</a:t>
                      </a:r>
                      <a:endParaRPr sz="1400" u="none" cap="none" strike="noStrike"/>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F7B8A"/>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2</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D</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 </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x</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 </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2</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3</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1375">
                <a:tc rowSpan="3">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solidFill>
                            <a:srgbClr val="FFFFFF"/>
                          </a:solidFill>
                          <a:latin typeface="Calibri"/>
                          <a:ea typeface="Calibri"/>
                          <a:cs typeface="Calibri"/>
                          <a:sym typeface="Calibri"/>
                        </a:rPr>
                        <a:t>Eventi naturali</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E2D37"/>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Fenomeni climatici (Uragani, Nevicate)</a:t>
                      </a:r>
                      <a:endParaRPr sz="1400" u="none" cap="none" strike="noStrike"/>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F7B8A"/>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1</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D</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x</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 </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 </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1</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3</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0700">
                <a:tc vMerge="1"/>
                <a:tc>
                  <a:txBody>
                    <a:bodyPr/>
                    <a:lstStyle/>
                    <a:p>
                      <a:pPr indent="0" lvl="0" marL="0" marR="0" rtl="0" algn="l">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Terremoti, eruzioni vulcaniche</a:t>
                      </a:r>
                      <a:endParaRPr sz="1400" u="none" cap="none" strike="noStrike"/>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F7B8A"/>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2</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D</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x</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 </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 </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2</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3</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0700">
                <a:tc vMerge="1"/>
                <a:tc>
                  <a:txBody>
                    <a:bodyPr/>
                    <a:lstStyle/>
                    <a:p>
                      <a:pPr indent="0" lvl="0" marL="0" marR="0" rtl="0" algn="l">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Fulmini e scariche atmosferiche</a:t>
                      </a:r>
                      <a:endParaRPr sz="1400" u="none" cap="none" strike="noStrike"/>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F7B8A"/>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2</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D</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x</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 </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 </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2</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latin typeface="Calibri"/>
                          <a:ea typeface="Calibri"/>
                          <a:cs typeface="Calibri"/>
                          <a:sym typeface="Calibri"/>
                        </a:rPr>
                        <a:t>3</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2" name="Shape 872"/>
        <p:cNvGrpSpPr/>
        <p:nvPr/>
      </p:nvGrpSpPr>
      <p:grpSpPr>
        <a:xfrm>
          <a:off x="0" y="0"/>
          <a:ext cx="0" cy="0"/>
          <a:chOff x="0" y="0"/>
          <a:chExt cx="0" cy="0"/>
        </a:xfrm>
      </p:grpSpPr>
      <p:sp>
        <p:nvSpPr>
          <p:cNvPr id="873" name="Google Shape;873;p59"/>
          <p:cNvSpPr txBox="1"/>
          <p:nvPr>
            <p:ph idx="1" type="body"/>
          </p:nvPr>
        </p:nvSpPr>
        <p:spPr>
          <a:xfrm>
            <a:off x="323528" y="1844824"/>
            <a:ext cx="8712200" cy="721121"/>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F497D"/>
              </a:buClr>
              <a:buSzPts val="4000"/>
              <a:buFont typeface="Arial"/>
              <a:buNone/>
            </a:pPr>
            <a:r>
              <a:rPr b="1" i="0" lang="it-IT" sz="4000" u="none" cap="none" strike="noStrike">
                <a:solidFill>
                  <a:srgbClr val="1F497D"/>
                </a:solidFill>
                <a:latin typeface="Times New Roman"/>
                <a:ea typeface="Times New Roman"/>
                <a:cs typeface="Times New Roman"/>
                <a:sym typeface="Times New Roman"/>
              </a:rPr>
              <a:t>Grazie per l’attenzione</a:t>
            </a:r>
            <a:endParaRPr b="0" i="0" sz="1400" u="none" cap="none" strike="noStrike">
              <a:solidFill>
                <a:srgbClr val="000000"/>
              </a:solidFill>
              <a:latin typeface="Arial"/>
              <a:ea typeface="Arial"/>
              <a:cs typeface="Arial"/>
              <a:sym typeface="Arial"/>
            </a:endParaRPr>
          </a:p>
        </p:txBody>
      </p:sp>
      <p:sp>
        <p:nvSpPr>
          <p:cNvPr id="874" name="Google Shape;874;p59"/>
          <p:cNvSpPr txBox="1"/>
          <p:nvPr>
            <p:ph idx="4294967295" type="dt"/>
          </p:nvPr>
        </p:nvSpPr>
        <p:spPr>
          <a:xfrm>
            <a:off x="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it-IT" sz="1200">
                <a:solidFill>
                  <a:srgbClr val="898989"/>
                </a:solidFill>
                <a:latin typeface="Calibri"/>
                <a:ea typeface="Calibri"/>
                <a:cs typeface="Calibri"/>
                <a:sym typeface="Calibri"/>
              </a:rPr>
              <a:t>27/04/2021</a:t>
            </a:r>
            <a:endParaRPr sz="1200">
              <a:solidFill>
                <a:srgbClr val="898989"/>
              </a:solidFill>
              <a:latin typeface="Calibri"/>
              <a:ea typeface="Calibri"/>
              <a:cs typeface="Calibri"/>
              <a:sym typeface="Calibri"/>
            </a:endParaRPr>
          </a:p>
        </p:txBody>
      </p:sp>
      <p:sp>
        <p:nvSpPr>
          <p:cNvPr id="875" name="Google Shape;875;p59"/>
          <p:cNvSpPr txBox="1"/>
          <p:nvPr>
            <p:ph idx="4294967295" type="sldNum"/>
          </p:nvPr>
        </p:nvSpPr>
        <p:spPr>
          <a:xfrm>
            <a:off x="70104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sz="1200">
                <a:solidFill>
                  <a:srgbClr val="898989"/>
                </a:solidFill>
                <a:latin typeface="Calibri"/>
                <a:ea typeface="Calibri"/>
                <a:cs typeface="Calibri"/>
                <a:sym typeface="Calibri"/>
              </a:rPr>
              <a:t>‹#›</a:t>
            </a:fld>
            <a:endParaRPr sz="1200">
              <a:solidFill>
                <a:srgbClr val="898989"/>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6"/>
          <p:cNvSpPr txBox="1"/>
          <p:nvPr>
            <p:ph idx="2" type="body"/>
          </p:nvPr>
        </p:nvSpPr>
        <p:spPr>
          <a:xfrm>
            <a:off x="88445" y="96085"/>
            <a:ext cx="8948051" cy="740627"/>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1F497D"/>
              </a:buClr>
              <a:buSzPts val="3200"/>
              <a:buNone/>
            </a:pPr>
            <a:r>
              <a:rPr b="1" lang="it-IT">
                <a:solidFill>
                  <a:srgbClr val="1F497D"/>
                </a:solidFill>
              </a:rPr>
              <a:t>L’ARCEA in cifre (al 31 dicembre 2023):</a:t>
            </a:r>
            <a:endParaRPr b="1">
              <a:solidFill>
                <a:srgbClr val="1F497D"/>
              </a:solidFill>
            </a:endParaRPr>
          </a:p>
          <a:p>
            <a:pPr indent="-139700" lvl="0" marL="342900" rtl="0" algn="l">
              <a:lnSpc>
                <a:spcPct val="100000"/>
              </a:lnSpc>
              <a:spcBef>
                <a:spcPts val="640"/>
              </a:spcBef>
              <a:spcAft>
                <a:spcPts val="0"/>
              </a:spcAft>
              <a:buClr>
                <a:schemeClr val="dk1"/>
              </a:buClr>
              <a:buSzPts val="3200"/>
              <a:buNone/>
            </a:pPr>
            <a:r>
              <a:t/>
            </a:r>
            <a:endParaRPr/>
          </a:p>
        </p:txBody>
      </p:sp>
      <p:sp>
        <p:nvSpPr>
          <p:cNvPr id="177" name="Google Shape;17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it-IT"/>
              <a:t>27/04/2021</a:t>
            </a:r>
            <a:endParaRPr/>
          </a:p>
        </p:txBody>
      </p:sp>
      <p:sp>
        <p:nvSpPr>
          <p:cNvPr id="178" name="Google Shape;178;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graphicFrame>
        <p:nvGraphicFramePr>
          <p:cNvPr id="179" name="Google Shape;179;p6"/>
          <p:cNvGraphicFramePr/>
          <p:nvPr/>
        </p:nvGraphicFramePr>
        <p:xfrm>
          <a:off x="295178" y="803729"/>
          <a:ext cx="3000000" cy="3000000"/>
        </p:xfrm>
        <a:graphic>
          <a:graphicData uri="http://schemas.openxmlformats.org/drawingml/2006/table">
            <a:tbl>
              <a:tblPr bandRow="1">
                <a:noFill/>
                <a:tableStyleId>{2CFC646C-9F65-485B-990F-8053644DA093}</a:tableStyleId>
              </a:tblPr>
              <a:tblGrid>
                <a:gridCol w="5148125"/>
                <a:gridCol w="3520925"/>
              </a:tblGrid>
              <a:tr h="670175">
                <a:tc>
                  <a:txBody>
                    <a:bodyPr/>
                    <a:lstStyle/>
                    <a:p>
                      <a:pPr indent="0" lvl="0" marL="0" rtl="0" algn="ctr">
                        <a:spcBef>
                          <a:spcPts val="0"/>
                        </a:spcBef>
                        <a:spcAft>
                          <a:spcPts val="0"/>
                        </a:spcAft>
                        <a:buNone/>
                      </a:pPr>
                      <a:r>
                        <a:rPr b="1" lang="it-IT" sz="2700">
                          <a:latin typeface="Times New Roman"/>
                          <a:ea typeface="Times New Roman"/>
                          <a:cs typeface="Times New Roman"/>
                          <a:sym typeface="Times New Roman"/>
                        </a:rPr>
                        <a:t>Dirigenti e dipendenti in servizio*</a:t>
                      </a:r>
                      <a:endParaRPr b="1" sz="27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b="1" lang="it-IT" sz="2700">
                          <a:latin typeface="Times New Roman"/>
                          <a:ea typeface="Times New Roman"/>
                          <a:cs typeface="Times New Roman"/>
                          <a:sym typeface="Times New Roman"/>
                        </a:rPr>
                        <a:t>37</a:t>
                      </a:r>
                      <a:endParaRPr b="1" sz="2700">
                        <a:latin typeface="Times New Roman"/>
                        <a:ea typeface="Times New Roman"/>
                        <a:cs typeface="Times New Roman"/>
                        <a:sym typeface="Times New Roman"/>
                      </a:endParaRPr>
                    </a:p>
                  </a:txBody>
                  <a:tcPr marT="63500" marB="63500" marR="63500" marL="63500">
                    <a:solidFill>
                      <a:srgbClr val="DEEAF6"/>
                    </a:solidFill>
                  </a:tcPr>
                </a:tc>
              </a:tr>
              <a:tr h="795800">
                <a:tc>
                  <a:txBody>
                    <a:bodyPr/>
                    <a:lstStyle/>
                    <a:p>
                      <a:pPr indent="0" lvl="0" marL="0" rtl="0" algn="ctr">
                        <a:spcBef>
                          <a:spcPts val="0"/>
                        </a:spcBef>
                        <a:spcAft>
                          <a:spcPts val="0"/>
                        </a:spcAft>
                        <a:buNone/>
                      </a:pPr>
                      <a:r>
                        <a:rPr b="1" lang="it-IT" sz="2700">
                          <a:latin typeface="Times New Roman"/>
                          <a:ea typeface="Times New Roman"/>
                          <a:cs typeface="Times New Roman"/>
                          <a:sym typeface="Times New Roman"/>
                        </a:rPr>
                        <a:t>Dirigenti</a:t>
                      </a:r>
                      <a:endParaRPr b="1" sz="27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b="1" lang="it-IT" sz="2700">
                          <a:latin typeface="Times New Roman"/>
                          <a:ea typeface="Times New Roman"/>
                          <a:cs typeface="Times New Roman"/>
                          <a:sym typeface="Times New Roman"/>
                        </a:rPr>
                        <a:t>3</a:t>
                      </a:r>
                      <a:endParaRPr b="1" sz="2700">
                        <a:latin typeface="Times New Roman"/>
                        <a:ea typeface="Times New Roman"/>
                        <a:cs typeface="Times New Roman"/>
                        <a:sym typeface="Times New Roman"/>
                      </a:endParaRPr>
                    </a:p>
                  </a:txBody>
                  <a:tcPr marT="63500" marB="63500" marR="63500" marL="63500">
                    <a:solidFill>
                      <a:srgbClr val="DEEAF6"/>
                    </a:solidFill>
                  </a:tcPr>
                </a:tc>
              </a:tr>
              <a:tr h="878250">
                <a:tc>
                  <a:txBody>
                    <a:bodyPr/>
                    <a:lstStyle/>
                    <a:p>
                      <a:pPr indent="0" lvl="0" marL="0" rtl="0" algn="ctr">
                        <a:spcBef>
                          <a:spcPts val="0"/>
                        </a:spcBef>
                        <a:spcAft>
                          <a:spcPts val="0"/>
                        </a:spcAft>
                        <a:buNone/>
                      </a:pPr>
                      <a:r>
                        <a:rPr b="1" lang="it-IT" sz="2700">
                          <a:latin typeface="Times New Roman"/>
                          <a:ea typeface="Times New Roman"/>
                          <a:cs typeface="Times New Roman"/>
                          <a:sym typeface="Times New Roman"/>
                        </a:rPr>
                        <a:t>Personale Categoria D</a:t>
                      </a:r>
                      <a:endParaRPr b="1" sz="27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b="1" lang="it-IT" sz="2700">
                          <a:latin typeface="Times New Roman"/>
                          <a:ea typeface="Times New Roman"/>
                          <a:cs typeface="Times New Roman"/>
                          <a:sym typeface="Times New Roman"/>
                        </a:rPr>
                        <a:t>25</a:t>
                      </a:r>
                      <a:endParaRPr b="1" sz="2700">
                        <a:latin typeface="Times New Roman"/>
                        <a:ea typeface="Times New Roman"/>
                        <a:cs typeface="Times New Roman"/>
                        <a:sym typeface="Times New Roman"/>
                      </a:endParaRPr>
                    </a:p>
                  </a:txBody>
                  <a:tcPr marT="63500" marB="63500" marR="63500" marL="63500">
                    <a:solidFill>
                      <a:srgbClr val="DEEAF6"/>
                    </a:solidFill>
                  </a:tcPr>
                </a:tc>
              </a:tr>
              <a:tr h="1005700">
                <a:tc>
                  <a:txBody>
                    <a:bodyPr/>
                    <a:lstStyle/>
                    <a:p>
                      <a:pPr indent="0" lvl="0" marL="0" rtl="0" algn="ctr">
                        <a:spcBef>
                          <a:spcPts val="0"/>
                        </a:spcBef>
                        <a:spcAft>
                          <a:spcPts val="0"/>
                        </a:spcAft>
                        <a:buNone/>
                      </a:pPr>
                      <a:r>
                        <a:rPr b="1" lang="it-IT" sz="2700">
                          <a:latin typeface="Times New Roman"/>
                          <a:ea typeface="Times New Roman"/>
                          <a:cs typeface="Times New Roman"/>
                          <a:sym typeface="Times New Roman"/>
                        </a:rPr>
                        <a:t>Personale Categoria C</a:t>
                      </a:r>
                      <a:endParaRPr b="1" sz="27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b="1" lang="it-IT" sz="2700">
                          <a:latin typeface="Times New Roman"/>
                          <a:ea typeface="Times New Roman"/>
                          <a:cs typeface="Times New Roman"/>
                          <a:sym typeface="Times New Roman"/>
                        </a:rPr>
                        <a:t>7</a:t>
                      </a:r>
                      <a:endParaRPr b="1" sz="2700">
                        <a:latin typeface="Times New Roman"/>
                        <a:ea typeface="Times New Roman"/>
                        <a:cs typeface="Times New Roman"/>
                        <a:sym typeface="Times New Roman"/>
                      </a:endParaRPr>
                    </a:p>
                    <a:p>
                      <a:pPr indent="0" lvl="0" marL="0" rtl="0" algn="ctr">
                        <a:spcBef>
                          <a:spcPts val="0"/>
                        </a:spcBef>
                        <a:spcAft>
                          <a:spcPts val="0"/>
                        </a:spcAft>
                        <a:buNone/>
                      </a:pPr>
                      <a:r>
                        <a:t/>
                      </a:r>
                      <a:endParaRPr b="1" sz="2700">
                        <a:latin typeface="Times New Roman"/>
                        <a:ea typeface="Times New Roman"/>
                        <a:cs typeface="Times New Roman"/>
                        <a:sym typeface="Times New Roman"/>
                      </a:endParaRPr>
                    </a:p>
                  </a:txBody>
                  <a:tcPr marT="63500" marB="63500" marR="63500" marL="63500">
                    <a:solidFill>
                      <a:srgbClr val="DEEAF6"/>
                    </a:solidFill>
                  </a:tcPr>
                </a:tc>
              </a:tr>
              <a:tr h="1106475">
                <a:tc>
                  <a:txBody>
                    <a:bodyPr/>
                    <a:lstStyle/>
                    <a:p>
                      <a:pPr indent="0" lvl="0" marL="0" rtl="0" algn="ctr">
                        <a:spcBef>
                          <a:spcPts val="0"/>
                        </a:spcBef>
                        <a:spcAft>
                          <a:spcPts val="0"/>
                        </a:spcAft>
                        <a:buNone/>
                      </a:pPr>
                      <a:r>
                        <a:rPr b="1" lang="it-IT" sz="2700">
                          <a:latin typeface="Times New Roman"/>
                          <a:ea typeface="Times New Roman"/>
                          <a:cs typeface="Times New Roman"/>
                          <a:sym typeface="Times New Roman"/>
                        </a:rPr>
                        <a:t>Personale Categoria B</a:t>
                      </a:r>
                      <a:endParaRPr b="1" sz="27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b="1" lang="it-IT" sz="2700">
                          <a:latin typeface="Times New Roman"/>
                          <a:ea typeface="Times New Roman"/>
                          <a:cs typeface="Times New Roman"/>
                          <a:sym typeface="Times New Roman"/>
                        </a:rPr>
                        <a:t>2</a:t>
                      </a:r>
                      <a:endParaRPr b="1" sz="2700">
                        <a:latin typeface="Times New Roman"/>
                        <a:ea typeface="Times New Roman"/>
                        <a:cs typeface="Times New Roman"/>
                        <a:sym typeface="Times New Roman"/>
                      </a:endParaRPr>
                    </a:p>
                  </a:txBody>
                  <a:tcPr marT="63500" marB="63500" marR="63500" marL="63500">
                    <a:solidFill>
                      <a:srgbClr val="DEEAF6"/>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it-IT"/>
              <a:t>27/04/2021</a:t>
            </a:r>
            <a:endParaRPr/>
          </a:p>
        </p:txBody>
      </p:sp>
      <p:sp>
        <p:nvSpPr>
          <p:cNvPr id="185" name="Google Shape;185;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graphicFrame>
        <p:nvGraphicFramePr>
          <p:cNvPr id="186" name="Google Shape;186;p7"/>
          <p:cNvGraphicFramePr/>
          <p:nvPr/>
        </p:nvGraphicFramePr>
        <p:xfrm>
          <a:off x="257563" y="317125"/>
          <a:ext cx="3000000" cy="3000000"/>
        </p:xfrm>
        <a:graphic>
          <a:graphicData uri="http://schemas.openxmlformats.org/drawingml/2006/table">
            <a:tbl>
              <a:tblPr bandRow="1" firstCol="1" firstRow="1">
                <a:noFill/>
                <a:tableStyleId>{5ABF08B4-FC2D-409C-87A0-EA75341DFC94}</a:tableStyleId>
              </a:tblPr>
              <a:tblGrid>
                <a:gridCol w="1218850"/>
                <a:gridCol w="719575"/>
                <a:gridCol w="729000"/>
                <a:gridCol w="906250"/>
                <a:gridCol w="766250"/>
                <a:gridCol w="714825"/>
                <a:gridCol w="714825"/>
                <a:gridCol w="714825"/>
                <a:gridCol w="714825"/>
                <a:gridCol w="714825"/>
                <a:gridCol w="714825"/>
              </a:tblGrid>
              <a:tr h="337225">
                <a:tc gridSpan="11">
                  <a:txBody>
                    <a:bodyPr/>
                    <a:lstStyle/>
                    <a:p>
                      <a:pPr indent="0" lvl="0" marL="0" marR="0" rtl="0" algn="ctr">
                        <a:lnSpc>
                          <a:spcPct val="115000"/>
                        </a:lnSpc>
                        <a:spcBef>
                          <a:spcPts val="0"/>
                        </a:spcBef>
                        <a:spcAft>
                          <a:spcPts val="0"/>
                        </a:spcAft>
                        <a:buClr>
                          <a:srgbClr val="000000"/>
                        </a:buClr>
                        <a:buSzPts val="1100"/>
                        <a:buFont typeface="Arial"/>
                        <a:buNone/>
                      </a:pPr>
                      <a:r>
                        <a:rPr lang="it-IT" sz="1100" u="none" cap="none" strike="noStrike">
                          <a:solidFill>
                            <a:schemeClr val="lt1"/>
                          </a:solidFill>
                          <a:latin typeface="Times New Roman"/>
                          <a:ea typeface="Times New Roman"/>
                          <a:cs typeface="Times New Roman"/>
                          <a:sym typeface="Times New Roman"/>
                        </a:rPr>
                        <a:t>Dati di bilancio: Le entrate</a:t>
                      </a:r>
                      <a:endParaRPr b="1" sz="1100" u="none" cap="none" strike="noStrike">
                        <a:solidFill>
                          <a:schemeClr val="lt1"/>
                        </a:solidFill>
                        <a:latin typeface="Times New Roman"/>
                        <a:ea typeface="Times New Roman"/>
                        <a:cs typeface="Times New Roman"/>
                        <a:sym typeface="Times New Roman"/>
                      </a:endParaRPr>
                    </a:p>
                  </a:txBody>
                  <a:tcPr marT="0" marB="0" marR="73025" marL="73025">
                    <a:lnR cap="flat" cmpd="sng" w="12700">
                      <a:solidFill>
                        <a:srgbClr val="FFFFFF"/>
                      </a:solidFill>
                      <a:prstDash val="solid"/>
                      <a:round/>
                      <a:headEnd len="sm" w="sm" type="none"/>
                      <a:tailEnd len="sm" w="sm" type="none"/>
                    </a:lnR>
                    <a:solidFill>
                      <a:schemeClr val="dk2"/>
                    </a:solidFill>
                  </a:tcPr>
                </a:tc>
                <a:tc hMerge="1"/>
                <a:tc hMerge="1"/>
                <a:tc hMerge="1"/>
                <a:tc hMerge="1"/>
                <a:tc hMerge="1"/>
                <a:tc hMerge="1"/>
                <a:tc hMerge="1"/>
                <a:tc hMerge="1"/>
                <a:tc hMerge="1"/>
                <a:tc hMerge="1"/>
              </a:tr>
              <a:tr h="936750">
                <a:tc rowSpan="2">
                  <a:txBody>
                    <a:bodyPr/>
                    <a:lstStyle/>
                    <a:p>
                      <a:pPr indent="0" lvl="0" marL="0" marR="0" rtl="0" algn="ctr">
                        <a:lnSpc>
                          <a:spcPct val="115000"/>
                        </a:lnSpc>
                        <a:spcBef>
                          <a:spcPts val="0"/>
                        </a:spcBef>
                        <a:spcAft>
                          <a:spcPts val="0"/>
                        </a:spcAft>
                        <a:buClr>
                          <a:srgbClr val="000000"/>
                        </a:buClr>
                        <a:buSzPts val="800"/>
                        <a:buFont typeface="Arial"/>
                        <a:buNone/>
                      </a:pPr>
                      <a:r>
                        <a:rPr b="1" lang="it-IT" sz="800" u="none" cap="none" strike="noStrike">
                          <a:solidFill>
                            <a:schemeClr val="lt1"/>
                          </a:solidFill>
                          <a:latin typeface="Times New Roman"/>
                          <a:ea typeface="Times New Roman"/>
                          <a:cs typeface="Times New Roman"/>
                          <a:sym typeface="Times New Roman"/>
                        </a:rPr>
                        <a:t>DENOMINAZIONE</a:t>
                      </a:r>
                      <a:endParaRPr b="1" sz="800" u="none" cap="none" strike="noStrike">
                        <a:solidFill>
                          <a:schemeClr val="lt1"/>
                        </a:solidFill>
                        <a:latin typeface="Times New Roman"/>
                        <a:ea typeface="Times New Roman"/>
                        <a:cs typeface="Times New Roman"/>
                        <a:sym typeface="Times New Roman"/>
                      </a:endParaRPr>
                    </a:p>
                  </a:txBody>
                  <a:tcPr marT="0" marB="0" marR="73025" marL="73025">
                    <a:solidFill>
                      <a:schemeClr val="dk2"/>
                    </a:solidFill>
                  </a:tcPr>
                </a:tc>
                <a:tc gridSpan="2">
                  <a:txBody>
                    <a:bodyPr/>
                    <a:lstStyle/>
                    <a:p>
                      <a:pPr indent="0" lvl="0" marL="0" marR="0" rtl="0" algn="ctr">
                        <a:lnSpc>
                          <a:spcPct val="115000"/>
                        </a:lnSpc>
                        <a:spcBef>
                          <a:spcPts val="0"/>
                        </a:spcBef>
                        <a:spcAft>
                          <a:spcPts val="0"/>
                        </a:spcAft>
                        <a:buClr>
                          <a:srgbClr val="000000"/>
                        </a:buClr>
                        <a:buSzPts val="800"/>
                        <a:buFont typeface="Arial"/>
                        <a:buNone/>
                      </a:pPr>
                      <a:r>
                        <a:rPr b="1" lang="it-IT" sz="800" u="none" cap="none" strike="noStrike">
                          <a:latin typeface="Times New Roman"/>
                          <a:ea typeface="Times New Roman"/>
                          <a:cs typeface="Times New Roman"/>
                          <a:sym typeface="Times New Roman"/>
                        </a:rPr>
                        <a:t>RESIDUI ATTIVI AL 1/1/2020 (RS)</a:t>
                      </a:r>
                      <a:endParaRPr b="1" sz="800" u="none" cap="none" strike="noStrike">
                        <a:latin typeface="Times New Roman"/>
                        <a:ea typeface="Times New Roman"/>
                        <a:cs typeface="Times New Roman"/>
                        <a:sym typeface="Times New Roman"/>
                      </a:endParaRPr>
                    </a:p>
                  </a:txBody>
                  <a:tcPr marT="0" marB="0" marR="73025" marL="73025"/>
                </a:tc>
                <a:tc hMerge="1"/>
                <a:tc gridSpan="2">
                  <a:txBody>
                    <a:bodyPr/>
                    <a:lstStyle/>
                    <a:p>
                      <a:pPr indent="0" lvl="0" marL="0" marR="0" rtl="0" algn="ctr">
                        <a:lnSpc>
                          <a:spcPct val="115000"/>
                        </a:lnSpc>
                        <a:spcBef>
                          <a:spcPts val="0"/>
                        </a:spcBef>
                        <a:spcAft>
                          <a:spcPts val="0"/>
                        </a:spcAft>
                        <a:buClr>
                          <a:srgbClr val="000000"/>
                        </a:buClr>
                        <a:buSzPts val="800"/>
                        <a:buFont typeface="Arial"/>
                        <a:buNone/>
                      </a:pPr>
                      <a:r>
                        <a:rPr b="1" lang="it-IT" sz="800" u="none" cap="none" strike="noStrike">
                          <a:latin typeface="Times New Roman"/>
                          <a:ea typeface="Times New Roman"/>
                          <a:cs typeface="Times New Roman"/>
                          <a:sym typeface="Times New Roman"/>
                        </a:rPr>
                        <a:t>RISCOSSIONI IN C/RESIDUI (RR)</a:t>
                      </a:r>
                      <a:endParaRPr b="1" sz="800" u="none" cap="none" strike="noStrike">
                        <a:latin typeface="Times New Roman"/>
                        <a:ea typeface="Times New Roman"/>
                        <a:cs typeface="Times New Roman"/>
                        <a:sym typeface="Times New Roman"/>
                      </a:endParaRPr>
                    </a:p>
                  </a:txBody>
                  <a:tcPr marT="0" marB="0" marR="73025" marL="73025"/>
                </a:tc>
                <a:tc hMerge="1"/>
                <a:tc gridSpan="2">
                  <a:txBody>
                    <a:bodyPr/>
                    <a:lstStyle/>
                    <a:p>
                      <a:pPr indent="0" lvl="0" marL="0" marR="0" rtl="0" algn="ctr">
                        <a:lnSpc>
                          <a:spcPct val="115000"/>
                        </a:lnSpc>
                        <a:spcBef>
                          <a:spcPts val="0"/>
                        </a:spcBef>
                        <a:spcAft>
                          <a:spcPts val="0"/>
                        </a:spcAft>
                        <a:buClr>
                          <a:srgbClr val="000000"/>
                        </a:buClr>
                        <a:buSzPts val="800"/>
                        <a:buFont typeface="Arial"/>
                        <a:buNone/>
                      </a:pPr>
                      <a:r>
                        <a:rPr b="1" lang="it-IT" sz="800" u="none" cap="none" strike="noStrike">
                          <a:latin typeface="Times New Roman"/>
                          <a:ea typeface="Times New Roman"/>
                          <a:cs typeface="Times New Roman"/>
                          <a:sym typeface="Times New Roman"/>
                        </a:rPr>
                        <a:t>RIACCERTAMENTI RESIDUI (R) (3)</a:t>
                      </a:r>
                      <a:endParaRPr b="1" sz="800" u="none" cap="none" strike="noStrike">
                        <a:latin typeface="Times New Roman"/>
                        <a:ea typeface="Times New Roman"/>
                        <a:cs typeface="Times New Roman"/>
                        <a:sym typeface="Times New Roman"/>
                      </a:endParaRPr>
                    </a:p>
                  </a:txBody>
                  <a:tcPr marT="0" marB="0" marR="73025" marL="73025"/>
                </a:tc>
                <a:tc hMerge="1"/>
                <a:tc gridSpan="2">
                  <a:txBody>
                    <a:bodyPr/>
                    <a:lstStyle/>
                    <a:p>
                      <a:pPr indent="0" lvl="0" marL="0" marR="0" rtl="0" algn="ctr">
                        <a:lnSpc>
                          <a:spcPct val="115000"/>
                        </a:lnSpc>
                        <a:spcBef>
                          <a:spcPts val="0"/>
                        </a:spcBef>
                        <a:spcAft>
                          <a:spcPts val="0"/>
                        </a:spcAft>
                        <a:buClr>
                          <a:srgbClr val="000000"/>
                        </a:buClr>
                        <a:buSzPts val="800"/>
                        <a:buFont typeface="Arial"/>
                        <a:buNone/>
                      </a:pPr>
                      <a:r>
                        <a:t/>
                      </a:r>
                      <a:endParaRPr b="1" sz="800" u="none" cap="none" strike="noStrike">
                        <a:latin typeface="Times New Roman"/>
                        <a:ea typeface="Times New Roman"/>
                        <a:cs typeface="Times New Roman"/>
                        <a:sym typeface="Times New Roman"/>
                      </a:endParaRPr>
                    </a:p>
                  </a:txBody>
                  <a:tcPr marT="0" marB="0" marR="73025" marL="73025">
                    <a:lnR cap="flat" cmpd="sng" w="12700">
                      <a:solidFill>
                        <a:srgbClr val="FFFFFF"/>
                      </a:solidFill>
                      <a:prstDash val="solid"/>
                      <a:round/>
                      <a:headEnd len="sm" w="sm" type="none"/>
                      <a:tailEnd len="sm" w="sm" type="none"/>
                    </a:lnR>
                  </a:tcPr>
                </a:tc>
                <a:tc hMerge="1"/>
                <a:tc gridSpan="2">
                  <a:txBody>
                    <a:bodyPr/>
                    <a:lstStyle/>
                    <a:p>
                      <a:pPr indent="0" lvl="0" marL="0" marR="0" rtl="0" algn="ctr">
                        <a:lnSpc>
                          <a:spcPct val="115000"/>
                        </a:lnSpc>
                        <a:spcBef>
                          <a:spcPts val="0"/>
                        </a:spcBef>
                        <a:spcAft>
                          <a:spcPts val="0"/>
                        </a:spcAft>
                        <a:buClr>
                          <a:srgbClr val="000000"/>
                        </a:buClr>
                        <a:buSzPts val="800"/>
                        <a:buFont typeface="Arial"/>
                        <a:buNone/>
                      </a:pPr>
                      <a:r>
                        <a:rPr b="1" lang="it-IT" sz="800" u="none" cap="none" strike="noStrike">
                          <a:latin typeface="Times New Roman"/>
                          <a:ea typeface="Times New Roman"/>
                          <a:cs typeface="Times New Roman"/>
                          <a:sym typeface="Times New Roman"/>
                        </a:rPr>
                        <a:t>RESIDUI ATTIVI DA ESERCIZI PRECEDENTI (EP=RS-RR+R)</a:t>
                      </a:r>
                      <a:endParaRPr b="1" sz="800" u="none" cap="none" strike="noStrike">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hMerge="1"/>
              </a:tr>
              <a:tr h="963525">
                <a:tc vMerge="1"/>
                <a:tc gridSpan="2">
                  <a:txBody>
                    <a:bodyPr/>
                    <a:lstStyle/>
                    <a:p>
                      <a:pPr indent="0" lvl="0" marL="0" marR="0" rtl="0" algn="l">
                        <a:lnSpc>
                          <a:spcPct val="115000"/>
                        </a:lnSpc>
                        <a:spcBef>
                          <a:spcPts val="0"/>
                        </a:spcBef>
                        <a:spcAft>
                          <a:spcPts val="0"/>
                        </a:spcAft>
                        <a:buClr>
                          <a:srgbClr val="000000"/>
                        </a:buClr>
                        <a:buSzPts val="800"/>
                        <a:buFont typeface="Arial"/>
                        <a:buNone/>
                      </a:pPr>
                      <a:r>
                        <a:rPr b="1" lang="it-IT" sz="800" u="none" cap="none" strike="noStrike">
                          <a:latin typeface="Times New Roman"/>
                          <a:ea typeface="Times New Roman"/>
                          <a:cs typeface="Times New Roman"/>
                          <a:sym typeface="Times New Roman"/>
                        </a:rPr>
                        <a:t>PREVISIONI DEFINITIVE DI COMPETENZA (CP) </a:t>
                      </a:r>
                      <a:endParaRPr b="1" sz="800" u="none" cap="none" strike="noStrike">
                        <a:latin typeface="Times New Roman"/>
                        <a:ea typeface="Times New Roman"/>
                        <a:cs typeface="Times New Roman"/>
                        <a:sym typeface="Times New Roman"/>
                      </a:endParaRPr>
                    </a:p>
                  </a:txBody>
                  <a:tcPr marT="0" marB="0" marR="73025" marL="73025"/>
                </a:tc>
                <a:tc hMerge="1"/>
                <a:tc gridSpan="2">
                  <a:txBody>
                    <a:bodyPr/>
                    <a:lstStyle/>
                    <a:p>
                      <a:pPr indent="0" lvl="0" marL="0" marR="0" rtl="0" algn="l">
                        <a:lnSpc>
                          <a:spcPct val="115000"/>
                        </a:lnSpc>
                        <a:spcBef>
                          <a:spcPts val="0"/>
                        </a:spcBef>
                        <a:spcAft>
                          <a:spcPts val="0"/>
                        </a:spcAft>
                        <a:buClr>
                          <a:srgbClr val="000000"/>
                        </a:buClr>
                        <a:buSzPts val="800"/>
                        <a:buFont typeface="Arial"/>
                        <a:buNone/>
                      </a:pPr>
                      <a:r>
                        <a:rPr b="1" lang="it-IT" sz="800" u="none" cap="none" strike="noStrike">
                          <a:latin typeface="Times New Roman"/>
                          <a:ea typeface="Times New Roman"/>
                          <a:cs typeface="Times New Roman"/>
                          <a:sym typeface="Times New Roman"/>
                        </a:rPr>
                        <a:t>RISCOSSIONI IN C/ COMPETENZA (RC) </a:t>
                      </a:r>
                      <a:endParaRPr b="1" sz="800" u="none" cap="none" strike="noStrike">
                        <a:latin typeface="Times New Roman"/>
                        <a:ea typeface="Times New Roman"/>
                        <a:cs typeface="Times New Roman"/>
                        <a:sym typeface="Times New Roman"/>
                      </a:endParaRPr>
                    </a:p>
                  </a:txBody>
                  <a:tcPr marT="0" marB="0" marR="73025" marL="73025"/>
                </a:tc>
                <a:tc hMerge="1"/>
                <a:tc gridSpan="2">
                  <a:txBody>
                    <a:bodyPr/>
                    <a:lstStyle/>
                    <a:p>
                      <a:pPr indent="0" lvl="0" marL="0" marR="0" rtl="0" algn="l">
                        <a:lnSpc>
                          <a:spcPct val="115000"/>
                        </a:lnSpc>
                        <a:spcBef>
                          <a:spcPts val="0"/>
                        </a:spcBef>
                        <a:spcAft>
                          <a:spcPts val="0"/>
                        </a:spcAft>
                        <a:buClr>
                          <a:srgbClr val="000000"/>
                        </a:buClr>
                        <a:buSzPts val="800"/>
                        <a:buFont typeface="Arial"/>
                        <a:buNone/>
                      </a:pPr>
                      <a:r>
                        <a:rPr b="1" lang="it-IT" sz="800" u="none" cap="none" strike="noStrike">
                          <a:latin typeface="Times New Roman"/>
                          <a:ea typeface="Times New Roman"/>
                          <a:cs typeface="Times New Roman"/>
                          <a:sym typeface="Times New Roman"/>
                        </a:rPr>
                        <a:t>ACCERTAMENTI (A)(4) </a:t>
                      </a:r>
                      <a:endParaRPr b="1" sz="800" u="none" cap="none" strike="noStrike">
                        <a:latin typeface="Times New Roman"/>
                        <a:ea typeface="Times New Roman"/>
                        <a:cs typeface="Times New Roman"/>
                        <a:sym typeface="Times New Roman"/>
                      </a:endParaRPr>
                    </a:p>
                  </a:txBody>
                  <a:tcPr marT="0" marB="0" marR="73025" marL="73025"/>
                </a:tc>
                <a:tc hMerge="1"/>
                <a:tc gridSpan="2">
                  <a:txBody>
                    <a:bodyPr/>
                    <a:lstStyle/>
                    <a:p>
                      <a:pPr indent="0" lvl="0" marL="0" marR="0" rtl="0" algn="r">
                        <a:lnSpc>
                          <a:spcPct val="115000"/>
                        </a:lnSpc>
                        <a:spcBef>
                          <a:spcPts val="0"/>
                        </a:spcBef>
                        <a:spcAft>
                          <a:spcPts val="0"/>
                        </a:spcAft>
                        <a:buClr>
                          <a:srgbClr val="000000"/>
                        </a:buClr>
                        <a:buSzPts val="800"/>
                        <a:buFont typeface="Arial"/>
                        <a:buNone/>
                      </a:pPr>
                      <a:r>
                        <a:t/>
                      </a:r>
                      <a:endParaRPr b="1" sz="800" u="none" cap="none" strike="noStrike">
                        <a:latin typeface="Times New Roman"/>
                        <a:ea typeface="Times New Roman"/>
                        <a:cs typeface="Times New Roman"/>
                        <a:sym typeface="Times New Roman"/>
                      </a:endParaRPr>
                    </a:p>
                    <a:p>
                      <a:pPr indent="0" lvl="0" marL="0" marR="0" rtl="0" algn="r">
                        <a:lnSpc>
                          <a:spcPct val="115000"/>
                        </a:lnSpc>
                        <a:spcBef>
                          <a:spcPts val="0"/>
                        </a:spcBef>
                        <a:spcAft>
                          <a:spcPts val="0"/>
                        </a:spcAft>
                        <a:buClr>
                          <a:srgbClr val="000000"/>
                        </a:buClr>
                        <a:buSzPts val="800"/>
                        <a:buFont typeface="Arial"/>
                        <a:buNone/>
                      </a:pPr>
                      <a:r>
                        <a:rPr b="1" lang="it-IT" sz="800" u="none" cap="none" strike="noStrike">
                          <a:latin typeface="Times New Roman"/>
                          <a:ea typeface="Times New Roman"/>
                          <a:cs typeface="Times New Roman"/>
                          <a:sym typeface="Times New Roman"/>
                        </a:rPr>
                        <a:t>MAGGIORI O MINORI ENTRATE DI COMPETENZA =A-CP(5)</a:t>
                      </a:r>
                      <a:endParaRPr b="1" sz="800" u="none" cap="none" strike="noStrike">
                        <a:latin typeface="Times New Roman"/>
                        <a:ea typeface="Times New Roman"/>
                        <a:cs typeface="Times New Roman"/>
                        <a:sym typeface="Times New Roman"/>
                      </a:endParaRPr>
                    </a:p>
                  </a:txBody>
                  <a:tcPr marT="0" marB="0" marR="73025" marL="73025">
                    <a:lnR cap="flat" cmpd="sng" w="12700">
                      <a:solidFill>
                        <a:srgbClr val="FFFFFF"/>
                      </a:solidFill>
                      <a:prstDash val="solid"/>
                      <a:round/>
                      <a:headEnd len="sm" w="sm" type="none"/>
                      <a:tailEnd len="sm" w="sm" type="none"/>
                    </a:lnR>
                  </a:tcPr>
                </a:tc>
                <a:tc hMerge="1"/>
                <a:tc gridSpan="2">
                  <a:txBody>
                    <a:bodyPr/>
                    <a:lstStyle/>
                    <a:p>
                      <a:pPr indent="0" lvl="0" marL="0" marR="0" rtl="0" algn="ctr">
                        <a:lnSpc>
                          <a:spcPct val="115000"/>
                        </a:lnSpc>
                        <a:spcBef>
                          <a:spcPts val="0"/>
                        </a:spcBef>
                        <a:spcAft>
                          <a:spcPts val="0"/>
                        </a:spcAft>
                        <a:buClr>
                          <a:srgbClr val="000000"/>
                        </a:buClr>
                        <a:buSzPts val="800"/>
                        <a:buFont typeface="Arial"/>
                        <a:buNone/>
                      </a:pPr>
                      <a:r>
                        <a:rPr b="1" lang="it-IT" sz="800" u="none" cap="none" strike="noStrike">
                          <a:latin typeface="Times New Roman"/>
                          <a:ea typeface="Times New Roman"/>
                          <a:cs typeface="Times New Roman"/>
                          <a:sym typeface="Times New Roman"/>
                        </a:rPr>
                        <a:t>RESIDUI ATTIVI DA ESERCIZIO DI COMPETENZA (EC=A-RC)</a:t>
                      </a:r>
                      <a:endParaRPr b="1" sz="800" u="none" cap="none" strike="noStrike">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hMerge="1"/>
              </a:tr>
              <a:tr h="963525">
                <a:tc rowSpan="4">
                  <a:txBody>
                    <a:bodyPr/>
                    <a:lstStyle/>
                    <a:p>
                      <a:pPr indent="0" lvl="0" marL="0" marR="0" rtl="0" algn="l">
                        <a:lnSpc>
                          <a:spcPct val="115000"/>
                        </a:lnSpc>
                        <a:spcBef>
                          <a:spcPts val="0"/>
                        </a:spcBef>
                        <a:spcAft>
                          <a:spcPts val="0"/>
                        </a:spcAft>
                        <a:buClr>
                          <a:srgbClr val="000000"/>
                        </a:buClr>
                        <a:buSzPts val="800"/>
                        <a:buFont typeface="Arial"/>
                        <a:buNone/>
                      </a:pPr>
                      <a:r>
                        <a:rPr b="1" lang="it-IT" sz="800" u="none" cap="none" strike="noStrike">
                          <a:solidFill>
                            <a:schemeClr val="lt1"/>
                          </a:solidFill>
                          <a:latin typeface="Times New Roman"/>
                          <a:ea typeface="Times New Roman"/>
                          <a:cs typeface="Times New Roman"/>
                          <a:sym typeface="Times New Roman"/>
                        </a:rPr>
                        <a:t>TOTALE GENERALE DELLE ENTRATE</a:t>
                      </a:r>
                      <a:endParaRPr b="1" sz="800" u="none" cap="none" strike="noStrike">
                        <a:solidFill>
                          <a:schemeClr val="lt1"/>
                        </a:solidFill>
                        <a:latin typeface="Times New Roman"/>
                        <a:ea typeface="Times New Roman"/>
                        <a:cs typeface="Times New Roman"/>
                        <a:sym typeface="Times New Roman"/>
                      </a:endParaRPr>
                    </a:p>
                  </a:txBody>
                  <a:tcPr marT="0" marB="0" marR="73025" marL="73025">
                    <a:solidFill>
                      <a:schemeClr val="dk2"/>
                    </a:solidFill>
                  </a:tcPr>
                </a:tc>
                <a:tc gridSpan="2">
                  <a:txBody>
                    <a:bodyPr/>
                    <a:lstStyle/>
                    <a:p>
                      <a:pPr indent="0" lvl="0" marL="0" marR="0" rtl="0" algn="l">
                        <a:lnSpc>
                          <a:spcPct val="115000"/>
                        </a:lnSpc>
                        <a:spcBef>
                          <a:spcPts val="0"/>
                        </a:spcBef>
                        <a:spcAft>
                          <a:spcPts val="0"/>
                        </a:spcAft>
                        <a:buClr>
                          <a:srgbClr val="000000"/>
                        </a:buClr>
                        <a:buSzPts val="800"/>
                        <a:buFont typeface="Arial"/>
                        <a:buNone/>
                      </a:pPr>
                      <a:r>
                        <a:rPr b="1" lang="it-IT" sz="800" u="none" cap="none" strike="noStrike">
                          <a:latin typeface="Times New Roman"/>
                          <a:ea typeface="Times New Roman"/>
                          <a:cs typeface="Times New Roman"/>
                          <a:sym typeface="Times New Roman"/>
                        </a:rPr>
                        <a:t>PREVISIONI DEFINITIVE DI CASSA (CS) </a:t>
                      </a:r>
                      <a:endParaRPr b="1" sz="800" u="none" cap="none" strike="noStrike">
                        <a:latin typeface="Times New Roman"/>
                        <a:ea typeface="Times New Roman"/>
                        <a:cs typeface="Times New Roman"/>
                        <a:sym typeface="Times New Roman"/>
                      </a:endParaRPr>
                    </a:p>
                  </a:txBody>
                  <a:tcPr marT="0" marB="0" marR="73025" marL="73025">
                    <a:lnB cap="flat" cmpd="sng" w="12700">
                      <a:solidFill>
                        <a:srgbClr val="FFFFFF"/>
                      </a:solidFill>
                      <a:prstDash val="solid"/>
                      <a:round/>
                      <a:headEnd len="sm" w="sm" type="none"/>
                      <a:tailEnd len="sm" w="sm" type="none"/>
                    </a:lnB>
                  </a:tcPr>
                </a:tc>
                <a:tc hMerge="1"/>
                <a:tc gridSpan="2">
                  <a:txBody>
                    <a:bodyPr/>
                    <a:lstStyle/>
                    <a:p>
                      <a:pPr indent="0" lvl="0" marL="0" marR="0" rtl="0" algn="l">
                        <a:lnSpc>
                          <a:spcPct val="115000"/>
                        </a:lnSpc>
                        <a:spcBef>
                          <a:spcPts val="0"/>
                        </a:spcBef>
                        <a:spcAft>
                          <a:spcPts val="0"/>
                        </a:spcAft>
                        <a:buClr>
                          <a:srgbClr val="000000"/>
                        </a:buClr>
                        <a:buSzPts val="800"/>
                        <a:buFont typeface="Arial"/>
                        <a:buNone/>
                      </a:pPr>
                      <a:r>
                        <a:rPr b="1" lang="it-IT" sz="800" u="none" cap="none" strike="noStrike">
                          <a:latin typeface="Times New Roman"/>
                          <a:ea typeface="Times New Roman"/>
                          <a:cs typeface="Times New Roman"/>
                          <a:sym typeface="Times New Roman"/>
                        </a:rPr>
                        <a:t>TOTALE RISCOSSIONI (TR=RR +RC) </a:t>
                      </a:r>
                      <a:endParaRPr b="1" sz="800" u="none" cap="none" strike="noStrike">
                        <a:latin typeface="Times New Roman"/>
                        <a:ea typeface="Times New Roman"/>
                        <a:cs typeface="Times New Roman"/>
                        <a:sym typeface="Times New Roman"/>
                      </a:endParaRPr>
                    </a:p>
                  </a:txBody>
                  <a:tcPr marT="0" marB="0" marR="73025" marL="73025">
                    <a:lnB cap="flat" cmpd="sng" w="12700">
                      <a:solidFill>
                        <a:srgbClr val="FFFFFF"/>
                      </a:solidFill>
                      <a:prstDash val="solid"/>
                      <a:round/>
                      <a:headEnd len="sm" w="sm" type="none"/>
                      <a:tailEnd len="sm" w="sm" type="none"/>
                    </a:lnB>
                  </a:tcPr>
                </a:tc>
                <a:tc hMerge="1"/>
                <a:tc gridSpan="2">
                  <a:txBody>
                    <a:bodyPr/>
                    <a:lstStyle/>
                    <a:p>
                      <a:pPr indent="0" lvl="0" marL="0" marR="0" rtl="0" algn="l">
                        <a:lnSpc>
                          <a:spcPct val="115000"/>
                        </a:lnSpc>
                        <a:spcBef>
                          <a:spcPts val="0"/>
                        </a:spcBef>
                        <a:spcAft>
                          <a:spcPts val="0"/>
                        </a:spcAft>
                        <a:buClr>
                          <a:srgbClr val="000000"/>
                        </a:buClr>
                        <a:buSzPts val="800"/>
                        <a:buFont typeface="Arial"/>
                        <a:buNone/>
                      </a:pPr>
                      <a:r>
                        <a:rPr b="1" lang="it-IT" sz="800" u="none" cap="none" strike="noStrike">
                          <a:latin typeface="Times New Roman"/>
                          <a:ea typeface="Times New Roman"/>
                          <a:cs typeface="Times New Roman"/>
                          <a:sym typeface="Times New Roman"/>
                        </a:rPr>
                        <a:t>MAGGIORI O MINORI ENTRATE DI CASSA =TR-CS(5) </a:t>
                      </a:r>
                      <a:endParaRPr b="1" sz="800" u="none" cap="none" strike="noStrike">
                        <a:latin typeface="Times New Roman"/>
                        <a:ea typeface="Times New Roman"/>
                        <a:cs typeface="Times New Roman"/>
                        <a:sym typeface="Times New Roman"/>
                      </a:endParaRPr>
                    </a:p>
                    <a:p>
                      <a:pPr indent="0" lvl="0" marL="0" marR="0" rtl="0" algn="ctr">
                        <a:lnSpc>
                          <a:spcPct val="115000"/>
                        </a:lnSpc>
                        <a:spcBef>
                          <a:spcPts val="0"/>
                        </a:spcBef>
                        <a:spcAft>
                          <a:spcPts val="0"/>
                        </a:spcAft>
                        <a:buClr>
                          <a:srgbClr val="000000"/>
                        </a:buClr>
                        <a:buSzPts val="800"/>
                        <a:buFont typeface="Arial"/>
                        <a:buNone/>
                      </a:pPr>
                      <a:r>
                        <a:rPr lang="it-IT" sz="800" u="none" cap="none" strike="noStrike">
                          <a:latin typeface="Times New Roman"/>
                          <a:ea typeface="Times New Roman"/>
                          <a:cs typeface="Times New Roman"/>
                          <a:sym typeface="Times New Roman"/>
                        </a:rPr>
                        <a:t> </a:t>
                      </a:r>
                      <a:endParaRPr sz="800" u="none" cap="none" strike="noStrike">
                        <a:latin typeface="Times New Roman"/>
                        <a:ea typeface="Times New Roman"/>
                        <a:cs typeface="Times New Roman"/>
                        <a:sym typeface="Times New Roman"/>
                      </a:endParaRPr>
                    </a:p>
                  </a:txBody>
                  <a:tcPr marT="0" marB="0" marR="73025" marL="73025">
                    <a:lnB cap="flat" cmpd="sng" w="12700">
                      <a:solidFill>
                        <a:srgbClr val="FFFFFF"/>
                      </a:solidFill>
                      <a:prstDash val="solid"/>
                      <a:round/>
                      <a:headEnd len="sm" w="sm" type="none"/>
                      <a:tailEnd len="sm" w="sm" type="none"/>
                    </a:lnB>
                  </a:tcPr>
                </a:tc>
                <a:tc hMerge="1"/>
                <a:tc gridSpan="2">
                  <a:txBody>
                    <a:bodyPr/>
                    <a:lstStyle/>
                    <a:p>
                      <a:pPr indent="0" lvl="0" marL="0" marR="0" rtl="0" algn="r">
                        <a:lnSpc>
                          <a:spcPct val="115000"/>
                        </a:lnSpc>
                        <a:spcBef>
                          <a:spcPts val="0"/>
                        </a:spcBef>
                        <a:spcAft>
                          <a:spcPts val="0"/>
                        </a:spcAft>
                        <a:buClr>
                          <a:srgbClr val="000000"/>
                        </a:buClr>
                        <a:buSzPts val="800"/>
                        <a:buFont typeface="Arial"/>
                        <a:buNone/>
                      </a:pPr>
                      <a:r>
                        <a:t/>
                      </a:r>
                      <a:endParaRPr b="1" sz="800" u="none" cap="none" strike="noStrike">
                        <a:latin typeface="Times New Roman"/>
                        <a:ea typeface="Times New Roman"/>
                        <a:cs typeface="Times New Roman"/>
                        <a:sym typeface="Times New Roman"/>
                      </a:endParaRPr>
                    </a:p>
                  </a:txBody>
                  <a:tcPr marT="0" marB="0" marR="73025" marL="73025">
                    <a:lnR cap="flat" cmpd="sng" w="12700">
                      <a:solidFill>
                        <a:srgbClr val="FFFFFF"/>
                      </a:solidFill>
                      <a:prstDash val="solid"/>
                      <a:round/>
                      <a:headEnd len="sm" w="sm" type="none"/>
                      <a:tailEnd len="sm" w="sm" type="none"/>
                    </a:lnR>
                    <a:lnB cap="flat" cmpd="sng" w="12700">
                      <a:solidFill>
                        <a:srgbClr val="FFFFFF"/>
                      </a:solidFill>
                      <a:prstDash val="solid"/>
                      <a:round/>
                      <a:headEnd len="sm" w="sm" type="none"/>
                      <a:tailEnd len="sm" w="sm" type="none"/>
                    </a:lnB>
                  </a:tcPr>
                </a:tc>
                <a:tc hMerge="1"/>
                <a:tc gridSpan="2">
                  <a:txBody>
                    <a:bodyPr/>
                    <a:lstStyle/>
                    <a:p>
                      <a:pPr indent="0" lvl="0" marL="0" marR="0" rtl="0" algn="ctr">
                        <a:lnSpc>
                          <a:spcPct val="115000"/>
                        </a:lnSpc>
                        <a:spcBef>
                          <a:spcPts val="0"/>
                        </a:spcBef>
                        <a:spcAft>
                          <a:spcPts val="0"/>
                        </a:spcAft>
                        <a:buClr>
                          <a:srgbClr val="000000"/>
                        </a:buClr>
                        <a:buSzPts val="800"/>
                        <a:buFont typeface="Arial"/>
                        <a:buNone/>
                      </a:pPr>
                      <a:r>
                        <a:rPr b="1" lang="it-IT" sz="800" u="none" cap="none" strike="noStrike">
                          <a:latin typeface="Times New Roman"/>
                          <a:ea typeface="Times New Roman"/>
                          <a:cs typeface="Times New Roman"/>
                          <a:sym typeface="Times New Roman"/>
                        </a:rPr>
                        <a:t>TOTALE RESIDUI ATTIVI DA RIPORTARE (TR=EP+EC)</a:t>
                      </a:r>
                      <a:endParaRPr b="1" sz="800" u="none" cap="none" strike="noStrike">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6E6F4"/>
                    </a:solidFill>
                  </a:tcPr>
                </a:tc>
                <a:tc hMerge="1"/>
              </a:tr>
              <a:tr h="455000">
                <a:tc vMerge="1"/>
                <a:tc>
                  <a:txBody>
                    <a:bodyPr/>
                    <a:lstStyle/>
                    <a:p>
                      <a:pPr indent="0" lvl="0" marL="0" rtl="0" algn="ctr">
                        <a:lnSpc>
                          <a:spcPct val="115000"/>
                        </a:lnSpc>
                        <a:spcBef>
                          <a:spcPts val="0"/>
                        </a:spcBef>
                        <a:spcAft>
                          <a:spcPts val="0"/>
                        </a:spcAft>
                        <a:buNone/>
                      </a:pPr>
                      <a:r>
                        <a:rPr lang="it-IT" sz="800">
                          <a:latin typeface="Times New Roman"/>
                          <a:ea typeface="Times New Roman"/>
                          <a:cs typeface="Times New Roman"/>
                          <a:sym typeface="Times New Roman"/>
                        </a:rPr>
                        <a:t>RS</a:t>
                      </a:r>
                      <a:endParaRPr sz="800">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lang="it-IT" sz="800">
                          <a:latin typeface="Times New Roman"/>
                          <a:ea typeface="Times New Roman"/>
                          <a:cs typeface="Times New Roman"/>
                          <a:sym typeface="Times New Roman"/>
                        </a:rPr>
                        <a:t>729.700,27</a:t>
                      </a:r>
                      <a:endParaRPr sz="800">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lang="it-IT" sz="800">
                          <a:latin typeface="Times New Roman"/>
                          <a:ea typeface="Times New Roman"/>
                          <a:cs typeface="Times New Roman"/>
                          <a:sym typeface="Times New Roman"/>
                        </a:rPr>
                        <a:t>RR</a:t>
                      </a:r>
                      <a:endParaRPr sz="800">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lang="it-IT" sz="800">
                          <a:latin typeface="Times New Roman"/>
                          <a:ea typeface="Times New Roman"/>
                          <a:cs typeface="Times New Roman"/>
                          <a:sym typeface="Times New Roman"/>
                        </a:rPr>
                        <a:t>3.000,00</a:t>
                      </a:r>
                      <a:endParaRPr sz="800">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lang="it-IT" sz="800">
                          <a:latin typeface="Times New Roman"/>
                          <a:ea typeface="Times New Roman"/>
                          <a:cs typeface="Times New Roman"/>
                          <a:sym typeface="Times New Roman"/>
                        </a:rPr>
                        <a:t>R</a:t>
                      </a:r>
                      <a:endParaRPr sz="800">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lang="it-IT" sz="800">
                          <a:latin typeface="Times New Roman"/>
                          <a:ea typeface="Times New Roman"/>
                          <a:cs typeface="Times New Roman"/>
                          <a:sym typeface="Times New Roman"/>
                        </a:rPr>
                        <a:t>-36,57</a:t>
                      </a:r>
                      <a:endParaRPr sz="800">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rowSpan="3">
                  <a:txBody>
                    <a:bodyPr/>
                    <a:lstStyle/>
                    <a:p>
                      <a:pPr indent="0" lvl="0" marL="0" rtl="0" algn="ctr">
                        <a:lnSpc>
                          <a:spcPct val="115000"/>
                        </a:lnSpc>
                        <a:spcBef>
                          <a:spcPts val="0"/>
                        </a:spcBef>
                        <a:spcAft>
                          <a:spcPts val="0"/>
                        </a:spcAft>
                        <a:buNone/>
                      </a:pPr>
                      <a:r>
                        <a:rPr lang="it-IT" sz="800">
                          <a:latin typeface="Times New Roman"/>
                          <a:ea typeface="Times New Roman"/>
                          <a:cs typeface="Times New Roman"/>
                          <a:sym typeface="Times New Roman"/>
                        </a:rPr>
                        <a:t>CP</a:t>
                      </a:r>
                      <a:endParaRPr sz="800">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rowSpan="3">
                  <a:txBody>
                    <a:bodyPr/>
                    <a:lstStyle/>
                    <a:p>
                      <a:pPr indent="0" lvl="0" marL="0" rtl="0" algn="ctr">
                        <a:lnSpc>
                          <a:spcPct val="115000"/>
                        </a:lnSpc>
                        <a:spcBef>
                          <a:spcPts val="0"/>
                        </a:spcBef>
                        <a:spcAft>
                          <a:spcPts val="0"/>
                        </a:spcAft>
                        <a:buNone/>
                      </a:pPr>
                      <a:r>
                        <a:rPr lang="it-IT" sz="800">
                          <a:latin typeface="Times New Roman"/>
                          <a:ea typeface="Times New Roman"/>
                          <a:cs typeface="Times New Roman"/>
                          <a:sym typeface="Times New Roman"/>
                        </a:rPr>
                        <a:t>-8.638.743,48</a:t>
                      </a:r>
                      <a:endParaRPr sz="800">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lang="it-IT" sz="800">
                          <a:latin typeface="Times New Roman"/>
                          <a:ea typeface="Times New Roman"/>
                          <a:cs typeface="Times New Roman"/>
                          <a:sym typeface="Times New Roman"/>
                        </a:rPr>
                        <a:t>EP </a:t>
                      </a:r>
                      <a:endParaRPr sz="8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t/>
                      </a:r>
                      <a:endParaRPr sz="800">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lang="it-IT" sz="800">
                          <a:latin typeface="Times New Roman"/>
                          <a:ea typeface="Times New Roman"/>
                          <a:cs typeface="Times New Roman"/>
                          <a:sym typeface="Times New Roman"/>
                        </a:rPr>
                        <a:t>726.663,70</a:t>
                      </a:r>
                      <a:endParaRPr sz="800">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r>
              <a:tr h="455000">
                <a:tc vMerge="1"/>
                <a:tc>
                  <a:txBody>
                    <a:bodyPr/>
                    <a:lstStyle/>
                    <a:p>
                      <a:pPr indent="0" lvl="0" marL="0" rtl="0" algn="ctr">
                        <a:lnSpc>
                          <a:spcPct val="115000"/>
                        </a:lnSpc>
                        <a:spcBef>
                          <a:spcPts val="0"/>
                        </a:spcBef>
                        <a:spcAft>
                          <a:spcPts val="0"/>
                        </a:spcAft>
                        <a:buNone/>
                      </a:pPr>
                      <a:r>
                        <a:rPr lang="it-IT" sz="800">
                          <a:latin typeface="Times New Roman"/>
                          <a:ea typeface="Times New Roman"/>
                          <a:cs typeface="Times New Roman"/>
                          <a:sym typeface="Times New Roman"/>
                        </a:rPr>
                        <a:t>CP</a:t>
                      </a:r>
                      <a:endParaRPr sz="800">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lang="it-IT" sz="800">
                          <a:latin typeface="Times New Roman"/>
                          <a:ea typeface="Times New Roman"/>
                          <a:cs typeface="Times New Roman"/>
                          <a:sym typeface="Times New Roman"/>
                        </a:rPr>
                        <a:t>35.107.262,84</a:t>
                      </a:r>
                      <a:endParaRPr sz="800">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lang="it-IT" sz="800">
                          <a:latin typeface="Times New Roman"/>
                          <a:ea typeface="Times New Roman"/>
                          <a:cs typeface="Times New Roman"/>
                          <a:sym typeface="Times New Roman"/>
                        </a:rPr>
                        <a:t>RC</a:t>
                      </a:r>
                      <a:endParaRPr sz="800">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lang="it-IT" sz="800">
                          <a:latin typeface="Times New Roman"/>
                          <a:ea typeface="Times New Roman"/>
                          <a:cs typeface="Times New Roman"/>
                          <a:sym typeface="Times New Roman"/>
                        </a:rPr>
                        <a:t>25.482.566,19</a:t>
                      </a:r>
                      <a:endParaRPr sz="800">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lang="it-IT" sz="800">
                          <a:latin typeface="Times New Roman"/>
                          <a:ea typeface="Times New Roman"/>
                          <a:cs typeface="Times New Roman"/>
                          <a:sym typeface="Times New Roman"/>
                        </a:rPr>
                        <a:t>A</a:t>
                      </a:r>
                      <a:endParaRPr sz="800">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lang="it-IT" sz="800">
                          <a:latin typeface="Times New Roman"/>
                          <a:ea typeface="Times New Roman"/>
                          <a:cs typeface="Times New Roman"/>
                          <a:sym typeface="Times New Roman"/>
                        </a:rPr>
                        <a:t>25.564.688,40</a:t>
                      </a:r>
                      <a:endParaRPr sz="800">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vMerge="1"/>
                <a:tc vMerge="1"/>
                <a:tc>
                  <a:txBody>
                    <a:bodyPr/>
                    <a:lstStyle/>
                    <a:p>
                      <a:pPr indent="0" lvl="0" marL="0" rtl="0" algn="ctr">
                        <a:lnSpc>
                          <a:spcPct val="115000"/>
                        </a:lnSpc>
                        <a:spcBef>
                          <a:spcPts val="0"/>
                        </a:spcBef>
                        <a:spcAft>
                          <a:spcPts val="0"/>
                        </a:spcAft>
                        <a:buNone/>
                      </a:pPr>
                      <a:r>
                        <a:rPr lang="it-IT" sz="800">
                          <a:latin typeface="Times New Roman"/>
                          <a:ea typeface="Times New Roman"/>
                          <a:cs typeface="Times New Roman"/>
                          <a:sym typeface="Times New Roman"/>
                        </a:rPr>
                        <a:t>EC</a:t>
                      </a:r>
                      <a:endParaRPr sz="800">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lang="it-IT" sz="800">
                          <a:latin typeface="Times New Roman"/>
                          <a:ea typeface="Times New Roman"/>
                          <a:cs typeface="Times New Roman"/>
                          <a:sym typeface="Times New Roman"/>
                        </a:rPr>
                        <a:t>82.122,21</a:t>
                      </a:r>
                      <a:endParaRPr sz="800">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r>
              <a:tr h="455000">
                <a:tc vMerge="1"/>
                <a:tc>
                  <a:txBody>
                    <a:bodyPr/>
                    <a:lstStyle/>
                    <a:p>
                      <a:pPr indent="0" lvl="0" marL="0" rtl="0" algn="ctr">
                        <a:lnSpc>
                          <a:spcPct val="115000"/>
                        </a:lnSpc>
                        <a:spcBef>
                          <a:spcPts val="0"/>
                        </a:spcBef>
                        <a:spcAft>
                          <a:spcPts val="0"/>
                        </a:spcAft>
                        <a:buNone/>
                      </a:pPr>
                      <a:r>
                        <a:rPr lang="it-IT" sz="800">
                          <a:latin typeface="Times New Roman"/>
                          <a:ea typeface="Times New Roman"/>
                          <a:cs typeface="Times New Roman"/>
                          <a:sym typeface="Times New Roman"/>
                        </a:rPr>
                        <a:t>CS</a:t>
                      </a:r>
                      <a:endParaRPr sz="800">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lang="it-IT" sz="800">
                          <a:latin typeface="Times New Roman"/>
                          <a:ea typeface="Times New Roman"/>
                          <a:cs typeface="Times New Roman"/>
                          <a:sym typeface="Times New Roman"/>
                        </a:rPr>
                        <a:t>39.436.758.,84</a:t>
                      </a:r>
                      <a:endParaRPr sz="800">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lang="it-IT" sz="800">
                          <a:latin typeface="Times New Roman"/>
                          <a:ea typeface="Times New Roman"/>
                          <a:cs typeface="Times New Roman"/>
                          <a:sym typeface="Times New Roman"/>
                        </a:rPr>
                        <a:t>TR</a:t>
                      </a:r>
                      <a:endParaRPr sz="800">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lang="it-IT" sz="800">
                          <a:latin typeface="Times New Roman"/>
                          <a:ea typeface="Times New Roman"/>
                          <a:cs typeface="Times New Roman"/>
                          <a:sym typeface="Times New Roman"/>
                        </a:rPr>
                        <a:t>25.485.566,19</a:t>
                      </a:r>
                      <a:endParaRPr sz="800">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lang="it-IT" sz="800">
                          <a:latin typeface="Times New Roman"/>
                          <a:ea typeface="Times New Roman"/>
                          <a:cs typeface="Times New Roman"/>
                          <a:sym typeface="Times New Roman"/>
                        </a:rPr>
                        <a:t>CS</a:t>
                      </a:r>
                      <a:endParaRPr sz="800">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lang="it-IT" sz="800">
                          <a:latin typeface="Times New Roman"/>
                          <a:ea typeface="Times New Roman"/>
                          <a:cs typeface="Times New Roman"/>
                          <a:sym typeface="Times New Roman"/>
                        </a:rPr>
                        <a:t>-9.447.565,96</a:t>
                      </a:r>
                      <a:endParaRPr sz="800">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vMerge="1"/>
                <a:tc vMerge="1"/>
                <a:tc>
                  <a:txBody>
                    <a:bodyPr/>
                    <a:lstStyle/>
                    <a:p>
                      <a:pPr indent="0" lvl="0" marL="0" rtl="0" algn="ctr">
                        <a:lnSpc>
                          <a:spcPct val="115000"/>
                        </a:lnSpc>
                        <a:spcBef>
                          <a:spcPts val="0"/>
                        </a:spcBef>
                        <a:spcAft>
                          <a:spcPts val="0"/>
                        </a:spcAft>
                        <a:buNone/>
                      </a:pPr>
                      <a:r>
                        <a:rPr lang="it-IT" sz="800">
                          <a:latin typeface="Times New Roman"/>
                          <a:ea typeface="Times New Roman"/>
                          <a:cs typeface="Times New Roman"/>
                          <a:sym typeface="Times New Roman"/>
                        </a:rPr>
                        <a:t>TR</a:t>
                      </a:r>
                      <a:endParaRPr sz="800">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ctr">
                        <a:lnSpc>
                          <a:spcPct val="115000"/>
                        </a:lnSpc>
                        <a:spcBef>
                          <a:spcPts val="0"/>
                        </a:spcBef>
                        <a:spcAft>
                          <a:spcPts val="0"/>
                        </a:spcAft>
                        <a:buNone/>
                      </a:pPr>
                      <a:r>
                        <a:rPr lang="it-IT" sz="800">
                          <a:latin typeface="Times New Roman"/>
                          <a:ea typeface="Times New Roman"/>
                          <a:cs typeface="Times New Roman"/>
                          <a:sym typeface="Times New Roman"/>
                        </a:rPr>
                        <a:t>808.785,91</a:t>
                      </a:r>
                      <a:endParaRPr sz="800">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it-IT"/>
              <a:t>27/04/2021</a:t>
            </a:r>
            <a:endParaRPr/>
          </a:p>
        </p:txBody>
      </p:sp>
      <p:sp>
        <p:nvSpPr>
          <p:cNvPr id="192" name="Google Shape;192;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graphicFrame>
        <p:nvGraphicFramePr>
          <p:cNvPr id="193" name="Google Shape;193;p8"/>
          <p:cNvGraphicFramePr/>
          <p:nvPr/>
        </p:nvGraphicFramePr>
        <p:xfrm>
          <a:off x="152400" y="152400"/>
          <a:ext cx="3000000" cy="3000000"/>
        </p:xfrm>
        <a:graphic>
          <a:graphicData uri="http://schemas.openxmlformats.org/drawingml/2006/table">
            <a:tbl>
              <a:tblPr bandRow="1" firstCol="1" firstRow="1">
                <a:noFill/>
                <a:tableStyleId>{5ABF08B4-FC2D-409C-87A0-EA75341DFC94}</a:tableStyleId>
              </a:tblPr>
              <a:tblGrid>
                <a:gridCol w="848600"/>
                <a:gridCol w="773500"/>
                <a:gridCol w="773500"/>
                <a:gridCol w="893675"/>
                <a:gridCol w="773500"/>
                <a:gridCol w="781025"/>
                <a:gridCol w="781025"/>
                <a:gridCol w="781025"/>
                <a:gridCol w="781025"/>
                <a:gridCol w="781025"/>
                <a:gridCol w="781025"/>
              </a:tblGrid>
              <a:tr h="375850">
                <a:tc gridSpan="11">
                  <a:txBody>
                    <a:bodyPr/>
                    <a:lstStyle/>
                    <a:p>
                      <a:pPr indent="0" lvl="0" marL="0" marR="0" rtl="0" algn="ctr">
                        <a:lnSpc>
                          <a:spcPct val="115000"/>
                        </a:lnSpc>
                        <a:spcBef>
                          <a:spcPts val="0"/>
                        </a:spcBef>
                        <a:spcAft>
                          <a:spcPts val="0"/>
                        </a:spcAft>
                        <a:buClr>
                          <a:schemeClr val="dk1"/>
                        </a:buClr>
                        <a:buSzPts val="1100"/>
                        <a:buFont typeface="Arial"/>
                        <a:buNone/>
                      </a:pPr>
                      <a:r>
                        <a:rPr lang="it-IT" sz="1100" u="none" cap="none" strike="noStrike">
                          <a:solidFill>
                            <a:schemeClr val="lt1"/>
                          </a:solidFill>
                          <a:latin typeface="Times New Roman"/>
                          <a:ea typeface="Times New Roman"/>
                          <a:cs typeface="Times New Roman"/>
                          <a:sym typeface="Times New Roman"/>
                        </a:rPr>
                        <a:t>Dati di bilancio: Le entrate</a:t>
                      </a:r>
                      <a:endParaRPr sz="1100" u="none" cap="none" strike="noStrike">
                        <a:solidFill>
                          <a:schemeClr val="lt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800"/>
                        <a:buFont typeface="Arial"/>
                        <a:buNone/>
                      </a:pPr>
                      <a:r>
                        <a:t/>
                      </a:r>
                      <a:endParaRPr sz="800" u="none" cap="none" strike="noStrike">
                        <a:latin typeface="Times New Roman"/>
                        <a:ea typeface="Times New Roman"/>
                        <a:cs typeface="Times New Roman"/>
                        <a:sym typeface="Times New Roman"/>
                      </a:endParaRPr>
                    </a:p>
                  </a:txBody>
                  <a:tcPr marT="0" marB="0" marR="73025" marL="73025">
                    <a:lnR cap="flat" cmpd="sng" w="12700">
                      <a:solidFill>
                        <a:srgbClr val="FFFFFF"/>
                      </a:solidFill>
                      <a:prstDash val="solid"/>
                      <a:round/>
                      <a:headEnd len="sm" w="sm" type="none"/>
                      <a:tailEnd len="sm" w="sm" type="none"/>
                    </a:lnR>
                    <a:solidFill>
                      <a:schemeClr val="dk2"/>
                    </a:solidFill>
                  </a:tcPr>
                </a:tc>
                <a:tc hMerge="1"/>
                <a:tc hMerge="1"/>
                <a:tc hMerge="1"/>
                <a:tc hMerge="1"/>
                <a:tc hMerge="1"/>
                <a:tc hMerge="1"/>
                <a:tc hMerge="1"/>
                <a:tc hMerge="1"/>
                <a:tc hMerge="1"/>
                <a:tc hMerge="1"/>
              </a:tr>
              <a:tr h="903925">
                <a:tc rowSpan="3">
                  <a:txBody>
                    <a:bodyPr/>
                    <a:lstStyle/>
                    <a:p>
                      <a:pPr indent="0" lvl="0" marL="0" marR="0" rtl="0" algn="l">
                        <a:lnSpc>
                          <a:spcPct val="115000"/>
                        </a:lnSpc>
                        <a:spcBef>
                          <a:spcPts val="0"/>
                        </a:spcBef>
                        <a:spcAft>
                          <a:spcPts val="0"/>
                        </a:spcAft>
                        <a:buClr>
                          <a:srgbClr val="000000"/>
                        </a:buClr>
                        <a:buSzPts val="800"/>
                        <a:buFont typeface="Arial"/>
                        <a:buNone/>
                      </a:pPr>
                      <a:r>
                        <a:rPr b="1" lang="it-IT" sz="800" u="none" cap="none" strike="noStrike">
                          <a:solidFill>
                            <a:schemeClr val="lt1"/>
                          </a:solidFill>
                          <a:latin typeface="Times New Roman"/>
                          <a:ea typeface="Times New Roman"/>
                          <a:cs typeface="Times New Roman"/>
                          <a:sym typeface="Times New Roman"/>
                        </a:rPr>
                        <a:t>DENOMINAZIONE </a:t>
                      </a:r>
                      <a:endParaRPr b="1" sz="800" u="none" cap="none" strike="noStrike">
                        <a:solidFill>
                          <a:schemeClr val="lt1"/>
                        </a:solidFill>
                        <a:latin typeface="Times New Roman"/>
                        <a:ea typeface="Times New Roman"/>
                        <a:cs typeface="Times New Roman"/>
                        <a:sym typeface="Times New Roman"/>
                      </a:endParaRPr>
                    </a:p>
                  </a:txBody>
                  <a:tcPr marT="0" marB="0" marR="73025" marL="73025">
                    <a:solidFill>
                      <a:schemeClr val="dk2"/>
                    </a:solidFill>
                  </a:tcPr>
                </a:tc>
                <a:tc gridSpan="2">
                  <a:txBody>
                    <a:bodyPr/>
                    <a:lstStyle/>
                    <a:p>
                      <a:pPr indent="0" lvl="0" marL="0" marR="0" rtl="0" algn="l">
                        <a:lnSpc>
                          <a:spcPct val="115000"/>
                        </a:lnSpc>
                        <a:spcBef>
                          <a:spcPts val="0"/>
                        </a:spcBef>
                        <a:spcAft>
                          <a:spcPts val="0"/>
                        </a:spcAft>
                        <a:buClr>
                          <a:srgbClr val="000000"/>
                        </a:buClr>
                        <a:buSzPts val="800"/>
                        <a:buFont typeface="Arial"/>
                        <a:buNone/>
                      </a:pPr>
                      <a:r>
                        <a:rPr b="1" lang="it-IT" sz="800" u="none" cap="none" strike="noStrike">
                          <a:latin typeface="Times New Roman"/>
                          <a:ea typeface="Times New Roman"/>
                          <a:cs typeface="Times New Roman"/>
                          <a:sym typeface="Times New Roman"/>
                        </a:rPr>
                        <a:t>RESIDUI PASSIVI AL 1/1/2021 (RS) </a:t>
                      </a:r>
                      <a:endParaRPr b="1" sz="800" u="none" cap="none" strike="noStrike">
                        <a:latin typeface="Times New Roman"/>
                        <a:ea typeface="Times New Roman"/>
                        <a:cs typeface="Times New Roman"/>
                        <a:sym typeface="Times New Roman"/>
                      </a:endParaRPr>
                    </a:p>
                  </a:txBody>
                  <a:tcPr marT="0" marB="0" marR="73025" marL="73025"/>
                </a:tc>
                <a:tc hMerge="1"/>
                <a:tc>
                  <a:txBody>
                    <a:bodyPr/>
                    <a:lstStyle/>
                    <a:p>
                      <a:pPr indent="0" lvl="0" marL="0" marR="0" rtl="0" algn="r">
                        <a:lnSpc>
                          <a:spcPct val="115000"/>
                        </a:lnSpc>
                        <a:spcBef>
                          <a:spcPts val="0"/>
                        </a:spcBef>
                        <a:spcAft>
                          <a:spcPts val="0"/>
                        </a:spcAft>
                        <a:buClr>
                          <a:srgbClr val="000000"/>
                        </a:buClr>
                        <a:buSzPts val="800"/>
                        <a:buFont typeface="Arial"/>
                        <a:buNone/>
                      </a:pPr>
                      <a:r>
                        <a:rPr b="1" lang="it-IT" sz="800" u="none" cap="none" strike="noStrike">
                          <a:latin typeface="Times New Roman"/>
                          <a:ea typeface="Times New Roman"/>
                          <a:cs typeface="Times New Roman"/>
                          <a:sym typeface="Times New Roman"/>
                        </a:rPr>
                        <a:t>PAGAMENTI IN C/RESIDUI (PR) </a:t>
                      </a:r>
                      <a:endParaRPr b="1" sz="800" u="none" cap="none" strike="noStrike">
                        <a:latin typeface="Times New Roman"/>
                        <a:ea typeface="Times New Roman"/>
                        <a:cs typeface="Times New Roman"/>
                        <a:sym typeface="Times New Roman"/>
                      </a:endParaRPr>
                    </a:p>
                  </a:txBody>
                  <a:tcPr marT="0" marB="0" marR="73025" marL="73025"/>
                </a:tc>
                <a:tc>
                  <a:txBody>
                    <a:bodyPr/>
                    <a:lstStyle/>
                    <a:p>
                      <a:pPr indent="0" lvl="0" marL="0" marR="0" rtl="0" algn="r">
                        <a:lnSpc>
                          <a:spcPct val="115000"/>
                        </a:lnSpc>
                        <a:spcBef>
                          <a:spcPts val="0"/>
                        </a:spcBef>
                        <a:spcAft>
                          <a:spcPts val="0"/>
                        </a:spcAft>
                        <a:buClr>
                          <a:srgbClr val="000000"/>
                        </a:buClr>
                        <a:buSzPts val="800"/>
                        <a:buFont typeface="Arial"/>
                        <a:buNone/>
                      </a:pPr>
                      <a:r>
                        <a:rPr b="1" lang="it-IT" sz="800" u="none" cap="none" strike="noStrike">
                          <a:latin typeface="Times New Roman"/>
                          <a:ea typeface="Times New Roman"/>
                          <a:cs typeface="Times New Roman"/>
                          <a:sym typeface="Times New Roman"/>
                        </a:rPr>
                        <a:t>PAGAMENTI IN C/RESIDUI (PR) </a:t>
                      </a:r>
                      <a:endParaRPr b="1" sz="800" u="none" cap="none" strike="noStrike">
                        <a:latin typeface="Times New Roman"/>
                        <a:ea typeface="Times New Roman"/>
                        <a:cs typeface="Times New Roman"/>
                        <a:sym typeface="Times New Roman"/>
                      </a:endParaRPr>
                    </a:p>
                  </a:txBody>
                  <a:tcPr marT="0" marB="0" marR="73025" marL="73025"/>
                </a:tc>
                <a:tc gridSpan="2">
                  <a:txBody>
                    <a:bodyPr/>
                    <a:lstStyle/>
                    <a:p>
                      <a:pPr indent="0" lvl="0" marL="0" marR="0" rtl="0" algn="l">
                        <a:lnSpc>
                          <a:spcPct val="115000"/>
                        </a:lnSpc>
                        <a:spcBef>
                          <a:spcPts val="0"/>
                        </a:spcBef>
                        <a:spcAft>
                          <a:spcPts val="0"/>
                        </a:spcAft>
                        <a:buClr>
                          <a:srgbClr val="000000"/>
                        </a:buClr>
                        <a:buSzPts val="800"/>
                        <a:buFont typeface="Arial"/>
                        <a:buNone/>
                      </a:pPr>
                      <a:r>
                        <a:rPr b="1" lang="it-IT" sz="800" u="none" cap="none" strike="noStrike">
                          <a:latin typeface="Times New Roman"/>
                          <a:ea typeface="Times New Roman"/>
                          <a:cs typeface="Times New Roman"/>
                          <a:sym typeface="Times New Roman"/>
                        </a:rPr>
                        <a:t>RIACCERTAMENTO RESIDUI (R)(1) </a:t>
                      </a:r>
                      <a:endParaRPr b="1" sz="800" u="none" cap="none" strike="noStrike">
                        <a:latin typeface="Times New Roman"/>
                        <a:ea typeface="Times New Roman"/>
                        <a:cs typeface="Times New Roman"/>
                        <a:sym typeface="Times New Roman"/>
                      </a:endParaRPr>
                    </a:p>
                  </a:txBody>
                  <a:tcPr marT="0" marB="0" marR="73025" marL="73025"/>
                </a:tc>
                <a:tc hMerge="1"/>
                <a:tc gridSpan="2">
                  <a:txBody>
                    <a:bodyPr/>
                    <a:lstStyle/>
                    <a:p>
                      <a:pPr indent="0" lvl="0" marL="0" marR="0" rtl="0" algn="ctr">
                        <a:lnSpc>
                          <a:spcPct val="115000"/>
                        </a:lnSpc>
                        <a:spcBef>
                          <a:spcPts val="0"/>
                        </a:spcBef>
                        <a:spcAft>
                          <a:spcPts val="0"/>
                        </a:spcAft>
                        <a:buClr>
                          <a:srgbClr val="000000"/>
                        </a:buClr>
                        <a:buSzPts val="800"/>
                        <a:buFont typeface="Arial"/>
                        <a:buNone/>
                      </a:pPr>
                      <a:r>
                        <a:t/>
                      </a:r>
                      <a:endParaRPr b="1" sz="800" u="none" cap="none" strike="noStrike">
                        <a:latin typeface="Times New Roman"/>
                        <a:ea typeface="Times New Roman"/>
                        <a:cs typeface="Times New Roman"/>
                        <a:sym typeface="Times New Roman"/>
                      </a:endParaRPr>
                    </a:p>
                  </a:txBody>
                  <a:tcPr marT="0" marB="0" marR="73025" marL="73025">
                    <a:lnR cap="flat" cmpd="sng" w="12700">
                      <a:solidFill>
                        <a:srgbClr val="FFFFFF"/>
                      </a:solidFill>
                      <a:prstDash val="solid"/>
                      <a:round/>
                      <a:headEnd len="sm" w="sm" type="none"/>
                      <a:tailEnd len="sm" w="sm" type="none"/>
                    </a:lnR>
                  </a:tcPr>
                </a:tc>
                <a:tc hMerge="1"/>
                <a:tc gridSpan="2">
                  <a:txBody>
                    <a:bodyPr/>
                    <a:lstStyle/>
                    <a:p>
                      <a:pPr indent="0" lvl="0" marL="0" marR="0" rtl="0" algn="ctr">
                        <a:lnSpc>
                          <a:spcPct val="115000"/>
                        </a:lnSpc>
                        <a:spcBef>
                          <a:spcPts val="0"/>
                        </a:spcBef>
                        <a:spcAft>
                          <a:spcPts val="0"/>
                        </a:spcAft>
                        <a:buClr>
                          <a:srgbClr val="000000"/>
                        </a:buClr>
                        <a:buSzPts val="800"/>
                        <a:buFont typeface="Arial"/>
                        <a:buNone/>
                      </a:pPr>
                      <a:r>
                        <a:rPr b="1" lang="it-IT" sz="800" u="none" cap="none" strike="noStrike">
                          <a:latin typeface="Times New Roman"/>
                          <a:ea typeface="Times New Roman"/>
                          <a:cs typeface="Times New Roman"/>
                          <a:sym typeface="Times New Roman"/>
                        </a:rPr>
                        <a:t>RESIDUI PASSIVI DA ESERCIZI PRECEDENTI (EP=RS-PR+R)</a:t>
                      </a:r>
                      <a:endParaRPr b="1" sz="800" u="none" cap="none" strike="noStrike">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hMerge="1"/>
              </a:tr>
              <a:tr h="1084700">
                <a:tc vMerge="1"/>
                <a:tc gridSpan="2">
                  <a:txBody>
                    <a:bodyPr/>
                    <a:lstStyle/>
                    <a:p>
                      <a:pPr indent="0" lvl="0" marL="0" marR="0" rtl="0" algn="l">
                        <a:lnSpc>
                          <a:spcPct val="115000"/>
                        </a:lnSpc>
                        <a:spcBef>
                          <a:spcPts val="0"/>
                        </a:spcBef>
                        <a:spcAft>
                          <a:spcPts val="0"/>
                        </a:spcAft>
                        <a:buClr>
                          <a:srgbClr val="000000"/>
                        </a:buClr>
                        <a:buSzPts val="800"/>
                        <a:buFont typeface="Arial"/>
                        <a:buNone/>
                      </a:pPr>
                      <a:r>
                        <a:rPr b="1" lang="it-IT" sz="800" u="none" cap="none" strike="noStrike">
                          <a:latin typeface="Times New Roman"/>
                          <a:ea typeface="Times New Roman"/>
                          <a:cs typeface="Times New Roman"/>
                          <a:sym typeface="Times New Roman"/>
                        </a:rPr>
                        <a:t>PREVISIONI DEFINITIVE DI COMPETENZA (CP) </a:t>
                      </a:r>
                      <a:endParaRPr b="1" sz="800" u="none" cap="none" strike="noStrike">
                        <a:latin typeface="Times New Roman"/>
                        <a:ea typeface="Times New Roman"/>
                        <a:cs typeface="Times New Roman"/>
                        <a:sym typeface="Times New Roman"/>
                      </a:endParaRPr>
                    </a:p>
                  </a:txBody>
                  <a:tcPr marT="0" marB="0" marR="73025" marL="73025"/>
                </a:tc>
                <a:tc hMerge="1"/>
                <a:tc>
                  <a:txBody>
                    <a:bodyPr/>
                    <a:lstStyle/>
                    <a:p>
                      <a:pPr indent="0" lvl="0" marL="0" marR="0" rtl="0" algn="l">
                        <a:lnSpc>
                          <a:spcPct val="115000"/>
                        </a:lnSpc>
                        <a:spcBef>
                          <a:spcPts val="0"/>
                        </a:spcBef>
                        <a:spcAft>
                          <a:spcPts val="0"/>
                        </a:spcAft>
                        <a:buClr>
                          <a:srgbClr val="000000"/>
                        </a:buClr>
                        <a:buSzPts val="800"/>
                        <a:buFont typeface="Arial"/>
                        <a:buNone/>
                      </a:pPr>
                      <a:r>
                        <a:rPr b="1" lang="it-IT" sz="800" u="none" cap="none" strike="noStrike">
                          <a:latin typeface="Times New Roman"/>
                          <a:ea typeface="Times New Roman"/>
                          <a:cs typeface="Times New Roman"/>
                          <a:sym typeface="Times New Roman"/>
                        </a:rPr>
                        <a:t>PAGAMENTI IN C/ COMPETENZA (PC) </a:t>
                      </a:r>
                      <a:endParaRPr b="1" sz="800" u="none" cap="none" strike="noStrike">
                        <a:latin typeface="Times New Roman"/>
                        <a:ea typeface="Times New Roman"/>
                        <a:cs typeface="Times New Roman"/>
                        <a:sym typeface="Times New Roman"/>
                      </a:endParaRPr>
                    </a:p>
                  </a:txBody>
                  <a:tcPr marT="0" marB="0" marR="73025" marL="73025"/>
                </a:tc>
                <a:tc>
                  <a:txBody>
                    <a:bodyPr/>
                    <a:lstStyle/>
                    <a:p>
                      <a:pPr indent="0" lvl="0" marL="0" marR="0" rtl="0" algn="l">
                        <a:lnSpc>
                          <a:spcPct val="115000"/>
                        </a:lnSpc>
                        <a:spcBef>
                          <a:spcPts val="0"/>
                        </a:spcBef>
                        <a:spcAft>
                          <a:spcPts val="0"/>
                        </a:spcAft>
                        <a:buClr>
                          <a:srgbClr val="000000"/>
                        </a:buClr>
                        <a:buSzPts val="800"/>
                        <a:buFont typeface="Arial"/>
                        <a:buNone/>
                      </a:pPr>
                      <a:r>
                        <a:rPr b="1" lang="it-IT" sz="800" u="none" cap="none" strike="noStrike">
                          <a:latin typeface="Times New Roman"/>
                          <a:ea typeface="Times New Roman"/>
                          <a:cs typeface="Times New Roman"/>
                          <a:sym typeface="Times New Roman"/>
                        </a:rPr>
                        <a:t>PAGAMENTI IN C/ COMPETENZA (PC) </a:t>
                      </a:r>
                      <a:endParaRPr b="1" sz="800" u="none" cap="none" strike="noStrike">
                        <a:latin typeface="Times New Roman"/>
                        <a:ea typeface="Times New Roman"/>
                        <a:cs typeface="Times New Roman"/>
                        <a:sym typeface="Times New Roman"/>
                      </a:endParaRPr>
                    </a:p>
                  </a:txBody>
                  <a:tcPr marT="0" marB="0" marR="73025" marL="73025"/>
                </a:tc>
                <a:tc gridSpan="2">
                  <a:txBody>
                    <a:bodyPr/>
                    <a:lstStyle/>
                    <a:p>
                      <a:pPr indent="0" lvl="0" marL="0" marR="0" rtl="0" algn="l">
                        <a:lnSpc>
                          <a:spcPct val="115000"/>
                        </a:lnSpc>
                        <a:spcBef>
                          <a:spcPts val="0"/>
                        </a:spcBef>
                        <a:spcAft>
                          <a:spcPts val="0"/>
                        </a:spcAft>
                        <a:buClr>
                          <a:srgbClr val="000000"/>
                        </a:buClr>
                        <a:buSzPts val="800"/>
                        <a:buFont typeface="Arial"/>
                        <a:buNone/>
                      </a:pPr>
                      <a:r>
                        <a:rPr b="1" lang="it-IT" sz="800" u="none" cap="none" strike="noStrike">
                          <a:latin typeface="Times New Roman"/>
                          <a:ea typeface="Times New Roman"/>
                          <a:cs typeface="Times New Roman"/>
                          <a:sym typeface="Times New Roman"/>
                        </a:rPr>
                        <a:t>IMPEGNI (I)(2) </a:t>
                      </a:r>
                      <a:endParaRPr b="1" sz="800" u="none" cap="none" strike="noStrike">
                        <a:latin typeface="Times New Roman"/>
                        <a:ea typeface="Times New Roman"/>
                        <a:cs typeface="Times New Roman"/>
                        <a:sym typeface="Times New Roman"/>
                      </a:endParaRPr>
                    </a:p>
                  </a:txBody>
                  <a:tcPr marT="0" marB="0" marR="73025" marL="73025"/>
                </a:tc>
                <a:tc hMerge="1"/>
                <a:tc gridSpan="2">
                  <a:txBody>
                    <a:bodyPr/>
                    <a:lstStyle/>
                    <a:p>
                      <a:pPr indent="0" lvl="0" marL="0" marR="0" rtl="0" algn="ctr">
                        <a:lnSpc>
                          <a:spcPct val="115000"/>
                        </a:lnSpc>
                        <a:spcBef>
                          <a:spcPts val="0"/>
                        </a:spcBef>
                        <a:spcAft>
                          <a:spcPts val="0"/>
                        </a:spcAft>
                        <a:buClr>
                          <a:srgbClr val="000000"/>
                        </a:buClr>
                        <a:buSzPts val="800"/>
                        <a:buFont typeface="Arial"/>
                        <a:buNone/>
                      </a:pPr>
                      <a:r>
                        <a:rPr b="1" lang="it-IT" sz="800" u="none" cap="none" strike="noStrike">
                          <a:latin typeface="Times New Roman"/>
                          <a:ea typeface="Times New Roman"/>
                          <a:cs typeface="Times New Roman"/>
                          <a:sym typeface="Times New Roman"/>
                        </a:rPr>
                        <a:t>ECONOMIE DI COMPETENZA (ECP=CP-I-FPV) </a:t>
                      </a:r>
                      <a:endParaRPr b="1" sz="800" u="none" cap="none" strike="noStrike">
                        <a:latin typeface="Times New Roman"/>
                        <a:ea typeface="Times New Roman"/>
                        <a:cs typeface="Times New Roman"/>
                        <a:sym typeface="Times New Roman"/>
                      </a:endParaRPr>
                    </a:p>
                  </a:txBody>
                  <a:tcPr marT="0" marB="0" marR="73025" marL="73025">
                    <a:lnR cap="flat" cmpd="sng" w="12700">
                      <a:solidFill>
                        <a:srgbClr val="FFFFFF"/>
                      </a:solidFill>
                      <a:prstDash val="solid"/>
                      <a:round/>
                      <a:headEnd len="sm" w="sm" type="none"/>
                      <a:tailEnd len="sm" w="sm" type="none"/>
                    </a:lnR>
                  </a:tcPr>
                </a:tc>
                <a:tc hMerge="1"/>
                <a:tc gridSpan="2">
                  <a:txBody>
                    <a:bodyPr/>
                    <a:lstStyle/>
                    <a:p>
                      <a:pPr indent="0" lvl="0" marL="0" marR="0" rtl="0" algn="ctr">
                        <a:lnSpc>
                          <a:spcPct val="115000"/>
                        </a:lnSpc>
                        <a:spcBef>
                          <a:spcPts val="0"/>
                        </a:spcBef>
                        <a:spcAft>
                          <a:spcPts val="0"/>
                        </a:spcAft>
                        <a:buClr>
                          <a:srgbClr val="000000"/>
                        </a:buClr>
                        <a:buSzPts val="800"/>
                        <a:buFont typeface="Arial"/>
                        <a:buNone/>
                      </a:pPr>
                      <a:r>
                        <a:rPr b="1" lang="it-IT" sz="800" u="none" cap="none" strike="noStrike">
                          <a:latin typeface="Times New Roman"/>
                          <a:ea typeface="Times New Roman"/>
                          <a:cs typeface="Times New Roman"/>
                          <a:sym typeface="Times New Roman"/>
                        </a:rPr>
                        <a:t>RESIDUI PASSIVI DA ESERCIZIO DI COMPETENZA (EC=I-PC)</a:t>
                      </a:r>
                      <a:endParaRPr b="1" sz="800" u="none" cap="none" strike="noStrike">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hMerge="1"/>
              </a:tr>
              <a:tr h="1084700">
                <a:tc vMerge="1"/>
                <a:tc gridSpan="2">
                  <a:txBody>
                    <a:bodyPr/>
                    <a:lstStyle/>
                    <a:p>
                      <a:pPr indent="0" lvl="0" marL="0" marR="0" rtl="0" algn="l">
                        <a:lnSpc>
                          <a:spcPct val="115000"/>
                        </a:lnSpc>
                        <a:spcBef>
                          <a:spcPts val="0"/>
                        </a:spcBef>
                        <a:spcAft>
                          <a:spcPts val="0"/>
                        </a:spcAft>
                        <a:buClr>
                          <a:srgbClr val="000000"/>
                        </a:buClr>
                        <a:buSzPts val="800"/>
                        <a:buFont typeface="Arial"/>
                        <a:buNone/>
                      </a:pPr>
                      <a:r>
                        <a:rPr b="1" lang="it-IT" sz="800" u="none" cap="none" strike="noStrike">
                          <a:latin typeface="Times New Roman"/>
                          <a:ea typeface="Times New Roman"/>
                          <a:cs typeface="Times New Roman"/>
                          <a:sym typeface="Times New Roman"/>
                        </a:rPr>
                        <a:t>PREVISIONI DEFINITIVE DI CASSA (CS) </a:t>
                      </a:r>
                      <a:endParaRPr b="1" sz="800" u="none" cap="none" strike="noStrike">
                        <a:latin typeface="Times New Roman"/>
                        <a:ea typeface="Times New Roman"/>
                        <a:cs typeface="Times New Roman"/>
                        <a:sym typeface="Times New Roman"/>
                      </a:endParaRPr>
                    </a:p>
                  </a:txBody>
                  <a:tcPr marT="0" marB="0" marR="73025" marL="73025">
                    <a:lnB cap="flat" cmpd="sng" w="12700">
                      <a:solidFill>
                        <a:srgbClr val="FFFFFF"/>
                      </a:solidFill>
                      <a:prstDash val="solid"/>
                      <a:round/>
                      <a:headEnd len="sm" w="sm" type="none"/>
                      <a:tailEnd len="sm" w="sm" type="none"/>
                    </a:lnB>
                  </a:tcPr>
                </a:tc>
                <a:tc hMerge="1"/>
                <a:tc>
                  <a:txBody>
                    <a:bodyPr/>
                    <a:lstStyle/>
                    <a:p>
                      <a:pPr indent="0" lvl="0" marL="0" marR="0" rtl="0" algn="l">
                        <a:lnSpc>
                          <a:spcPct val="115000"/>
                        </a:lnSpc>
                        <a:spcBef>
                          <a:spcPts val="0"/>
                        </a:spcBef>
                        <a:spcAft>
                          <a:spcPts val="0"/>
                        </a:spcAft>
                        <a:buClr>
                          <a:srgbClr val="000000"/>
                        </a:buClr>
                        <a:buSzPts val="800"/>
                        <a:buFont typeface="Arial"/>
                        <a:buNone/>
                      </a:pPr>
                      <a:r>
                        <a:rPr b="1" lang="it-IT" sz="800" u="none" cap="none" strike="noStrike">
                          <a:latin typeface="Times New Roman"/>
                          <a:ea typeface="Times New Roman"/>
                          <a:cs typeface="Times New Roman"/>
                          <a:sym typeface="Times New Roman"/>
                        </a:rPr>
                        <a:t>TOTALE PAGAMENTI (TP=PR +PC) </a:t>
                      </a:r>
                      <a:endParaRPr b="1" sz="800" u="none" cap="none" strike="noStrike">
                        <a:latin typeface="Times New Roman"/>
                        <a:ea typeface="Times New Roman"/>
                        <a:cs typeface="Times New Roman"/>
                        <a:sym typeface="Times New Roman"/>
                      </a:endParaRPr>
                    </a:p>
                  </a:txBody>
                  <a:tcPr marT="0" marB="0" marR="73025" marL="73025">
                    <a:lnB cap="flat" cmpd="sng" w="12700">
                      <a:solidFill>
                        <a:srgbClr val="FFFFFF"/>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rPr b="1" lang="it-IT" sz="800" u="none" cap="none" strike="noStrike">
                          <a:latin typeface="Times New Roman"/>
                          <a:ea typeface="Times New Roman"/>
                          <a:cs typeface="Times New Roman"/>
                          <a:sym typeface="Times New Roman"/>
                        </a:rPr>
                        <a:t>TOTALE PAGAMENTI (TP=PR +PC) </a:t>
                      </a:r>
                      <a:endParaRPr b="1" sz="800" u="none" cap="none" strike="noStrike">
                        <a:latin typeface="Times New Roman"/>
                        <a:ea typeface="Times New Roman"/>
                        <a:cs typeface="Times New Roman"/>
                        <a:sym typeface="Times New Roman"/>
                      </a:endParaRPr>
                    </a:p>
                  </a:txBody>
                  <a:tcPr marT="0" marB="0" marR="73025" marL="73025">
                    <a:lnB cap="flat" cmpd="sng" w="12700">
                      <a:solidFill>
                        <a:srgbClr val="FFFFFF"/>
                      </a:solidFill>
                      <a:prstDash val="solid"/>
                      <a:round/>
                      <a:headEnd len="sm" w="sm" type="none"/>
                      <a:tailEnd len="sm" w="sm" type="none"/>
                    </a:lnB>
                  </a:tcPr>
                </a:tc>
                <a:tc gridSpan="2">
                  <a:txBody>
                    <a:bodyPr/>
                    <a:lstStyle/>
                    <a:p>
                      <a:pPr indent="0" lvl="0" marL="0" marR="0" rtl="0" algn="l">
                        <a:lnSpc>
                          <a:spcPct val="115000"/>
                        </a:lnSpc>
                        <a:spcBef>
                          <a:spcPts val="0"/>
                        </a:spcBef>
                        <a:spcAft>
                          <a:spcPts val="0"/>
                        </a:spcAft>
                        <a:buClr>
                          <a:srgbClr val="000000"/>
                        </a:buClr>
                        <a:buSzPts val="800"/>
                        <a:buFont typeface="Arial"/>
                        <a:buNone/>
                      </a:pPr>
                      <a:r>
                        <a:rPr b="1" lang="it-IT" sz="800" u="none" cap="none" strike="noStrike">
                          <a:latin typeface="Times New Roman"/>
                          <a:ea typeface="Times New Roman"/>
                          <a:cs typeface="Times New Roman"/>
                          <a:sym typeface="Times New Roman"/>
                        </a:rPr>
                        <a:t>FONDO PLURIENNALE VINCOLATO (FPV) (3) </a:t>
                      </a:r>
                      <a:endParaRPr b="1" sz="800" u="none" cap="none" strike="noStrike">
                        <a:latin typeface="Times New Roman"/>
                        <a:ea typeface="Times New Roman"/>
                        <a:cs typeface="Times New Roman"/>
                        <a:sym typeface="Times New Roman"/>
                      </a:endParaRPr>
                    </a:p>
                  </a:txBody>
                  <a:tcPr marT="0" marB="0" marR="73025" marL="73025">
                    <a:lnB cap="flat" cmpd="sng" w="12700">
                      <a:solidFill>
                        <a:srgbClr val="FFFFFF"/>
                      </a:solidFill>
                      <a:prstDash val="solid"/>
                      <a:round/>
                      <a:headEnd len="sm" w="sm" type="none"/>
                      <a:tailEnd len="sm" w="sm" type="none"/>
                    </a:lnB>
                  </a:tcPr>
                </a:tc>
                <a:tc hMerge="1"/>
                <a:tc gridSpan="2">
                  <a:txBody>
                    <a:bodyPr/>
                    <a:lstStyle/>
                    <a:p>
                      <a:pPr indent="0" lvl="0" marL="0" marR="0" rtl="0" algn="l">
                        <a:lnSpc>
                          <a:spcPct val="115000"/>
                        </a:lnSpc>
                        <a:spcBef>
                          <a:spcPts val="0"/>
                        </a:spcBef>
                        <a:spcAft>
                          <a:spcPts val="0"/>
                        </a:spcAft>
                        <a:buClr>
                          <a:srgbClr val="000000"/>
                        </a:buClr>
                        <a:buSzPts val="800"/>
                        <a:buFont typeface="Arial"/>
                        <a:buNone/>
                      </a:pPr>
                      <a:r>
                        <a:t/>
                      </a:r>
                      <a:endParaRPr b="1" sz="800" u="none" cap="none" strike="noStrike">
                        <a:latin typeface="Times New Roman"/>
                        <a:ea typeface="Times New Roman"/>
                        <a:cs typeface="Times New Roman"/>
                        <a:sym typeface="Times New Roman"/>
                      </a:endParaRPr>
                    </a:p>
                  </a:txBody>
                  <a:tcPr marT="0" marB="0" marR="73025" marL="73025">
                    <a:lnR cap="flat" cmpd="sng" w="12700">
                      <a:solidFill>
                        <a:srgbClr val="FFFFFF"/>
                      </a:solidFill>
                      <a:prstDash val="solid"/>
                      <a:round/>
                      <a:headEnd len="sm" w="sm" type="none"/>
                      <a:tailEnd len="sm" w="sm" type="none"/>
                    </a:lnR>
                    <a:lnB cap="flat" cmpd="sng" w="12700">
                      <a:solidFill>
                        <a:srgbClr val="FFFFFF"/>
                      </a:solidFill>
                      <a:prstDash val="solid"/>
                      <a:round/>
                      <a:headEnd len="sm" w="sm" type="none"/>
                      <a:tailEnd len="sm" w="sm" type="none"/>
                    </a:lnB>
                  </a:tcPr>
                </a:tc>
                <a:tc hMerge="1"/>
                <a:tc gridSpan="2">
                  <a:txBody>
                    <a:bodyPr/>
                    <a:lstStyle/>
                    <a:p>
                      <a:pPr indent="0" lvl="0" marL="0" marR="0" rtl="0" algn="l">
                        <a:lnSpc>
                          <a:spcPct val="115000"/>
                        </a:lnSpc>
                        <a:spcBef>
                          <a:spcPts val="0"/>
                        </a:spcBef>
                        <a:spcAft>
                          <a:spcPts val="0"/>
                        </a:spcAft>
                        <a:buClr>
                          <a:srgbClr val="000000"/>
                        </a:buClr>
                        <a:buSzPts val="800"/>
                        <a:buFont typeface="Arial"/>
                        <a:buNone/>
                      </a:pPr>
                      <a:r>
                        <a:rPr b="1" lang="it-IT" sz="800" u="none" cap="none" strike="noStrike">
                          <a:latin typeface="Times New Roman"/>
                          <a:ea typeface="Times New Roman"/>
                          <a:cs typeface="Times New Roman"/>
                          <a:sym typeface="Times New Roman"/>
                        </a:rPr>
                        <a:t>TOTALE RESIDUI PASSIVI DA RIPORTARE (TR=EP+EC)</a:t>
                      </a:r>
                      <a:endParaRPr b="1" sz="800" u="none" cap="none" strike="noStrike">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6E6F4"/>
                    </a:solidFill>
                  </a:tcPr>
                </a:tc>
                <a:tc hMerge="1"/>
              </a:tr>
              <a:tr h="522275">
                <a:tc rowSpan="3">
                  <a:txBody>
                    <a:bodyPr/>
                    <a:lstStyle/>
                    <a:p>
                      <a:pPr indent="0" lvl="0" marL="0" marR="0" rtl="0" algn="l">
                        <a:lnSpc>
                          <a:spcPct val="115000"/>
                        </a:lnSpc>
                        <a:spcBef>
                          <a:spcPts val="0"/>
                        </a:spcBef>
                        <a:spcAft>
                          <a:spcPts val="0"/>
                        </a:spcAft>
                        <a:buClr>
                          <a:srgbClr val="000000"/>
                        </a:buClr>
                        <a:buSzPts val="800"/>
                        <a:buFont typeface="Arial"/>
                        <a:buNone/>
                      </a:pPr>
                      <a:r>
                        <a:rPr b="1" lang="it-IT" sz="800" u="none" cap="none" strike="noStrike">
                          <a:solidFill>
                            <a:schemeClr val="lt1"/>
                          </a:solidFill>
                          <a:latin typeface="Times New Roman"/>
                          <a:ea typeface="Times New Roman"/>
                          <a:cs typeface="Times New Roman"/>
                          <a:sym typeface="Times New Roman"/>
                        </a:rPr>
                        <a:t>TOTALE GENERALE DELLE USCITE</a:t>
                      </a:r>
                      <a:endParaRPr sz="800" u="none" cap="none" strike="noStrike">
                        <a:solidFill>
                          <a:schemeClr val="lt1"/>
                        </a:solidFill>
                        <a:latin typeface="Times New Roman"/>
                        <a:ea typeface="Times New Roman"/>
                        <a:cs typeface="Times New Roman"/>
                        <a:sym typeface="Times New Roman"/>
                      </a:endParaRPr>
                    </a:p>
                  </a:txBody>
                  <a:tcPr marT="0" marB="0" marR="73025" marL="73025">
                    <a:lnR cap="flat" cmpd="sng" w="12700">
                      <a:solidFill>
                        <a:srgbClr val="FFFFFF"/>
                      </a:solidFill>
                      <a:prstDash val="solid"/>
                      <a:round/>
                      <a:headEnd len="sm" w="sm" type="none"/>
                      <a:tailEnd len="sm" w="sm" type="none"/>
                    </a:lnR>
                    <a:solidFill>
                      <a:schemeClr val="dk2"/>
                    </a:solidFill>
                  </a:tcPr>
                </a:tc>
                <a:tc>
                  <a:txBody>
                    <a:bodyPr/>
                    <a:lstStyle/>
                    <a:p>
                      <a:pPr indent="0" lvl="0" marL="0" rtl="0" algn="l">
                        <a:lnSpc>
                          <a:spcPct val="115000"/>
                        </a:lnSpc>
                        <a:spcBef>
                          <a:spcPts val="0"/>
                        </a:spcBef>
                        <a:spcAft>
                          <a:spcPts val="0"/>
                        </a:spcAft>
                        <a:buNone/>
                      </a:pPr>
                      <a:r>
                        <a:rPr lang="it-IT" sz="800">
                          <a:latin typeface="Times New Roman"/>
                          <a:ea typeface="Times New Roman"/>
                          <a:cs typeface="Times New Roman"/>
                          <a:sym typeface="Times New Roman"/>
                        </a:rPr>
                        <a:t>RS</a:t>
                      </a:r>
                      <a:endParaRPr sz="800">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l">
                        <a:lnSpc>
                          <a:spcPct val="115000"/>
                        </a:lnSpc>
                        <a:spcBef>
                          <a:spcPts val="0"/>
                        </a:spcBef>
                        <a:spcAft>
                          <a:spcPts val="0"/>
                        </a:spcAft>
                        <a:buNone/>
                      </a:pPr>
                      <a:r>
                        <a:rPr lang="it-IT" sz="800">
                          <a:latin typeface="Times New Roman"/>
                          <a:ea typeface="Times New Roman"/>
                          <a:cs typeface="Times New Roman"/>
                          <a:sym typeface="Times New Roman"/>
                        </a:rPr>
                        <a:t>3.483.543,04</a:t>
                      </a:r>
                      <a:endParaRPr sz="800">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l">
                        <a:spcBef>
                          <a:spcPts val="0"/>
                        </a:spcBef>
                        <a:spcAft>
                          <a:spcPts val="0"/>
                        </a:spcAft>
                        <a:buNone/>
                      </a:pPr>
                      <a:r>
                        <a:rPr lang="it-IT" sz="800">
                          <a:latin typeface="Times New Roman"/>
                          <a:ea typeface="Times New Roman"/>
                          <a:cs typeface="Times New Roman"/>
                          <a:sym typeface="Times New Roman"/>
                        </a:rPr>
                        <a:t>PR</a:t>
                      </a:r>
                      <a:endParaRPr sz="800">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l">
                        <a:spcBef>
                          <a:spcPts val="0"/>
                        </a:spcBef>
                        <a:spcAft>
                          <a:spcPts val="0"/>
                        </a:spcAft>
                        <a:buNone/>
                      </a:pPr>
                      <a:r>
                        <a:rPr lang="it-IT" sz="800">
                          <a:latin typeface="Times New Roman"/>
                          <a:ea typeface="Times New Roman"/>
                          <a:cs typeface="Times New Roman"/>
                          <a:sym typeface="Times New Roman"/>
                        </a:rPr>
                        <a:t>2.058.249,58</a:t>
                      </a:r>
                      <a:endParaRPr sz="800">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l">
                        <a:lnSpc>
                          <a:spcPct val="115000"/>
                        </a:lnSpc>
                        <a:spcBef>
                          <a:spcPts val="0"/>
                        </a:spcBef>
                        <a:spcAft>
                          <a:spcPts val="0"/>
                        </a:spcAft>
                        <a:buNone/>
                      </a:pPr>
                      <a:r>
                        <a:rPr lang="it-IT" sz="800">
                          <a:latin typeface="Times New Roman"/>
                          <a:ea typeface="Times New Roman"/>
                          <a:cs typeface="Times New Roman"/>
                          <a:sym typeface="Times New Roman"/>
                        </a:rPr>
                        <a:t>R</a:t>
                      </a:r>
                      <a:endParaRPr sz="800">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l">
                        <a:spcBef>
                          <a:spcPts val="0"/>
                        </a:spcBef>
                        <a:spcAft>
                          <a:spcPts val="0"/>
                        </a:spcAft>
                        <a:buNone/>
                      </a:pPr>
                      <a:r>
                        <a:rPr lang="it-IT" sz="800">
                          <a:latin typeface="Times New Roman"/>
                          <a:ea typeface="Times New Roman"/>
                          <a:cs typeface="Times New Roman"/>
                          <a:sym typeface="Times New Roman"/>
                        </a:rPr>
                        <a:t>-149.099,68</a:t>
                      </a:r>
                      <a:endParaRPr sz="800">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rowSpan="3">
                  <a:txBody>
                    <a:bodyPr/>
                    <a:lstStyle/>
                    <a:p>
                      <a:pPr indent="0" lvl="0" marL="0" rtl="0" algn="l">
                        <a:spcBef>
                          <a:spcPts val="0"/>
                        </a:spcBef>
                        <a:spcAft>
                          <a:spcPts val="0"/>
                        </a:spcAft>
                        <a:buNone/>
                      </a:pPr>
                      <a:r>
                        <a:rPr lang="it-IT" sz="800">
                          <a:latin typeface="Times New Roman"/>
                          <a:ea typeface="Times New Roman"/>
                          <a:cs typeface="Times New Roman"/>
                          <a:sym typeface="Times New Roman"/>
                        </a:rPr>
                        <a:t>ECP</a:t>
                      </a:r>
                      <a:endParaRPr sz="800">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rowSpan="3">
                  <a:txBody>
                    <a:bodyPr/>
                    <a:lstStyle/>
                    <a:p>
                      <a:pPr indent="0" lvl="0" marL="0" rtl="0" algn="l">
                        <a:spcBef>
                          <a:spcPts val="0"/>
                        </a:spcBef>
                        <a:spcAft>
                          <a:spcPts val="0"/>
                        </a:spcAft>
                        <a:buNone/>
                      </a:pPr>
                      <a:r>
                        <a:rPr lang="it-IT" sz="800">
                          <a:latin typeface="Times New Roman"/>
                          <a:ea typeface="Times New Roman"/>
                          <a:cs typeface="Times New Roman"/>
                          <a:sym typeface="Times New Roman"/>
                        </a:rPr>
                        <a:t>8.302.992,66</a:t>
                      </a:r>
                      <a:endParaRPr sz="800">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l">
                        <a:lnSpc>
                          <a:spcPct val="115000"/>
                        </a:lnSpc>
                        <a:spcBef>
                          <a:spcPts val="0"/>
                        </a:spcBef>
                        <a:spcAft>
                          <a:spcPts val="0"/>
                        </a:spcAft>
                        <a:buNone/>
                      </a:pPr>
                      <a:r>
                        <a:rPr lang="it-IT" sz="800">
                          <a:latin typeface="Times New Roman"/>
                          <a:ea typeface="Times New Roman"/>
                          <a:cs typeface="Times New Roman"/>
                          <a:sym typeface="Times New Roman"/>
                        </a:rPr>
                        <a:t>EP </a:t>
                      </a:r>
                      <a:endParaRPr sz="800">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l">
                        <a:lnSpc>
                          <a:spcPct val="115000"/>
                        </a:lnSpc>
                        <a:spcBef>
                          <a:spcPts val="0"/>
                        </a:spcBef>
                        <a:spcAft>
                          <a:spcPts val="0"/>
                        </a:spcAft>
                        <a:buNone/>
                      </a:pPr>
                      <a:r>
                        <a:rPr lang="it-IT" sz="800">
                          <a:latin typeface="Times New Roman"/>
                          <a:ea typeface="Times New Roman"/>
                          <a:cs typeface="Times New Roman"/>
                          <a:sym typeface="Times New Roman"/>
                        </a:rPr>
                        <a:t>1.276.193,78</a:t>
                      </a:r>
                      <a:endParaRPr sz="800">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r>
              <a:tr h="522275">
                <a:tc vMerge="1"/>
                <a:tc>
                  <a:txBody>
                    <a:bodyPr/>
                    <a:lstStyle/>
                    <a:p>
                      <a:pPr indent="0" lvl="0" marL="0" rtl="0" algn="l">
                        <a:spcBef>
                          <a:spcPts val="0"/>
                        </a:spcBef>
                        <a:spcAft>
                          <a:spcPts val="0"/>
                        </a:spcAft>
                        <a:buNone/>
                      </a:pPr>
                      <a:r>
                        <a:rPr lang="it-IT" sz="800">
                          <a:latin typeface="Times New Roman"/>
                          <a:ea typeface="Times New Roman"/>
                          <a:cs typeface="Times New Roman"/>
                          <a:sym typeface="Times New Roman"/>
                        </a:rPr>
                        <a:t>CP</a:t>
                      </a:r>
                      <a:endParaRPr sz="800">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l">
                        <a:lnSpc>
                          <a:spcPct val="115000"/>
                        </a:lnSpc>
                        <a:spcBef>
                          <a:spcPts val="0"/>
                        </a:spcBef>
                        <a:spcAft>
                          <a:spcPts val="0"/>
                        </a:spcAft>
                        <a:buNone/>
                      </a:pPr>
                      <a:r>
                        <a:rPr lang="it-IT" sz="800">
                          <a:latin typeface="Times New Roman"/>
                          <a:ea typeface="Times New Roman"/>
                          <a:cs typeface="Times New Roman"/>
                          <a:sym typeface="Times New Roman"/>
                        </a:rPr>
                        <a:t>34.486.898,19</a:t>
                      </a:r>
                      <a:endParaRPr sz="800">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l">
                        <a:lnSpc>
                          <a:spcPct val="115000"/>
                        </a:lnSpc>
                        <a:spcBef>
                          <a:spcPts val="0"/>
                        </a:spcBef>
                        <a:spcAft>
                          <a:spcPts val="0"/>
                        </a:spcAft>
                        <a:buNone/>
                      </a:pPr>
                      <a:r>
                        <a:rPr lang="it-IT" sz="800">
                          <a:latin typeface="Times New Roman"/>
                          <a:ea typeface="Times New Roman"/>
                          <a:cs typeface="Times New Roman"/>
                          <a:sym typeface="Times New Roman"/>
                        </a:rPr>
                        <a:t>PC</a:t>
                      </a:r>
                      <a:endParaRPr sz="800">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l">
                        <a:spcBef>
                          <a:spcPts val="0"/>
                        </a:spcBef>
                        <a:spcAft>
                          <a:spcPts val="0"/>
                        </a:spcAft>
                        <a:buNone/>
                      </a:pPr>
                      <a:r>
                        <a:rPr lang="it-IT" sz="800">
                          <a:latin typeface="Times New Roman"/>
                          <a:ea typeface="Times New Roman"/>
                          <a:cs typeface="Times New Roman"/>
                          <a:sym typeface="Times New Roman"/>
                        </a:rPr>
                        <a:t>21.193.088,47</a:t>
                      </a:r>
                      <a:endParaRPr sz="800">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l">
                        <a:lnSpc>
                          <a:spcPct val="115000"/>
                        </a:lnSpc>
                        <a:spcBef>
                          <a:spcPts val="0"/>
                        </a:spcBef>
                        <a:spcAft>
                          <a:spcPts val="0"/>
                        </a:spcAft>
                        <a:buNone/>
                      </a:pPr>
                      <a:r>
                        <a:rPr lang="it-IT" sz="800">
                          <a:latin typeface="Times New Roman"/>
                          <a:ea typeface="Times New Roman"/>
                          <a:cs typeface="Times New Roman"/>
                          <a:sym typeface="Times New Roman"/>
                        </a:rPr>
                        <a:t>I</a:t>
                      </a:r>
                      <a:endParaRPr sz="800">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l">
                        <a:spcBef>
                          <a:spcPts val="0"/>
                        </a:spcBef>
                        <a:spcAft>
                          <a:spcPts val="0"/>
                        </a:spcAft>
                        <a:buNone/>
                      </a:pPr>
                      <a:r>
                        <a:rPr lang="it-IT" sz="800">
                          <a:latin typeface="Times New Roman"/>
                          <a:ea typeface="Times New Roman"/>
                          <a:cs typeface="Times New Roman"/>
                          <a:sym typeface="Times New Roman"/>
                        </a:rPr>
                        <a:t>25.580.957,12</a:t>
                      </a:r>
                      <a:endParaRPr sz="800">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vMerge="1"/>
                <a:tc vMerge="1"/>
                <a:tc>
                  <a:txBody>
                    <a:bodyPr/>
                    <a:lstStyle/>
                    <a:p>
                      <a:pPr indent="0" lvl="0" marL="0" rtl="0" algn="l">
                        <a:lnSpc>
                          <a:spcPct val="115000"/>
                        </a:lnSpc>
                        <a:spcBef>
                          <a:spcPts val="0"/>
                        </a:spcBef>
                        <a:spcAft>
                          <a:spcPts val="0"/>
                        </a:spcAft>
                        <a:buNone/>
                      </a:pPr>
                      <a:r>
                        <a:rPr lang="it-IT" sz="800">
                          <a:latin typeface="Times New Roman"/>
                          <a:ea typeface="Times New Roman"/>
                          <a:cs typeface="Times New Roman"/>
                          <a:sym typeface="Times New Roman"/>
                        </a:rPr>
                        <a:t>EC</a:t>
                      </a:r>
                      <a:endParaRPr sz="800">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l">
                        <a:lnSpc>
                          <a:spcPct val="115000"/>
                        </a:lnSpc>
                        <a:spcBef>
                          <a:spcPts val="0"/>
                        </a:spcBef>
                        <a:spcAft>
                          <a:spcPts val="0"/>
                        </a:spcAft>
                        <a:buNone/>
                      </a:pPr>
                      <a:r>
                        <a:rPr lang="it-IT" sz="800">
                          <a:latin typeface="Times New Roman"/>
                          <a:ea typeface="Times New Roman"/>
                          <a:cs typeface="Times New Roman"/>
                          <a:sym typeface="Times New Roman"/>
                        </a:rPr>
                        <a:t>4.387.868,65</a:t>
                      </a:r>
                      <a:endParaRPr sz="800">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r>
              <a:tr h="522275">
                <a:tc vMerge="1"/>
                <a:tc>
                  <a:txBody>
                    <a:bodyPr/>
                    <a:lstStyle/>
                    <a:p>
                      <a:pPr indent="0" lvl="0" marL="0" rtl="0" algn="l">
                        <a:lnSpc>
                          <a:spcPct val="115000"/>
                        </a:lnSpc>
                        <a:spcBef>
                          <a:spcPts val="0"/>
                        </a:spcBef>
                        <a:spcAft>
                          <a:spcPts val="0"/>
                        </a:spcAft>
                        <a:buNone/>
                      </a:pPr>
                      <a:r>
                        <a:rPr lang="it-IT" sz="800">
                          <a:latin typeface="Times New Roman"/>
                          <a:ea typeface="Times New Roman"/>
                          <a:cs typeface="Times New Roman"/>
                          <a:sym typeface="Times New Roman"/>
                        </a:rPr>
                        <a:t>CS</a:t>
                      </a:r>
                      <a:endParaRPr sz="800">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l">
                        <a:lnSpc>
                          <a:spcPct val="115000"/>
                        </a:lnSpc>
                        <a:spcBef>
                          <a:spcPts val="0"/>
                        </a:spcBef>
                        <a:spcAft>
                          <a:spcPts val="0"/>
                        </a:spcAft>
                        <a:buNone/>
                      </a:pPr>
                      <a:r>
                        <a:rPr lang="it-IT" sz="800">
                          <a:latin typeface="Times New Roman"/>
                          <a:ea typeface="Times New Roman"/>
                          <a:cs typeface="Times New Roman"/>
                          <a:sym typeface="Times New Roman"/>
                        </a:rPr>
                        <a:t>38.590.805,88</a:t>
                      </a:r>
                      <a:endParaRPr sz="800">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l">
                        <a:lnSpc>
                          <a:spcPct val="115000"/>
                        </a:lnSpc>
                        <a:spcBef>
                          <a:spcPts val="0"/>
                        </a:spcBef>
                        <a:spcAft>
                          <a:spcPts val="0"/>
                        </a:spcAft>
                        <a:buNone/>
                      </a:pPr>
                      <a:r>
                        <a:rPr lang="it-IT" sz="800">
                          <a:latin typeface="Times New Roman"/>
                          <a:ea typeface="Times New Roman"/>
                          <a:cs typeface="Times New Roman"/>
                          <a:sym typeface="Times New Roman"/>
                        </a:rPr>
                        <a:t>TP</a:t>
                      </a:r>
                      <a:endParaRPr sz="800">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l">
                        <a:spcBef>
                          <a:spcPts val="0"/>
                        </a:spcBef>
                        <a:spcAft>
                          <a:spcPts val="0"/>
                        </a:spcAft>
                        <a:buNone/>
                      </a:pPr>
                      <a:r>
                        <a:rPr lang="it-IT" sz="800">
                          <a:latin typeface="Times New Roman"/>
                          <a:ea typeface="Times New Roman"/>
                          <a:cs typeface="Times New Roman"/>
                          <a:sym typeface="Times New Roman"/>
                        </a:rPr>
                        <a:t>23.251.338,05</a:t>
                      </a:r>
                      <a:endParaRPr sz="800">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l">
                        <a:lnSpc>
                          <a:spcPct val="115000"/>
                        </a:lnSpc>
                        <a:spcBef>
                          <a:spcPts val="0"/>
                        </a:spcBef>
                        <a:spcAft>
                          <a:spcPts val="0"/>
                        </a:spcAft>
                        <a:buNone/>
                      </a:pPr>
                      <a:r>
                        <a:rPr lang="it-IT" sz="800">
                          <a:latin typeface="Times New Roman"/>
                          <a:ea typeface="Times New Roman"/>
                          <a:cs typeface="Times New Roman"/>
                          <a:sym typeface="Times New Roman"/>
                        </a:rPr>
                        <a:t>FPV</a:t>
                      </a:r>
                      <a:endParaRPr sz="800">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l">
                        <a:spcBef>
                          <a:spcPts val="0"/>
                        </a:spcBef>
                        <a:spcAft>
                          <a:spcPts val="0"/>
                        </a:spcAft>
                        <a:buNone/>
                      </a:pPr>
                      <a:r>
                        <a:rPr lang="it-IT" sz="800">
                          <a:latin typeface="Times New Roman"/>
                          <a:ea typeface="Times New Roman"/>
                          <a:cs typeface="Times New Roman"/>
                          <a:sym typeface="Times New Roman"/>
                        </a:rPr>
                        <a:t>602.948,39</a:t>
                      </a:r>
                      <a:endParaRPr sz="800">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vMerge="1"/>
                <a:tc vMerge="1"/>
                <a:tc>
                  <a:txBody>
                    <a:bodyPr/>
                    <a:lstStyle/>
                    <a:p>
                      <a:pPr indent="0" lvl="0" marL="0" rtl="0" algn="l">
                        <a:lnSpc>
                          <a:spcPct val="115000"/>
                        </a:lnSpc>
                        <a:spcBef>
                          <a:spcPts val="0"/>
                        </a:spcBef>
                        <a:spcAft>
                          <a:spcPts val="0"/>
                        </a:spcAft>
                        <a:buNone/>
                      </a:pPr>
                      <a:r>
                        <a:rPr lang="it-IT" sz="800">
                          <a:latin typeface="Times New Roman"/>
                          <a:ea typeface="Times New Roman"/>
                          <a:cs typeface="Times New Roman"/>
                          <a:sym typeface="Times New Roman"/>
                        </a:rPr>
                        <a:t>TR</a:t>
                      </a:r>
                      <a:endParaRPr sz="800">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c>
                  <a:txBody>
                    <a:bodyPr/>
                    <a:lstStyle/>
                    <a:p>
                      <a:pPr indent="0" lvl="0" marL="0" rtl="0" algn="l">
                        <a:lnSpc>
                          <a:spcPct val="115000"/>
                        </a:lnSpc>
                        <a:spcBef>
                          <a:spcPts val="0"/>
                        </a:spcBef>
                        <a:spcAft>
                          <a:spcPts val="0"/>
                        </a:spcAft>
                        <a:buNone/>
                      </a:pPr>
                      <a:r>
                        <a:rPr lang="it-IT" sz="800">
                          <a:latin typeface="Times New Roman"/>
                          <a:ea typeface="Times New Roman"/>
                          <a:cs typeface="Times New Roman"/>
                          <a:sym typeface="Times New Roman"/>
                        </a:rPr>
                        <a:t>5.664.062,43</a:t>
                      </a:r>
                      <a:endParaRPr sz="800">
                        <a:latin typeface="Times New Roman"/>
                        <a:ea typeface="Times New Roman"/>
                        <a:cs typeface="Times New Roman"/>
                        <a:sym typeface="Times New Roman"/>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EEAF6"/>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it-IT"/>
              <a:t>27/04/2021</a:t>
            </a:r>
            <a:endParaRPr/>
          </a:p>
        </p:txBody>
      </p:sp>
      <p:sp>
        <p:nvSpPr>
          <p:cNvPr id="199" name="Google Shape;199;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200" name="Google Shape;200;p9"/>
          <p:cNvPicPr preferRelativeResize="0"/>
          <p:nvPr/>
        </p:nvPicPr>
        <p:blipFill>
          <a:blip r:embed="rId3">
            <a:alphaModFix/>
          </a:blip>
          <a:stretch>
            <a:fillRect/>
          </a:stretch>
        </p:blipFill>
        <p:spPr>
          <a:xfrm>
            <a:off x="915313" y="86700"/>
            <a:ext cx="7313375" cy="52738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amp;S_TemplatePresentazion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Personalizza struttur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2009-08-23T13:52:04Z</dcterms:created>
  <dc:creator>ARCEA</dc:creator>
</cp:coreProperties>
</file>